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17"/>
  </p:notesMasterIdLst>
  <p:sldIdLst>
    <p:sldId id="256" r:id="rId2"/>
    <p:sldId id="257" r:id="rId3"/>
    <p:sldId id="262" r:id="rId4"/>
    <p:sldId id="261" r:id="rId5"/>
    <p:sldId id="258" r:id="rId6"/>
    <p:sldId id="259" r:id="rId7"/>
    <p:sldId id="260" r:id="rId8"/>
    <p:sldId id="263" r:id="rId9"/>
    <p:sldId id="264" r:id="rId10"/>
    <p:sldId id="265" r:id="rId11"/>
    <p:sldId id="266" r:id="rId12"/>
    <p:sldId id="267" r:id="rId13"/>
    <p:sldId id="279" r:id="rId14"/>
    <p:sldId id="268" r:id="rId15"/>
    <p:sldId id="27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2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07AB41-DD91-40D2-9F41-87842F3BF677}" type="datetimeFigureOut">
              <a:rPr lang="en-US" smtClean="0"/>
              <a:pPr/>
              <a:t>2/2/2025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2692DF-2948-4CA5-9634-1CAB81588C2B}" type="slidenum">
              <a:rPr lang="en-US" smtClean="0"/>
              <a:pPr/>
              <a:t>‹#›</a:t>
            </a:fld>
            <a:endParaRPr lang="en-US"/>
          </a:p>
        </p:txBody>
      </p:sp>
    </p:spTree>
    <p:extLst>
      <p:ext uri="{BB962C8B-B14F-4D97-AF65-F5344CB8AC3E}">
        <p14:creationId xmlns:p14="http://schemas.microsoft.com/office/powerpoint/2010/main" xmlns="" val="1578553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92692DF-2948-4CA5-9634-1CAB81588C2B}" type="slidenum">
              <a:rPr lang="en-US" smtClean="0"/>
              <a:pPr/>
              <a:t>12</a:t>
            </a:fld>
            <a:endParaRPr lang="en-US"/>
          </a:p>
        </p:txBody>
      </p:sp>
    </p:spTree>
    <p:extLst>
      <p:ext uri="{BB962C8B-B14F-4D97-AF65-F5344CB8AC3E}">
        <p14:creationId xmlns:p14="http://schemas.microsoft.com/office/powerpoint/2010/main" xmlns="" val="2953619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84814A8-3FFB-49F7-A763-2BAB7D2C1A9F}" type="datetimeFigureOut">
              <a:rPr lang="en-US" smtClean="0"/>
              <a:pPr/>
              <a:t>2/2/2025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B31B158-4FC1-478B-BD68-6C50865D143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4814A8-3FFB-49F7-A763-2BAB7D2C1A9F}" type="datetimeFigureOut">
              <a:rPr lang="en-US" smtClean="0"/>
              <a:pPr/>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31B158-4FC1-478B-BD68-6C50865D14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4814A8-3FFB-49F7-A763-2BAB7D2C1A9F}" type="datetimeFigureOut">
              <a:rPr lang="en-US" smtClean="0"/>
              <a:pPr/>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31B158-4FC1-478B-BD68-6C50865D14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4814A8-3FFB-49F7-A763-2BAB7D2C1A9F}" type="datetimeFigureOut">
              <a:rPr lang="en-US" smtClean="0"/>
              <a:pPr/>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31B158-4FC1-478B-BD68-6C50865D14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84814A8-3FFB-49F7-A763-2BAB7D2C1A9F}" type="datetimeFigureOut">
              <a:rPr lang="en-US" smtClean="0"/>
              <a:pPr/>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31B158-4FC1-478B-BD68-6C50865D143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84814A8-3FFB-49F7-A763-2BAB7D2C1A9F}" type="datetimeFigureOut">
              <a:rPr lang="en-US" smtClean="0"/>
              <a:pPr/>
              <a:t>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31B158-4FC1-478B-BD68-6C50865D14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84814A8-3FFB-49F7-A763-2BAB7D2C1A9F}" type="datetimeFigureOut">
              <a:rPr lang="en-US" smtClean="0"/>
              <a:pPr/>
              <a:t>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31B158-4FC1-478B-BD68-6C50865D14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84814A8-3FFB-49F7-A763-2BAB7D2C1A9F}" type="datetimeFigureOut">
              <a:rPr lang="en-US" smtClean="0"/>
              <a:pPr/>
              <a:t>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31B158-4FC1-478B-BD68-6C50865D14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4814A8-3FFB-49F7-A763-2BAB7D2C1A9F}" type="datetimeFigureOut">
              <a:rPr lang="en-US" smtClean="0"/>
              <a:pPr/>
              <a:t>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31B158-4FC1-478B-BD68-6C50865D14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84814A8-3FFB-49F7-A763-2BAB7D2C1A9F}" type="datetimeFigureOut">
              <a:rPr lang="en-US" smtClean="0"/>
              <a:pPr/>
              <a:t>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31B158-4FC1-478B-BD68-6C50865D14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84814A8-3FFB-49F7-A763-2BAB7D2C1A9F}" type="datetimeFigureOut">
              <a:rPr lang="en-US" smtClean="0"/>
              <a:pPr/>
              <a:t>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B31B158-4FC1-478B-BD68-6C50865D143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84814A8-3FFB-49F7-A763-2BAB7D2C1A9F}" type="datetimeFigureOut">
              <a:rPr lang="en-US" smtClean="0"/>
              <a:pPr/>
              <a:t>2/2/2025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B31B158-4FC1-478B-BD68-6C50865D143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520" y="2057400"/>
            <a:ext cx="7439360" cy="1600200"/>
          </a:xfrm>
        </p:spPr>
        <p:txBody>
          <a:bodyPr>
            <a:normAutofit fontScale="90000"/>
          </a:bodyPr>
          <a:lstStyle/>
          <a:p>
            <a:pPr algn="ctr"/>
            <a:r>
              <a:rPr lang="en-US" dirty="0" smtClean="0"/>
              <a:t>AMALGAMATION OF FIRM </a:t>
            </a:r>
            <a:endParaRPr lang="en-US" dirty="0"/>
          </a:p>
        </p:txBody>
      </p:sp>
      <p:sp>
        <p:nvSpPr>
          <p:cNvPr id="3" name="Subtitle 2"/>
          <p:cNvSpPr>
            <a:spLocks noGrp="1"/>
          </p:cNvSpPr>
          <p:nvPr>
            <p:ph type="subTitle" idx="1"/>
          </p:nvPr>
        </p:nvSpPr>
        <p:spPr>
          <a:xfrm>
            <a:off x="2514600" y="3962400"/>
            <a:ext cx="6019800" cy="2209800"/>
          </a:xfrm>
        </p:spPr>
        <p:txBody>
          <a:bodyPr>
            <a:normAutofit/>
          </a:bodyPr>
          <a:lstStyle/>
          <a:p>
            <a:pPr algn="ctr"/>
            <a:r>
              <a:rPr lang="en-IN" sz="2000" dirty="0" smtClean="0">
                <a:latin typeface="Times New Roman" pitchFamily="18" charset="0"/>
                <a:cs typeface="Times New Roman" pitchFamily="18" charset="0"/>
              </a:rPr>
              <a:t>BY</a:t>
            </a:r>
          </a:p>
          <a:p>
            <a:pPr algn="ctr"/>
            <a:r>
              <a:rPr lang="en-IN" sz="2000" dirty="0" err="1" smtClean="0">
                <a:latin typeface="Times New Roman" pitchFamily="18" charset="0"/>
                <a:cs typeface="Times New Roman" pitchFamily="18" charset="0"/>
              </a:rPr>
              <a:t>Kalpana</a:t>
            </a:r>
            <a:r>
              <a:rPr lang="en-IN" sz="2000" dirty="0" smtClean="0">
                <a:latin typeface="Times New Roman" pitchFamily="18" charset="0"/>
                <a:cs typeface="Times New Roman" pitchFamily="18" charset="0"/>
              </a:rPr>
              <a:t> S. </a:t>
            </a:r>
            <a:r>
              <a:rPr lang="en-IN" sz="2000" dirty="0" err="1" smtClean="0">
                <a:latin typeface="Times New Roman" pitchFamily="18" charset="0"/>
                <a:cs typeface="Times New Roman" pitchFamily="18" charset="0"/>
              </a:rPr>
              <a:t>Jadhav</a:t>
            </a:r>
            <a:r>
              <a:rPr lang="en-IN" sz="2000" dirty="0" smtClean="0">
                <a:latin typeface="Times New Roman" pitchFamily="18" charset="0"/>
                <a:cs typeface="Times New Roman" pitchFamily="18" charset="0"/>
              </a:rPr>
              <a:t>   </a:t>
            </a:r>
          </a:p>
          <a:p>
            <a:pPr algn="ctr"/>
            <a:r>
              <a:rPr lang="en-IN" sz="2000" dirty="0" smtClean="0">
                <a:latin typeface="Times New Roman" pitchFamily="18" charset="0"/>
                <a:cs typeface="Times New Roman" pitchFamily="18" charset="0"/>
              </a:rPr>
              <a:t>Assistant Professor </a:t>
            </a:r>
            <a:endParaRPr lang="en-US" sz="1600" dirty="0">
              <a:latin typeface="Georgia"/>
              <a:cs typeface="Georgi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r>
              <a:rPr lang="en-US" dirty="0" smtClean="0"/>
              <a:t>Continue..</a:t>
            </a:r>
            <a:endParaRPr lang="en-US" dirty="0"/>
          </a:p>
        </p:txBody>
      </p:sp>
      <p:sp>
        <p:nvSpPr>
          <p:cNvPr id="3" name="Content Placeholder 2"/>
          <p:cNvSpPr>
            <a:spLocks noGrp="1"/>
          </p:cNvSpPr>
          <p:nvPr>
            <p:ph idx="1"/>
          </p:nvPr>
        </p:nvSpPr>
        <p:spPr>
          <a:xfrm>
            <a:off x="228600" y="1219200"/>
            <a:ext cx="8610600" cy="5334000"/>
          </a:xfrm>
        </p:spPr>
        <p:txBody>
          <a:bodyPr>
            <a:normAutofit/>
          </a:bodyPr>
          <a:lstStyle/>
          <a:p>
            <a:pPr>
              <a:buNone/>
            </a:pPr>
            <a:r>
              <a:rPr lang="en-US" dirty="0" smtClean="0">
                <a:solidFill>
                  <a:srgbClr val="0070C0"/>
                </a:solidFill>
              </a:rPr>
              <a:t>5. </a:t>
            </a:r>
            <a:r>
              <a:rPr lang="en-US" dirty="0" smtClean="0"/>
              <a:t>Transfer of Assets and liabilities to the new firm.</a:t>
            </a:r>
          </a:p>
          <a:p>
            <a:pPr>
              <a:buFont typeface="Wingdings" pitchFamily="2" charset="2"/>
              <a:buChar char="Ø"/>
            </a:pPr>
            <a:r>
              <a:rPr lang="en-US" dirty="0" smtClean="0"/>
              <a:t>   </a:t>
            </a:r>
            <a:r>
              <a:rPr lang="en-US" dirty="0" smtClean="0">
                <a:solidFill>
                  <a:srgbClr val="0070C0"/>
                </a:solidFill>
              </a:rPr>
              <a:t>New firm’s A/c………. dr.</a:t>
            </a:r>
          </a:p>
          <a:p>
            <a:pPr>
              <a:buNone/>
            </a:pPr>
            <a:r>
              <a:rPr lang="en-US" dirty="0" smtClean="0">
                <a:solidFill>
                  <a:srgbClr val="0070C0"/>
                </a:solidFill>
              </a:rPr>
              <a:t>              To Sundry Assets A/c </a:t>
            </a:r>
          </a:p>
          <a:p>
            <a:pPr>
              <a:buNone/>
            </a:pPr>
            <a:r>
              <a:rPr lang="en-US" dirty="0" smtClean="0">
                <a:solidFill>
                  <a:srgbClr val="0070C0"/>
                </a:solidFill>
              </a:rPr>
              <a:t>       ( for transfer of assets to the new firm)</a:t>
            </a:r>
          </a:p>
          <a:p>
            <a:pPr>
              <a:buFont typeface="Wingdings" pitchFamily="2" charset="2"/>
              <a:buChar char="Ø"/>
            </a:pPr>
            <a:r>
              <a:rPr lang="en-US" dirty="0" smtClean="0">
                <a:solidFill>
                  <a:srgbClr val="0070C0"/>
                </a:solidFill>
              </a:rPr>
              <a:t>   Sundry Liabilities A/c……….dr.</a:t>
            </a:r>
          </a:p>
          <a:p>
            <a:pPr>
              <a:buNone/>
            </a:pPr>
            <a:r>
              <a:rPr lang="en-US" dirty="0" smtClean="0">
                <a:solidFill>
                  <a:srgbClr val="0070C0"/>
                </a:solidFill>
              </a:rPr>
              <a:t>               To  new firm ‘s A/c</a:t>
            </a:r>
          </a:p>
          <a:p>
            <a:pPr>
              <a:buNone/>
            </a:pPr>
            <a:r>
              <a:rPr lang="en-US" dirty="0" smtClean="0">
                <a:solidFill>
                  <a:srgbClr val="0070C0"/>
                </a:solidFill>
              </a:rPr>
              <a:t>       (for transfer of liabilities to the new firm)</a:t>
            </a:r>
          </a:p>
          <a:p>
            <a:pPr>
              <a:buNone/>
            </a:pPr>
            <a:r>
              <a:rPr lang="en-US" dirty="0" smtClean="0"/>
              <a:t>                          or </a:t>
            </a:r>
          </a:p>
          <a:p>
            <a:pPr>
              <a:buFont typeface="Wingdings" pitchFamily="2" charset="2"/>
              <a:buChar char="Ø"/>
            </a:pPr>
            <a:r>
              <a:rPr lang="en-US" dirty="0" smtClean="0"/>
              <a:t>        </a:t>
            </a:r>
            <a:r>
              <a:rPr lang="en-US" dirty="0" smtClean="0">
                <a:solidFill>
                  <a:srgbClr val="0070C0"/>
                </a:solidFill>
              </a:rPr>
              <a:t>Sundry Liabilities A/c……dr.</a:t>
            </a:r>
          </a:p>
          <a:p>
            <a:pPr>
              <a:buNone/>
            </a:pPr>
            <a:r>
              <a:rPr lang="en-US" dirty="0" smtClean="0">
                <a:solidFill>
                  <a:srgbClr val="0070C0"/>
                </a:solidFill>
              </a:rPr>
              <a:t>            New firm’s A/c ……………..dr. </a:t>
            </a:r>
            <a:r>
              <a:rPr lang="en-US" dirty="0" smtClean="0"/>
              <a:t>( with the balancing figure)</a:t>
            </a:r>
            <a:r>
              <a:rPr lang="en-US" dirty="0" smtClean="0">
                <a:solidFill>
                  <a:srgbClr val="0070C0"/>
                </a:solidFill>
              </a:rPr>
              <a:t/>
            </a:r>
            <a:br>
              <a:rPr lang="en-US" dirty="0" smtClean="0">
                <a:solidFill>
                  <a:srgbClr val="0070C0"/>
                </a:solidFill>
              </a:rPr>
            </a:br>
            <a:r>
              <a:rPr lang="en-US" dirty="0" smtClean="0">
                <a:solidFill>
                  <a:srgbClr val="0070C0"/>
                </a:solidFill>
              </a:rPr>
              <a:t>              To Sundry Assets A/c </a:t>
            </a:r>
          </a:p>
          <a:p>
            <a:pPr>
              <a:buNone/>
            </a:pPr>
            <a:r>
              <a:rPr lang="en-US" dirty="0" smtClean="0">
                <a:solidFill>
                  <a:srgbClr val="0070C0"/>
                </a:solidFill>
              </a:rPr>
              <a:t>        (Transfer of Assets and liabilities to the new firm.)</a:t>
            </a:r>
          </a:p>
          <a:p>
            <a:endParaRPr lang="en-US" dirty="0"/>
          </a:p>
        </p:txBody>
      </p:sp>
      <p:sp>
        <p:nvSpPr>
          <p:cNvPr id="4" name="Left Bracket 3"/>
          <p:cNvSpPr/>
          <p:nvPr/>
        </p:nvSpPr>
        <p:spPr>
          <a:xfrm>
            <a:off x="685800" y="1752600"/>
            <a:ext cx="304800" cy="2819400"/>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Continue…</a:t>
            </a:r>
            <a:endParaRPr lang="en-US" dirty="0"/>
          </a:p>
        </p:txBody>
      </p:sp>
      <p:sp>
        <p:nvSpPr>
          <p:cNvPr id="3" name="Content Placeholder 2"/>
          <p:cNvSpPr>
            <a:spLocks noGrp="1"/>
          </p:cNvSpPr>
          <p:nvPr>
            <p:ph idx="1"/>
          </p:nvPr>
        </p:nvSpPr>
        <p:spPr>
          <a:xfrm>
            <a:off x="457200" y="685800"/>
            <a:ext cx="8229600" cy="5791200"/>
          </a:xfrm>
        </p:spPr>
        <p:txBody>
          <a:bodyPr/>
          <a:lstStyle/>
          <a:p>
            <a:pPr>
              <a:buNone/>
            </a:pPr>
            <a:r>
              <a:rPr lang="en-US" dirty="0" smtClean="0"/>
              <a:t>6. Final closing of Capital Accounts</a:t>
            </a:r>
          </a:p>
          <a:p>
            <a:pPr>
              <a:buFont typeface="Wingdings" pitchFamily="2" charset="2"/>
              <a:buChar char="Ø"/>
            </a:pPr>
            <a:r>
              <a:rPr lang="en-US" dirty="0" smtClean="0"/>
              <a:t> </a:t>
            </a:r>
            <a:r>
              <a:rPr lang="en-US" dirty="0" smtClean="0">
                <a:solidFill>
                  <a:srgbClr val="0070C0"/>
                </a:solidFill>
              </a:rPr>
              <a:t>Partners’ capital A/c………. dr.</a:t>
            </a:r>
          </a:p>
          <a:p>
            <a:pPr>
              <a:buNone/>
            </a:pPr>
            <a:r>
              <a:rPr lang="en-US" dirty="0" smtClean="0">
                <a:solidFill>
                  <a:srgbClr val="0070C0"/>
                </a:solidFill>
              </a:rPr>
              <a:t>               To new firm’s A/c</a:t>
            </a:r>
          </a:p>
          <a:p>
            <a:pPr>
              <a:buNone/>
            </a:pPr>
            <a:r>
              <a:rPr lang="en-US" dirty="0" smtClean="0">
                <a:solidFill>
                  <a:srgbClr val="0070C0"/>
                </a:solidFill>
              </a:rPr>
              <a:t>(for closing of partners’ capital accounts)</a:t>
            </a:r>
          </a:p>
          <a:p>
            <a:pPr>
              <a:buFont typeface="Wingdings" pitchFamily="2" charset="2"/>
              <a:buChar char="v"/>
            </a:pPr>
            <a:r>
              <a:rPr lang="en-US" dirty="0" smtClean="0"/>
              <a:t>Ledger Accounts to be maintained in the books of old firms:</a:t>
            </a:r>
          </a:p>
          <a:p>
            <a:pPr marL="514350" indent="-514350">
              <a:buFont typeface="+mj-lt"/>
              <a:buAutoNum type="arabicPeriod"/>
            </a:pPr>
            <a:r>
              <a:rPr lang="en-US" dirty="0" smtClean="0">
                <a:solidFill>
                  <a:srgbClr val="0070C0"/>
                </a:solidFill>
              </a:rPr>
              <a:t>Revaluation A/c</a:t>
            </a:r>
          </a:p>
          <a:p>
            <a:pPr marL="514350" indent="-514350">
              <a:buFont typeface="+mj-lt"/>
              <a:buAutoNum type="arabicPeriod"/>
            </a:pPr>
            <a:r>
              <a:rPr lang="en-US" dirty="0" smtClean="0">
                <a:solidFill>
                  <a:srgbClr val="0070C0"/>
                </a:solidFill>
              </a:rPr>
              <a:t>Partners’ capital A/c </a:t>
            </a:r>
          </a:p>
          <a:p>
            <a:pPr marL="514350" indent="-514350">
              <a:buFont typeface="+mj-lt"/>
              <a:buAutoNum type="arabicPeriod"/>
            </a:pPr>
            <a:r>
              <a:rPr lang="en-US" dirty="0" smtClean="0">
                <a:solidFill>
                  <a:srgbClr val="0070C0"/>
                </a:solidFill>
              </a:rPr>
              <a:t>New firm’s A/c</a:t>
            </a:r>
          </a:p>
          <a:p>
            <a:pPr marL="514350" indent="-514350">
              <a:buFont typeface="+mj-lt"/>
              <a:buAutoNum type="arabicPeriod"/>
            </a:pPr>
            <a:r>
              <a:rPr lang="en-US" dirty="0" smtClean="0">
                <a:solidFill>
                  <a:srgbClr val="0070C0"/>
                </a:solidFill>
              </a:rPr>
              <a:t>Goodwill A/c</a:t>
            </a:r>
            <a:endParaRPr lang="en-US" dirty="0">
              <a:solidFill>
                <a:srgbClr val="0070C0"/>
              </a:solidFill>
            </a:endParaRPr>
          </a:p>
        </p:txBody>
      </p:sp>
      <p:cxnSp>
        <p:nvCxnSpPr>
          <p:cNvPr id="5" name="Straight Connector 4"/>
          <p:cNvCxnSpPr/>
          <p:nvPr/>
        </p:nvCxnSpPr>
        <p:spPr>
          <a:xfrm>
            <a:off x="457200" y="2667000"/>
            <a:ext cx="8229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a:bodyPr>
          <a:lstStyle/>
          <a:p>
            <a:r>
              <a:rPr lang="en-US" sz="3200" dirty="0" smtClean="0"/>
              <a:t>Journal Entries in the books of new firm/ opening entries</a:t>
            </a:r>
            <a:endParaRPr lang="en-US" sz="3200" dirty="0"/>
          </a:p>
        </p:txBody>
      </p:sp>
      <p:sp>
        <p:nvSpPr>
          <p:cNvPr id="3" name="Content Placeholder 2"/>
          <p:cNvSpPr>
            <a:spLocks noGrp="1"/>
          </p:cNvSpPr>
          <p:nvPr>
            <p:ph idx="1"/>
          </p:nvPr>
        </p:nvSpPr>
        <p:spPr>
          <a:xfrm>
            <a:off x="228600" y="1295400"/>
            <a:ext cx="8686800" cy="5410200"/>
          </a:xfrm>
        </p:spPr>
        <p:txBody>
          <a:bodyPr>
            <a:normAutofit/>
          </a:bodyPr>
          <a:lstStyle/>
          <a:p>
            <a:pPr marL="514350" indent="-514350">
              <a:buNone/>
            </a:pPr>
            <a:r>
              <a:rPr lang="en-US" dirty="0" smtClean="0"/>
              <a:t>1.     Assets, liabilities and capitals of the partners of the old firm taken over by new firm</a:t>
            </a:r>
          </a:p>
          <a:p>
            <a:pPr>
              <a:buFont typeface="Wingdings" pitchFamily="2" charset="2"/>
              <a:buChar char="Ø"/>
            </a:pPr>
            <a:r>
              <a:rPr lang="en-US" dirty="0" smtClean="0">
                <a:solidFill>
                  <a:srgbClr val="0070C0"/>
                </a:solidFill>
              </a:rPr>
              <a:t>  Sundry Assets A/c……..dr.  </a:t>
            </a:r>
            <a:r>
              <a:rPr lang="en-US" dirty="0" smtClean="0"/>
              <a:t>( revised values)</a:t>
            </a:r>
          </a:p>
          <a:p>
            <a:pPr>
              <a:buNone/>
            </a:pPr>
            <a:r>
              <a:rPr lang="en-US" dirty="0" smtClean="0">
                <a:solidFill>
                  <a:srgbClr val="0070C0"/>
                </a:solidFill>
              </a:rPr>
              <a:t>        To Sundry liabilities </a:t>
            </a:r>
            <a:r>
              <a:rPr lang="en-US" dirty="0" smtClean="0"/>
              <a:t> (revised values)</a:t>
            </a:r>
          </a:p>
          <a:p>
            <a:pPr>
              <a:buNone/>
            </a:pPr>
            <a:r>
              <a:rPr lang="en-US" dirty="0" smtClean="0">
                <a:solidFill>
                  <a:srgbClr val="0070C0"/>
                </a:solidFill>
              </a:rPr>
              <a:t>        To partners’ capital A/c</a:t>
            </a:r>
          </a:p>
          <a:p>
            <a:pPr algn="just">
              <a:buNone/>
            </a:pPr>
            <a:r>
              <a:rPr lang="en-US" dirty="0" smtClean="0">
                <a:solidFill>
                  <a:srgbClr val="0070C0"/>
                </a:solidFill>
              </a:rPr>
              <a:t>   ( for assets, liabilities and capitals of the partners of the old firm taken over by new firm)</a:t>
            </a:r>
          </a:p>
          <a:p>
            <a:pPr marL="514350" indent="-514350" algn="just">
              <a:buNone/>
            </a:pPr>
            <a:endParaRPr lang="en-US" dirty="0" smtClean="0">
              <a:solidFill>
                <a:srgbClr val="0070C0"/>
              </a:solidFill>
            </a:endParaRPr>
          </a:p>
          <a:p>
            <a:pPr algn="just">
              <a:buFont typeface="Wingdings" pitchFamily="2" charset="2"/>
              <a:buChar char="q"/>
            </a:pPr>
            <a:r>
              <a:rPr lang="en-US" sz="1900" dirty="0" smtClean="0"/>
              <a:t>Point to be noted:</a:t>
            </a:r>
          </a:p>
          <a:p>
            <a:pPr algn="just">
              <a:buFont typeface="Arial" pitchFamily="34" charset="0"/>
              <a:buChar char="•"/>
            </a:pPr>
            <a:r>
              <a:rPr lang="en-US" sz="1900" dirty="0" smtClean="0"/>
              <a:t>Above mentioned entry is passed separately for each firm</a:t>
            </a:r>
          </a:p>
          <a:p>
            <a:pPr algn="just">
              <a:buFont typeface="Arial" pitchFamily="34" charset="0"/>
              <a:buChar char="•"/>
            </a:pPr>
            <a:r>
              <a:rPr lang="en-US" sz="1900" dirty="0" smtClean="0"/>
              <a:t>Different assets and liabilities taken over by the new firm are recorded separately by their names.</a:t>
            </a:r>
            <a:endParaRPr lang="en-US" sz="19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fontScale="90000"/>
          </a:bodyPr>
          <a:lstStyle/>
          <a:p>
            <a:r>
              <a:rPr lang="en-US" dirty="0" smtClean="0"/>
              <a:t>Continue….</a:t>
            </a:r>
            <a:endParaRPr lang="en-US" dirty="0"/>
          </a:p>
        </p:txBody>
      </p:sp>
      <p:sp>
        <p:nvSpPr>
          <p:cNvPr id="3" name="Content Placeholder 2"/>
          <p:cNvSpPr>
            <a:spLocks noGrp="1"/>
          </p:cNvSpPr>
          <p:nvPr>
            <p:ph idx="1"/>
          </p:nvPr>
        </p:nvSpPr>
        <p:spPr>
          <a:xfrm>
            <a:off x="457200" y="1447800"/>
            <a:ext cx="8229600" cy="4876800"/>
          </a:xfrm>
        </p:spPr>
        <p:txBody>
          <a:bodyPr/>
          <a:lstStyle/>
          <a:p>
            <a:pPr marL="514350" indent="-514350" algn="just">
              <a:buNone/>
            </a:pPr>
            <a:r>
              <a:rPr lang="en-US" dirty="0" smtClean="0"/>
              <a:t>2. For Adjustment of Goodwill : The  goodwill transferred from the old firm to the new firm may be maintained as it is or may be written off or may be reduced by the new firm. If goodwill  written off or reduced , the entry  will be as follows: </a:t>
            </a:r>
          </a:p>
          <a:p>
            <a:pPr algn="just">
              <a:buFont typeface="Wingdings" pitchFamily="2" charset="2"/>
              <a:buChar char="Ø"/>
            </a:pPr>
            <a:r>
              <a:rPr lang="en-US" dirty="0" smtClean="0">
                <a:solidFill>
                  <a:srgbClr val="0070C0"/>
                </a:solidFill>
              </a:rPr>
              <a:t>     All partners’ capital A/c……….. dr. (new ratio)</a:t>
            </a:r>
          </a:p>
          <a:p>
            <a:pPr algn="just">
              <a:buNone/>
            </a:pPr>
            <a:r>
              <a:rPr lang="en-US" dirty="0" smtClean="0">
                <a:solidFill>
                  <a:srgbClr val="0070C0"/>
                </a:solidFill>
              </a:rPr>
              <a:t>                To Goodwill A/c </a:t>
            </a:r>
          </a:p>
          <a:p>
            <a:pPr algn="just">
              <a:buNone/>
            </a:pPr>
            <a:r>
              <a:rPr lang="en-US" dirty="0" smtClean="0">
                <a:solidFill>
                  <a:srgbClr val="0070C0"/>
                </a:solidFill>
              </a:rPr>
              <a:t>         ( for goodwill written off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fontScale="90000"/>
          </a:bodyPr>
          <a:lstStyle/>
          <a:p>
            <a:r>
              <a:rPr lang="en-US" sz="3200" dirty="0" smtClean="0"/>
              <a:t>Ledger Accounts to be maintained by new firm</a:t>
            </a:r>
            <a:endParaRPr lang="en-US" sz="3200" dirty="0"/>
          </a:p>
        </p:txBody>
      </p:sp>
      <p:sp>
        <p:nvSpPr>
          <p:cNvPr id="3" name="Content Placeholder 2"/>
          <p:cNvSpPr>
            <a:spLocks noGrp="1"/>
          </p:cNvSpPr>
          <p:nvPr>
            <p:ph idx="1"/>
          </p:nvPr>
        </p:nvSpPr>
        <p:spPr/>
        <p:txBody>
          <a:bodyPr/>
          <a:lstStyle/>
          <a:p>
            <a:r>
              <a:rPr lang="en-US" dirty="0" smtClean="0"/>
              <a:t>Assets  A/c</a:t>
            </a:r>
          </a:p>
          <a:p>
            <a:r>
              <a:rPr lang="en-US" dirty="0" smtClean="0"/>
              <a:t>Liabilities A/c</a:t>
            </a:r>
          </a:p>
          <a:p>
            <a:r>
              <a:rPr lang="en-US" dirty="0" smtClean="0"/>
              <a:t>Partners’ capital A/c</a:t>
            </a:r>
          </a:p>
          <a:p>
            <a:r>
              <a:rPr lang="en-US" dirty="0" smtClean="0"/>
              <a:t>Balance sheet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105912"/>
          </a:xfrm>
        </p:spPr>
        <p:txBody>
          <a:bodyPr>
            <a:normAutofit/>
          </a:bodyPr>
          <a:lstStyle/>
          <a:p>
            <a:pPr algn="ctr"/>
            <a:r>
              <a:rPr lang="en-US" sz="8000" dirty="0" smtClean="0"/>
              <a:t>Thanks</a:t>
            </a:r>
            <a:endParaRPr lang="en-US" sz="8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of Amalgamation</a:t>
            </a:r>
            <a:endParaRPr lang="en-US" dirty="0"/>
          </a:p>
        </p:txBody>
      </p:sp>
      <p:sp>
        <p:nvSpPr>
          <p:cNvPr id="3" name="Content Placeholder 2"/>
          <p:cNvSpPr>
            <a:spLocks noGrp="1"/>
          </p:cNvSpPr>
          <p:nvPr>
            <p:ph idx="1"/>
          </p:nvPr>
        </p:nvSpPr>
        <p:spPr/>
        <p:txBody>
          <a:bodyPr>
            <a:normAutofit/>
          </a:bodyPr>
          <a:lstStyle/>
          <a:p>
            <a:pPr algn="just"/>
            <a:r>
              <a:rPr lang="en-US" dirty="0" smtClean="0"/>
              <a:t>Amalgamation means to merge or to combine two or more business units carrying on same type of business and form a new business unit.</a:t>
            </a:r>
          </a:p>
          <a:p>
            <a:pPr algn="just"/>
            <a:r>
              <a:rPr lang="en-US" dirty="0" smtClean="0"/>
              <a:t>Amalgamation of partnership firms means merger of two or more partnership firms with one another and form a new partnership firm.</a:t>
            </a:r>
          </a:p>
          <a:p>
            <a:pPr algn="just"/>
            <a:r>
              <a:rPr lang="en-US" dirty="0" smtClean="0"/>
              <a:t>Example: A &amp; B firm + X &amp; Y firm= A,B,X &amp; Y firm</a:t>
            </a:r>
          </a:p>
          <a:p>
            <a:pPr algn="just">
              <a:buNone/>
            </a:pPr>
            <a:r>
              <a:rPr lang="en-US" dirty="0" smtClean="0"/>
              <a:t>0r   if A &amp; B firm is  taken over by X &amp; Y firm then , after amalgamation only X &amp; Y firm will exist.</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Forms of Amalgamation of partnership firms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Amalgamation may be formed with any of the following ways: </a:t>
            </a:r>
          </a:p>
          <a:p>
            <a:pPr marL="514350" indent="-514350" algn="just">
              <a:buFont typeface="+mj-lt"/>
              <a:buAutoNum type="arabicPeriod"/>
            </a:pPr>
            <a:r>
              <a:rPr lang="en-US" dirty="0" smtClean="0"/>
              <a:t>Merging of two or more existing sole proprietors into each another and form a new partnership firm.</a:t>
            </a:r>
          </a:p>
          <a:p>
            <a:pPr marL="514350" indent="-514350" algn="just">
              <a:buFont typeface="+mj-lt"/>
              <a:buAutoNum type="arabicPeriod"/>
            </a:pPr>
            <a:r>
              <a:rPr lang="en-US" dirty="0" smtClean="0"/>
              <a:t>Merging one existing partnership firm with one existing sole proprietor and form a new partnership firm.</a:t>
            </a:r>
          </a:p>
          <a:p>
            <a:pPr marL="514350" indent="-514350" algn="just">
              <a:buFont typeface="+mj-lt"/>
              <a:buAutoNum type="arabicPeriod"/>
            </a:pPr>
            <a:r>
              <a:rPr lang="en-US" dirty="0" smtClean="0"/>
              <a:t>Absorbing one existing partnership firm by another existing partnership firm.</a:t>
            </a:r>
          </a:p>
          <a:p>
            <a:pPr marL="514350" indent="-514350" algn="just">
              <a:buFont typeface="+mj-lt"/>
              <a:buAutoNum type="arabicPeriod"/>
            </a:pPr>
            <a:r>
              <a:rPr lang="en-US" dirty="0" smtClean="0"/>
              <a:t>Merging two or more existing partnership firms with one another and form a new partnership firm.</a:t>
            </a:r>
          </a:p>
          <a:p>
            <a:pPr marL="514350" indent="-514350" algn="just">
              <a:buFont typeface="+mj-lt"/>
              <a:buAutoNum type="arabicPeriod"/>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066800"/>
          </a:xfrm>
        </p:spPr>
        <p:txBody>
          <a:bodyPr>
            <a:normAutofit fontScale="90000"/>
          </a:bodyPr>
          <a:lstStyle/>
          <a:p>
            <a:r>
              <a:rPr lang="en-US" dirty="0" smtClean="0"/>
              <a:t>Objectives of amalgamation of partnership firms:</a:t>
            </a:r>
            <a:endParaRPr lang="en-US" dirty="0"/>
          </a:p>
        </p:txBody>
      </p:sp>
      <p:sp>
        <p:nvSpPr>
          <p:cNvPr id="3" name="Content Placeholder 2"/>
          <p:cNvSpPr>
            <a:spLocks noGrp="1"/>
          </p:cNvSpPr>
          <p:nvPr>
            <p:ph idx="1"/>
          </p:nvPr>
        </p:nvSpPr>
        <p:spPr>
          <a:xfrm>
            <a:off x="457200" y="2667000"/>
            <a:ext cx="8229600" cy="3657600"/>
          </a:xfrm>
        </p:spPr>
        <p:txBody>
          <a:bodyPr/>
          <a:lstStyle/>
          <a:p>
            <a:pPr algn="just"/>
            <a:r>
              <a:rPr lang="en-US" dirty="0" smtClean="0"/>
              <a:t>To avoid  cut-throat competition.</a:t>
            </a:r>
          </a:p>
          <a:p>
            <a:pPr algn="just"/>
            <a:r>
              <a:rPr lang="en-US" dirty="0" smtClean="0"/>
              <a:t>To minimize the common expenses of business.</a:t>
            </a:r>
          </a:p>
          <a:p>
            <a:pPr algn="just"/>
            <a:r>
              <a:rPr lang="en-US" dirty="0" smtClean="0"/>
              <a:t>To get advantage of large scale business.</a:t>
            </a:r>
          </a:p>
          <a:p>
            <a:pPr algn="just"/>
            <a:r>
              <a:rPr lang="en-US" dirty="0" smtClean="0"/>
              <a:t>To strengthen the capital position.</a:t>
            </a:r>
          </a:p>
          <a:p>
            <a:pPr algn="just"/>
            <a:r>
              <a:rPr lang="en-US" dirty="0" smtClean="0"/>
              <a:t>To get advantage of expertise of different people etc.</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277112"/>
          </a:xfrm>
        </p:spPr>
        <p:txBody>
          <a:bodyPr>
            <a:normAutofit fontScale="90000"/>
          </a:bodyPr>
          <a:lstStyle/>
          <a:p>
            <a:r>
              <a:rPr lang="en-US" dirty="0" smtClean="0"/>
              <a:t>Accounting Treatment of amalgamation of firms</a:t>
            </a:r>
            <a:endParaRPr lang="en-US" dirty="0"/>
          </a:p>
        </p:txBody>
      </p:sp>
      <p:sp>
        <p:nvSpPr>
          <p:cNvPr id="3" name="Content Placeholder 2"/>
          <p:cNvSpPr>
            <a:spLocks noGrp="1"/>
          </p:cNvSpPr>
          <p:nvPr>
            <p:ph idx="1"/>
          </p:nvPr>
        </p:nvSpPr>
        <p:spPr>
          <a:xfrm>
            <a:off x="457200" y="1981200"/>
            <a:ext cx="8229600" cy="4572000"/>
          </a:xfrm>
        </p:spPr>
        <p:txBody>
          <a:bodyPr/>
          <a:lstStyle/>
          <a:p>
            <a:pPr>
              <a:buNone/>
            </a:pPr>
            <a:r>
              <a:rPr lang="en-US" dirty="0" smtClean="0"/>
              <a:t> </a:t>
            </a:r>
            <a:endParaRPr lang="en-US" dirty="0"/>
          </a:p>
        </p:txBody>
      </p:sp>
      <p:sp>
        <p:nvSpPr>
          <p:cNvPr id="4" name="Rectangle 3"/>
          <p:cNvSpPr/>
          <p:nvPr/>
        </p:nvSpPr>
        <p:spPr>
          <a:xfrm>
            <a:off x="457200" y="2209800"/>
            <a:ext cx="8077200" cy="8382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2400" dirty="0" smtClean="0"/>
              <a:t>Amalgamation of partnership firms includes</a:t>
            </a:r>
            <a:endParaRPr lang="en-US" sz="2400" dirty="0"/>
          </a:p>
        </p:txBody>
      </p:sp>
      <p:cxnSp>
        <p:nvCxnSpPr>
          <p:cNvPr id="6" name="Straight Connector 5"/>
          <p:cNvCxnSpPr/>
          <p:nvPr/>
        </p:nvCxnSpPr>
        <p:spPr>
          <a:xfrm rot="10800000" flipV="1">
            <a:off x="2667000" y="3124994"/>
            <a:ext cx="1677194" cy="76120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343400" y="3124200"/>
            <a:ext cx="1828800" cy="762000"/>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457200" y="3886200"/>
            <a:ext cx="4114800" cy="1219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Closing the  books of  amalgamated firms/old firms</a:t>
            </a:r>
            <a:endParaRPr lang="en-US" dirty="0"/>
          </a:p>
        </p:txBody>
      </p:sp>
      <p:sp>
        <p:nvSpPr>
          <p:cNvPr id="14" name="Rectangle 13"/>
          <p:cNvSpPr/>
          <p:nvPr/>
        </p:nvSpPr>
        <p:spPr>
          <a:xfrm>
            <a:off x="4876800" y="3810000"/>
            <a:ext cx="3733800" cy="1219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Opening the books of amalgamating firms/new firm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p>
            <a:pPr algn="l"/>
            <a:r>
              <a:rPr lang="en-US" dirty="0" smtClean="0"/>
              <a:t>Closing the books of old firms</a:t>
            </a:r>
            <a:endParaRPr lang="en-US" dirty="0"/>
          </a:p>
        </p:txBody>
      </p:sp>
      <p:sp>
        <p:nvSpPr>
          <p:cNvPr id="3" name="Content Placeholder 2"/>
          <p:cNvSpPr>
            <a:spLocks noGrp="1"/>
          </p:cNvSpPr>
          <p:nvPr>
            <p:ph idx="1"/>
          </p:nvPr>
        </p:nvSpPr>
        <p:spPr>
          <a:xfrm>
            <a:off x="152400" y="1295400"/>
            <a:ext cx="8763000" cy="5105400"/>
          </a:xfrm>
        </p:spPr>
        <p:txBody>
          <a:bodyPr>
            <a:normAutofit/>
          </a:bodyPr>
          <a:lstStyle/>
          <a:p>
            <a:pPr algn="just"/>
            <a:r>
              <a:rPr lang="en-US" dirty="0" smtClean="0"/>
              <a:t>Revaluation account is prepared.</a:t>
            </a:r>
          </a:p>
          <a:p>
            <a:pPr algn="just"/>
            <a:r>
              <a:rPr lang="en-US" dirty="0" smtClean="0"/>
              <a:t>Entry for raising goodwill is passed.</a:t>
            </a:r>
          </a:p>
          <a:p>
            <a:pPr algn="just"/>
            <a:r>
              <a:rPr lang="en-US" dirty="0" smtClean="0"/>
              <a:t>Assets and liabilities not taken over by the new firm are transferred to the partners’ capital account.</a:t>
            </a:r>
          </a:p>
          <a:p>
            <a:pPr algn="just"/>
            <a:r>
              <a:rPr lang="en-US" dirty="0" smtClean="0"/>
              <a:t>New firm’s account is debited with the value of assets and assets are credited.</a:t>
            </a:r>
          </a:p>
          <a:p>
            <a:pPr algn="just"/>
            <a:r>
              <a:rPr lang="en-US" dirty="0" smtClean="0"/>
              <a:t>New firm’s account is credited with the value of liabilities and liabilities are debited.</a:t>
            </a:r>
          </a:p>
          <a:p>
            <a:pPr algn="just">
              <a:buNone/>
            </a:pPr>
            <a:r>
              <a:rPr lang="en-US" dirty="0" smtClean="0"/>
              <a:t>        or       </a:t>
            </a:r>
          </a:p>
          <a:p>
            <a:pPr algn="just">
              <a:buFont typeface="Arial" pitchFamily="34" charset="0"/>
              <a:buChar char="•"/>
            </a:pPr>
            <a:r>
              <a:rPr lang="en-US" sz="2800" dirty="0" smtClean="0"/>
              <a:t>New firm’s account is debited with the difference between the value of assets and liabilities.                </a:t>
            </a:r>
          </a:p>
          <a:p>
            <a:pPr algn="just"/>
            <a:endParaRPr lang="en-US" dirty="0" smtClean="0"/>
          </a:p>
          <a:p>
            <a:pPr algn="just"/>
            <a:endParaRPr lang="en-US" dirty="0"/>
          </a:p>
        </p:txBody>
      </p:sp>
      <p:sp>
        <p:nvSpPr>
          <p:cNvPr id="5" name="Left Brace 4"/>
          <p:cNvSpPr/>
          <p:nvPr/>
        </p:nvSpPr>
        <p:spPr>
          <a:xfrm>
            <a:off x="152400" y="3048000"/>
            <a:ext cx="609600" cy="1752600"/>
          </a:xfrm>
          <a:prstGeom prst="leftBrace">
            <a:avLst/>
          </a:prstGeom>
          <a:ln>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533400"/>
            <a:ext cx="8534400" cy="1219200"/>
          </a:xfrm>
        </p:spPr>
        <p:txBody>
          <a:bodyPr>
            <a:normAutofit/>
          </a:bodyPr>
          <a:lstStyle/>
          <a:p>
            <a:r>
              <a:rPr lang="en-US" sz="3200" dirty="0" smtClean="0"/>
              <a:t>Journal Entries in the books of old firms </a:t>
            </a:r>
            <a:br>
              <a:rPr lang="en-US" sz="3200" dirty="0" smtClean="0"/>
            </a:br>
            <a:r>
              <a:rPr lang="en-US" sz="3200" dirty="0" smtClean="0"/>
              <a:t>(closing entries)</a:t>
            </a:r>
            <a:endParaRPr lang="en-US" sz="3200" dirty="0"/>
          </a:p>
        </p:txBody>
      </p:sp>
      <p:sp>
        <p:nvSpPr>
          <p:cNvPr id="3" name="Content Placeholder 2"/>
          <p:cNvSpPr>
            <a:spLocks noGrp="1"/>
          </p:cNvSpPr>
          <p:nvPr>
            <p:ph idx="1"/>
          </p:nvPr>
        </p:nvSpPr>
        <p:spPr>
          <a:xfrm>
            <a:off x="301752" y="1752600"/>
            <a:ext cx="8689848" cy="4800600"/>
          </a:xfrm>
        </p:spPr>
        <p:txBody>
          <a:bodyPr>
            <a:normAutofit fontScale="85000" lnSpcReduction="20000"/>
          </a:bodyPr>
          <a:lstStyle/>
          <a:p>
            <a:pPr marL="571500" indent="-571500">
              <a:buFont typeface="+mj-lt"/>
              <a:buAutoNum type="arabicPeriod"/>
            </a:pPr>
            <a:endParaRPr lang="en-US" dirty="0" smtClean="0"/>
          </a:p>
          <a:p>
            <a:pPr marL="571500" indent="-571500">
              <a:buFont typeface="+mj-lt"/>
              <a:buAutoNum type="arabicPeriod"/>
            </a:pPr>
            <a:r>
              <a:rPr lang="en-US" dirty="0" smtClean="0"/>
              <a:t>Revaluation of assets and liabilities:</a:t>
            </a:r>
          </a:p>
          <a:p>
            <a:pPr marL="571500" indent="-571500">
              <a:buFont typeface="Wingdings" pitchFamily="2" charset="2"/>
              <a:buChar char="Ø"/>
            </a:pPr>
            <a:r>
              <a:rPr lang="en-US" dirty="0" smtClean="0">
                <a:solidFill>
                  <a:srgbClr val="0070C0"/>
                </a:solidFill>
              </a:rPr>
              <a:t>Assets A/c………. dr.</a:t>
            </a:r>
          </a:p>
          <a:p>
            <a:pPr marL="571500" indent="-571500">
              <a:buNone/>
            </a:pPr>
            <a:r>
              <a:rPr lang="en-US" dirty="0" smtClean="0">
                <a:solidFill>
                  <a:srgbClr val="0070C0"/>
                </a:solidFill>
              </a:rPr>
              <a:t>            To  Revaluation A/c</a:t>
            </a:r>
          </a:p>
          <a:p>
            <a:pPr marL="571500" indent="-571500">
              <a:buNone/>
            </a:pPr>
            <a:r>
              <a:rPr lang="en-US" dirty="0" smtClean="0">
                <a:solidFill>
                  <a:srgbClr val="0070C0"/>
                </a:solidFill>
              </a:rPr>
              <a:t>     (for increase in value of assets )</a:t>
            </a:r>
          </a:p>
          <a:p>
            <a:pPr marL="571500" indent="-571500">
              <a:buFont typeface="Wingdings" pitchFamily="2" charset="2"/>
              <a:buChar char="Ø"/>
            </a:pPr>
            <a:r>
              <a:rPr lang="en-US" dirty="0" smtClean="0">
                <a:solidFill>
                  <a:srgbClr val="0070C0"/>
                </a:solidFill>
              </a:rPr>
              <a:t>Revaluation A/c ………. dr.</a:t>
            </a:r>
          </a:p>
          <a:p>
            <a:pPr marL="571500" indent="-571500">
              <a:buNone/>
            </a:pPr>
            <a:r>
              <a:rPr lang="en-US" dirty="0" smtClean="0">
                <a:solidFill>
                  <a:srgbClr val="0070C0"/>
                </a:solidFill>
              </a:rPr>
              <a:t>             To Assets A/c </a:t>
            </a:r>
          </a:p>
          <a:p>
            <a:pPr marL="571500" indent="-571500">
              <a:buNone/>
            </a:pPr>
            <a:r>
              <a:rPr lang="en-US" dirty="0" smtClean="0">
                <a:solidFill>
                  <a:srgbClr val="0070C0"/>
                </a:solidFill>
              </a:rPr>
              <a:t>    (for decrease in value of assets)</a:t>
            </a:r>
          </a:p>
          <a:p>
            <a:pPr marL="571500" indent="-571500">
              <a:buFont typeface="Wingdings" pitchFamily="2" charset="2"/>
              <a:buChar char="Ø"/>
            </a:pPr>
            <a:r>
              <a:rPr lang="en-US" dirty="0" smtClean="0">
                <a:solidFill>
                  <a:srgbClr val="0070C0"/>
                </a:solidFill>
              </a:rPr>
              <a:t>Revaluation  A/c……….  dr.</a:t>
            </a:r>
          </a:p>
          <a:p>
            <a:pPr marL="571500" indent="-571500">
              <a:buNone/>
            </a:pPr>
            <a:r>
              <a:rPr lang="en-US" dirty="0" smtClean="0">
                <a:solidFill>
                  <a:srgbClr val="0070C0"/>
                </a:solidFill>
              </a:rPr>
              <a:t>             To liabilities A/c </a:t>
            </a:r>
          </a:p>
          <a:p>
            <a:pPr marL="571500" indent="-571500">
              <a:buNone/>
            </a:pPr>
            <a:r>
              <a:rPr lang="en-US" dirty="0" smtClean="0">
                <a:solidFill>
                  <a:srgbClr val="0070C0"/>
                </a:solidFill>
              </a:rPr>
              <a:t>    (for increase in value of liabilities)</a:t>
            </a:r>
          </a:p>
          <a:p>
            <a:pPr marL="571500" indent="-571500">
              <a:buFont typeface="Wingdings" pitchFamily="2" charset="2"/>
              <a:buChar char="Ø"/>
            </a:pPr>
            <a:r>
              <a:rPr lang="en-US" dirty="0" smtClean="0">
                <a:solidFill>
                  <a:srgbClr val="0070C0"/>
                </a:solidFill>
              </a:rPr>
              <a:t>Liabilities A/c………. dr.</a:t>
            </a:r>
          </a:p>
          <a:p>
            <a:pPr marL="571500" indent="-571500">
              <a:buNone/>
            </a:pPr>
            <a:r>
              <a:rPr lang="en-US" dirty="0" smtClean="0">
                <a:solidFill>
                  <a:srgbClr val="0070C0"/>
                </a:solidFill>
              </a:rPr>
              <a:t>              To Revaluation A/c</a:t>
            </a:r>
          </a:p>
          <a:p>
            <a:pPr marL="571500" indent="-571500">
              <a:buNone/>
            </a:pPr>
            <a:r>
              <a:rPr lang="en-US" dirty="0" smtClean="0">
                <a:solidFill>
                  <a:srgbClr val="0070C0"/>
                </a:solidFill>
              </a:rPr>
              <a:t>    (For decrease in value of liabilities)</a:t>
            </a:r>
          </a:p>
          <a:p>
            <a:pPr marL="571500" indent="-571500">
              <a:buNone/>
            </a:pPr>
            <a:endParaRPr lang="en-US" dirty="0" smtClean="0">
              <a:solidFill>
                <a:srgbClr val="002060"/>
              </a:solidFill>
            </a:endParaRPr>
          </a:p>
          <a:p>
            <a:pPr marL="571500" indent="-571500">
              <a:buFont typeface="+mj-lt"/>
              <a:buAutoNum type="alphaLcParenR"/>
            </a:pPr>
            <a:endParaRPr lang="en-US" dirty="0" smtClean="0"/>
          </a:p>
          <a:p>
            <a:pPr marL="571500" indent="-571500">
              <a:buFont typeface="+mj-lt"/>
              <a:buAutoNum type="alphaLcParen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457200"/>
          </a:xfrm>
        </p:spPr>
        <p:txBody>
          <a:bodyPr>
            <a:normAutofit fontScale="90000"/>
          </a:bodyPr>
          <a:lstStyle/>
          <a:p>
            <a:pPr algn="l"/>
            <a:r>
              <a:rPr lang="en-US" dirty="0" smtClean="0"/>
              <a:t>Continue…</a:t>
            </a:r>
            <a:endParaRPr lang="en-US" dirty="0"/>
          </a:p>
        </p:txBody>
      </p:sp>
      <p:sp>
        <p:nvSpPr>
          <p:cNvPr id="3" name="Content Placeholder 2"/>
          <p:cNvSpPr>
            <a:spLocks noGrp="1"/>
          </p:cNvSpPr>
          <p:nvPr>
            <p:ph idx="1"/>
          </p:nvPr>
        </p:nvSpPr>
        <p:spPr>
          <a:xfrm>
            <a:off x="301752" y="762000"/>
            <a:ext cx="8613648" cy="5562600"/>
          </a:xfrm>
        </p:spPr>
        <p:txBody>
          <a:bodyPr>
            <a:normAutofit fontScale="85000" lnSpcReduction="20000"/>
          </a:bodyPr>
          <a:lstStyle/>
          <a:p>
            <a:pPr marL="514350" indent="-514350">
              <a:buNone/>
            </a:pPr>
            <a:endParaRPr lang="en-US" dirty="0" smtClean="0"/>
          </a:p>
          <a:p>
            <a:pPr marL="514350" indent="-514350">
              <a:buFont typeface="Wingdings" pitchFamily="2" charset="2"/>
              <a:buChar char="Ø"/>
            </a:pPr>
            <a:r>
              <a:rPr lang="en-US" dirty="0" smtClean="0">
                <a:solidFill>
                  <a:srgbClr val="0070C0"/>
                </a:solidFill>
              </a:rPr>
              <a:t>Revaluation A/c ………. dr.</a:t>
            </a:r>
          </a:p>
          <a:p>
            <a:pPr marL="514350" indent="-514350">
              <a:buNone/>
            </a:pPr>
            <a:r>
              <a:rPr lang="en-US" dirty="0" smtClean="0">
                <a:solidFill>
                  <a:srgbClr val="0070C0"/>
                </a:solidFill>
              </a:rPr>
              <a:t>                 To partners’ capital  A/c</a:t>
            </a:r>
          </a:p>
          <a:p>
            <a:pPr marL="514350" indent="-514350">
              <a:buNone/>
            </a:pPr>
            <a:r>
              <a:rPr lang="en-US" dirty="0" smtClean="0">
                <a:solidFill>
                  <a:srgbClr val="0070C0"/>
                </a:solidFill>
              </a:rPr>
              <a:t>        ( for distribution of profit on revaluation among partners)</a:t>
            </a:r>
          </a:p>
          <a:p>
            <a:pPr marL="514350" indent="-514350">
              <a:buNone/>
            </a:pPr>
            <a:r>
              <a:rPr lang="en-US" dirty="0" smtClean="0"/>
              <a:t>                            or </a:t>
            </a:r>
          </a:p>
          <a:p>
            <a:pPr marL="514350" indent="-514350">
              <a:buFont typeface="Wingdings" pitchFamily="2" charset="2"/>
              <a:buChar char="Ø"/>
            </a:pPr>
            <a:r>
              <a:rPr lang="en-US" dirty="0" smtClean="0">
                <a:solidFill>
                  <a:srgbClr val="0070C0"/>
                </a:solidFill>
              </a:rPr>
              <a:t>Partners’ capital A/c ……….dr.</a:t>
            </a:r>
          </a:p>
          <a:p>
            <a:pPr marL="514350" indent="-514350">
              <a:buNone/>
            </a:pPr>
            <a:r>
              <a:rPr lang="en-US" dirty="0" smtClean="0">
                <a:solidFill>
                  <a:srgbClr val="0070C0"/>
                </a:solidFill>
              </a:rPr>
              <a:t>                   To Revaluation A/c</a:t>
            </a:r>
          </a:p>
          <a:p>
            <a:pPr marL="514350" indent="-514350">
              <a:buNone/>
            </a:pPr>
            <a:r>
              <a:rPr lang="en-US" dirty="0" smtClean="0">
                <a:solidFill>
                  <a:srgbClr val="0070C0"/>
                </a:solidFill>
              </a:rPr>
              <a:t>       ( for distribution of  loss on revaluation among partners)</a:t>
            </a:r>
          </a:p>
          <a:p>
            <a:pPr marL="514350" indent="-514350">
              <a:buNone/>
            </a:pPr>
            <a:endParaRPr lang="en-US" dirty="0" smtClean="0"/>
          </a:p>
          <a:p>
            <a:pPr marL="514350" indent="-514350">
              <a:buNone/>
            </a:pPr>
            <a:r>
              <a:rPr lang="en-US" dirty="0" smtClean="0"/>
              <a:t>2. Assets and Liabilities not taken over by the new firm</a:t>
            </a:r>
          </a:p>
          <a:p>
            <a:pPr marL="514350" indent="-514350">
              <a:buFont typeface="Wingdings" pitchFamily="2" charset="2"/>
              <a:buChar char="Ø"/>
            </a:pPr>
            <a:r>
              <a:rPr lang="en-US" dirty="0" smtClean="0">
                <a:solidFill>
                  <a:srgbClr val="0070C0"/>
                </a:solidFill>
              </a:rPr>
              <a:t> Partner’s capital A/c ……….dr.</a:t>
            </a:r>
          </a:p>
          <a:p>
            <a:pPr marL="514350" indent="-514350">
              <a:buNone/>
            </a:pPr>
            <a:r>
              <a:rPr lang="en-US" dirty="0" smtClean="0">
                <a:solidFill>
                  <a:srgbClr val="0070C0"/>
                </a:solidFill>
              </a:rPr>
              <a:t>            To Assets A/c</a:t>
            </a:r>
          </a:p>
          <a:p>
            <a:pPr marL="514350" indent="-514350">
              <a:buNone/>
            </a:pPr>
            <a:r>
              <a:rPr lang="en-US" dirty="0" smtClean="0">
                <a:solidFill>
                  <a:srgbClr val="0070C0"/>
                </a:solidFill>
              </a:rPr>
              <a:t>       (Assets taken over by partners)</a:t>
            </a:r>
          </a:p>
          <a:p>
            <a:pPr marL="514350" indent="-514350">
              <a:buFont typeface="Wingdings" pitchFamily="2" charset="2"/>
              <a:buChar char="Ø"/>
            </a:pPr>
            <a:r>
              <a:rPr lang="en-US" dirty="0" smtClean="0">
                <a:solidFill>
                  <a:srgbClr val="0070C0"/>
                </a:solidFill>
              </a:rPr>
              <a:t>Liabilities A/c ……….dr.</a:t>
            </a:r>
          </a:p>
          <a:p>
            <a:pPr marL="514350" indent="-514350">
              <a:buNone/>
            </a:pPr>
            <a:r>
              <a:rPr lang="en-US" dirty="0" smtClean="0">
                <a:solidFill>
                  <a:srgbClr val="0070C0"/>
                </a:solidFill>
              </a:rPr>
              <a:t>            To Partner’s A/c</a:t>
            </a:r>
          </a:p>
          <a:p>
            <a:pPr marL="514350" indent="-514350">
              <a:buNone/>
            </a:pPr>
            <a:r>
              <a:rPr lang="en-US" dirty="0" smtClean="0">
                <a:solidFill>
                  <a:srgbClr val="0070C0"/>
                </a:solidFill>
              </a:rPr>
              <a:t>       (Liabilities paid by /taken over by partners)</a:t>
            </a:r>
          </a:p>
          <a:p>
            <a:pPr marL="514350" indent="-514350">
              <a:buNone/>
            </a:pPr>
            <a:endParaRPr lang="en-US" dirty="0" smtClean="0">
              <a:solidFill>
                <a:srgbClr val="002060"/>
              </a:solidFill>
            </a:endParaRPr>
          </a:p>
          <a:p>
            <a:pPr marL="514350" indent="-514350">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normAutofit fontScale="90000"/>
          </a:bodyPr>
          <a:lstStyle/>
          <a:p>
            <a:r>
              <a:rPr lang="en-US" dirty="0" smtClean="0"/>
              <a:t>Continue…</a:t>
            </a:r>
            <a:endParaRPr lang="en-US" dirty="0"/>
          </a:p>
        </p:txBody>
      </p:sp>
      <p:sp>
        <p:nvSpPr>
          <p:cNvPr id="3" name="Content Placeholder 2"/>
          <p:cNvSpPr>
            <a:spLocks noGrp="1"/>
          </p:cNvSpPr>
          <p:nvPr>
            <p:ph idx="1"/>
          </p:nvPr>
        </p:nvSpPr>
        <p:spPr>
          <a:xfrm>
            <a:off x="228600" y="685800"/>
            <a:ext cx="8610600" cy="5943600"/>
          </a:xfrm>
        </p:spPr>
        <p:txBody>
          <a:bodyPr>
            <a:normAutofit/>
          </a:bodyPr>
          <a:lstStyle/>
          <a:p>
            <a:pPr marL="514350" indent="-514350">
              <a:buNone/>
            </a:pPr>
            <a:r>
              <a:rPr lang="en-US" dirty="0" smtClean="0">
                <a:solidFill>
                  <a:schemeClr val="accent4">
                    <a:lumMod val="60000"/>
                    <a:lumOff val="40000"/>
                  </a:schemeClr>
                </a:solidFill>
              </a:rPr>
              <a:t>3</a:t>
            </a:r>
            <a:r>
              <a:rPr lang="en-US" dirty="0" smtClean="0"/>
              <a:t>. Division of accumulated profits /losses/Reserves.</a:t>
            </a:r>
          </a:p>
          <a:p>
            <a:pPr marL="514350" indent="-514350">
              <a:buFont typeface="Wingdings" pitchFamily="2" charset="2"/>
              <a:buChar char="Ø"/>
            </a:pPr>
            <a:r>
              <a:rPr lang="en-US" dirty="0" smtClean="0"/>
              <a:t>  </a:t>
            </a:r>
            <a:r>
              <a:rPr lang="en-US" dirty="0" smtClean="0">
                <a:solidFill>
                  <a:srgbClr val="0070C0"/>
                </a:solidFill>
              </a:rPr>
              <a:t>Profit &amp; Loss A/c………dr.</a:t>
            </a:r>
          </a:p>
          <a:p>
            <a:pPr marL="514350" indent="-514350">
              <a:buNone/>
            </a:pPr>
            <a:r>
              <a:rPr lang="en-US" dirty="0" smtClean="0">
                <a:solidFill>
                  <a:srgbClr val="0070C0"/>
                </a:solidFill>
              </a:rPr>
              <a:t>        Reserves A/c……………..dr.</a:t>
            </a:r>
          </a:p>
          <a:p>
            <a:pPr marL="514350" indent="-514350">
              <a:buNone/>
            </a:pPr>
            <a:r>
              <a:rPr lang="en-US" dirty="0" smtClean="0">
                <a:solidFill>
                  <a:srgbClr val="0070C0"/>
                </a:solidFill>
              </a:rPr>
              <a:t>               To Partners’ capital A/c</a:t>
            </a:r>
          </a:p>
          <a:p>
            <a:pPr marL="514350" indent="-514350">
              <a:buNone/>
            </a:pPr>
            <a:r>
              <a:rPr lang="en-US" dirty="0" smtClean="0">
                <a:solidFill>
                  <a:srgbClr val="0070C0"/>
                </a:solidFill>
              </a:rPr>
              <a:t>    (For distribution of accumulated profits and reserves)</a:t>
            </a:r>
          </a:p>
          <a:p>
            <a:pPr marL="514350" indent="-514350">
              <a:buFont typeface="Wingdings" pitchFamily="2" charset="2"/>
              <a:buChar char="Ø"/>
            </a:pPr>
            <a:r>
              <a:rPr lang="en-US" dirty="0" smtClean="0">
                <a:solidFill>
                  <a:srgbClr val="0070C0"/>
                </a:solidFill>
              </a:rPr>
              <a:t> Partners’ capital A/c………dr.</a:t>
            </a:r>
          </a:p>
          <a:p>
            <a:pPr marL="514350" indent="-514350">
              <a:buNone/>
            </a:pPr>
            <a:r>
              <a:rPr lang="en-US" dirty="0" smtClean="0">
                <a:solidFill>
                  <a:srgbClr val="0070C0"/>
                </a:solidFill>
              </a:rPr>
              <a:t>           To Profit &amp; Loss A/c</a:t>
            </a:r>
          </a:p>
          <a:p>
            <a:pPr marL="514350" indent="-514350">
              <a:buNone/>
            </a:pPr>
            <a:r>
              <a:rPr lang="en-US" dirty="0" smtClean="0">
                <a:solidFill>
                  <a:srgbClr val="0070C0"/>
                </a:solidFill>
              </a:rPr>
              <a:t>    ( for distribution of loss among partners)</a:t>
            </a:r>
          </a:p>
          <a:p>
            <a:pPr marL="514350" indent="-514350">
              <a:buAutoNum type="arabicPeriod" startAt="4"/>
            </a:pPr>
            <a:r>
              <a:rPr lang="en-US" dirty="0" smtClean="0"/>
              <a:t>For raising/creating goodwill in the books of the firm</a:t>
            </a:r>
            <a:br>
              <a:rPr lang="en-US" dirty="0" smtClean="0"/>
            </a:br>
            <a:r>
              <a:rPr lang="en-US" dirty="0" smtClean="0">
                <a:solidFill>
                  <a:srgbClr val="0070C0"/>
                </a:solidFill>
              </a:rPr>
              <a:t>Goodwill A/c………dr.</a:t>
            </a:r>
          </a:p>
          <a:p>
            <a:pPr marL="514350" indent="-514350">
              <a:buNone/>
            </a:pPr>
            <a:r>
              <a:rPr lang="en-US" dirty="0" smtClean="0">
                <a:solidFill>
                  <a:srgbClr val="0070C0"/>
                </a:solidFill>
              </a:rPr>
              <a:t>            To partners’ capital A/c</a:t>
            </a:r>
          </a:p>
          <a:p>
            <a:pPr marL="514350" indent="-514350">
              <a:buNone/>
            </a:pPr>
            <a:r>
              <a:rPr lang="en-US" dirty="0" smtClean="0">
                <a:solidFill>
                  <a:srgbClr val="0070C0"/>
                </a:solidFill>
              </a:rPr>
              <a:t>         ( goodwill is to be transferred in old profit sharing ratio)</a:t>
            </a:r>
          </a:p>
          <a:p>
            <a:pPr marL="514350" indent="-514350">
              <a:buNone/>
            </a:pPr>
            <a:endParaRPr lang="en-US" dirty="0" smtClean="0"/>
          </a:p>
          <a:p>
            <a:pPr marL="514350" indent="-514350">
              <a:buNone/>
            </a:pPr>
            <a:endParaRPr lang="en-US" dirty="0" smtClean="0">
              <a:solidFill>
                <a:srgbClr val="0070C0"/>
              </a:solidFill>
            </a:endParaRPr>
          </a:p>
          <a:p>
            <a:pPr marL="514350" indent="-514350">
              <a:buNone/>
            </a:pPr>
            <a:endParaRPr lang="en-US" dirty="0" smtClean="0">
              <a:solidFill>
                <a:srgbClr val="0070C0"/>
              </a:solidFill>
            </a:endParaRPr>
          </a:p>
          <a:p>
            <a:pPr marL="514350" indent="-514350">
              <a:buNone/>
            </a:pPr>
            <a:endParaRPr lang="en-US" dirty="0" smtClean="0">
              <a:solidFill>
                <a:srgbClr val="0070C0"/>
              </a:solidFill>
            </a:endParaRPr>
          </a:p>
          <a:p>
            <a:pPr marL="514350" indent="-514350">
              <a:buNone/>
            </a:pPr>
            <a:endParaRPr lang="en-US" dirty="0" smtClean="0"/>
          </a:p>
          <a:p>
            <a:pPr marL="514350" indent="-514350">
              <a:buAutoNum type="arabicPeriod" startAt="4"/>
            </a:pPr>
            <a:endParaRPr lang="en-US" dirty="0" smtClean="0"/>
          </a:p>
          <a:p>
            <a:pPr marL="514350" indent="-514350">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393</TotalTime>
  <Words>938</Words>
  <Application>Microsoft Office PowerPoint</Application>
  <PresentationFormat>On-screen Show (4:3)</PresentationFormat>
  <Paragraphs>128</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AMALGAMATION OF FIRM </vt:lpstr>
      <vt:lpstr>Meaning of Amalgamation</vt:lpstr>
      <vt:lpstr>Forms of Amalgamation of partnership firms</vt:lpstr>
      <vt:lpstr>Objectives of amalgamation of partnership firms:</vt:lpstr>
      <vt:lpstr>Accounting Treatment of amalgamation of firms</vt:lpstr>
      <vt:lpstr>Closing the books of old firms</vt:lpstr>
      <vt:lpstr>Journal Entries in the books of old firms  (closing entries)</vt:lpstr>
      <vt:lpstr>Continue…</vt:lpstr>
      <vt:lpstr>Continue…</vt:lpstr>
      <vt:lpstr>Continue..</vt:lpstr>
      <vt:lpstr>Continue…</vt:lpstr>
      <vt:lpstr>Journal Entries in the books of new firm/ opening entries</vt:lpstr>
      <vt:lpstr>Continue….</vt:lpstr>
      <vt:lpstr>Ledger Accounts to be maintained by new firm</vt:lpstr>
      <vt:lpstr>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Amalgamation &amp; Sale of Partnership firm</dc:title>
  <dc:creator>Ridhi</dc:creator>
  <cp:lastModifiedBy>ASC08</cp:lastModifiedBy>
  <cp:revision>101</cp:revision>
  <dcterms:created xsi:type="dcterms:W3CDTF">2020-04-13T08:53:20Z</dcterms:created>
  <dcterms:modified xsi:type="dcterms:W3CDTF">2025-02-02T09:13:28Z</dcterms:modified>
</cp:coreProperties>
</file>