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30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5670C-8CBB-C5D6-1F80-BD236F1006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1C0453-854A-FC76-BED7-B66C616BD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33316-E21A-14B4-7410-09C71B54B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A7A7-C6B3-410F-A923-1DC44027A14D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8658F-1339-492A-318A-0FC0E044E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EDF459-02AD-16E2-851F-5B05F8FBF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BE99-8CBA-4741-B00D-3781E754E4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089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41856-3E1D-4626-9F84-FE51B2FBC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0C8220-8056-CAE9-645C-E7A38B1550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9F903-6D76-7440-A571-0D9EA7B16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A7A7-C6B3-410F-A923-1DC44027A14D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4E7E52-D1FC-A1BE-2E5A-9CEB05DE7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F67DCC-B287-C336-9971-4B1D5880D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BE99-8CBA-4741-B00D-3781E754E4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0095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F9C264-1110-8D22-060B-C041A8E2FC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859E01-64B7-D303-F709-301FF804FD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42CA5-5D53-48EF-E847-BAB756609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A7A7-C6B3-410F-A923-1DC44027A14D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8C850E-F0F2-9BFF-B517-E7D3FD8E3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25011-03E7-2757-02EE-4A7E327CC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BE99-8CBA-4741-B00D-3781E754E4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326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0087A-6C05-B0F0-B7FA-F501C863F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0A0BE-4CE5-A170-EA30-B027CC2E2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42D557-E85D-1FC5-BE89-9896F5B0F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A7A7-C6B3-410F-A923-1DC44027A14D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A7BCA-7E95-A85D-444E-81480F39E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2A3DC-A27A-3575-CAC3-95F7302AB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BE99-8CBA-4741-B00D-3781E754E4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412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46FA8-8BCB-B5CA-F5C1-FCD4ADD2D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6994B2-11B9-289D-DBC2-0FBF9AF15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CFA42C-6635-6E51-A0B8-1BB90E4BA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A7A7-C6B3-410F-A923-1DC44027A14D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DDD954-1F7D-B67B-AE79-DE58BEF9F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1866D-C1BE-BD8E-201B-84D8EC65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BE99-8CBA-4741-B00D-3781E754E4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6791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6BC8A-BEFE-58E0-D3D5-84700A5EF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4ACD6-5FC0-A700-CC9F-D078156FC0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47FE9-E075-6A9D-C75E-1D445FCA4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1F4E3D-8299-6F6C-D1C6-59126F978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A7A7-C6B3-410F-A923-1DC44027A14D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F905FC-C453-E59E-A38B-C7675F5B3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16DB71-D7A7-E640-C440-715AE334B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BE99-8CBA-4741-B00D-3781E754E4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6045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1604E-B2A4-7A5A-212D-0BB1F6FE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D7F215-6F52-CAAA-27C6-D011FDF76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2B1B60-12E1-9E0C-9EDF-10AAF82FDC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4ACD1B-C63A-8E3B-9CF0-49A8FE7814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B12AE1-26C2-D1EB-6175-93392EDFDD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616A90-22F3-E81F-12E0-1384906FD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A7A7-C6B3-410F-A923-1DC44027A14D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DBA72A-C004-4743-7DE8-D150FB00B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4AEA3C-EAF0-B9C6-137D-F96D3C9B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BE99-8CBA-4741-B00D-3781E754E4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159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22AE5-0C94-82D3-5FE0-BE45EE919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E1BF5A-E71D-FFAD-3921-4EB86BCF2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A7A7-C6B3-410F-A923-1DC44027A14D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23E41-7F0E-9323-6C10-F8F2E2AF9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0802C4-AC9B-6C5B-A820-98474DF31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BE99-8CBA-4741-B00D-3781E754E4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8655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C63253-8A5A-7BCF-FF00-466CD5D64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A7A7-C6B3-410F-A923-1DC44027A14D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BCFAC-19C2-4705-7A25-5BB1641B9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AC38C8-5B63-0397-71C6-EB5AEA119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BE99-8CBA-4741-B00D-3781E754E4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4153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1E67E-DCF2-826A-52C5-067516B30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79402-DFAD-716F-8840-EDE7803AC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5D50A9-8C98-27A2-7427-EC9B644426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487927-8111-2BFB-D6E5-D20BCB82D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A7A7-C6B3-410F-A923-1DC44027A14D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1A68AE-F6DA-C490-8B37-D7EB272FE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74DC3B-0412-699A-8D18-750AB3A28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BE99-8CBA-4741-B00D-3781E754E4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7685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F646A-D23A-E552-4D33-3FFE26385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35EBDF-7A7F-6F9E-005A-0748D3B407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DDF458-A387-EAE1-4DD2-9FC052B834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1AD3D5-C052-D977-EF51-B9816BB9E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A7A7-C6B3-410F-A923-1DC44027A14D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7A9D50-CEA6-77F0-9D09-E3DDC19F4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C5A32A-E77A-E01B-1511-0F2A3F0CF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BE99-8CBA-4741-B00D-3781E754E4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4443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2B7B6C-5D81-003D-97BC-00B2128A5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6071F0-EF2A-413A-3C67-1F2319CA5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7923EC-2066-F4BB-7D54-7A19297874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EA7A7-C6B3-410F-A923-1DC44027A14D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697B67-2689-9C69-DB13-A1389489B6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9A0F07-73F8-D618-CEA7-B850CC28B5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FBE99-8CBA-4741-B00D-3781E754E4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975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82CA2-5A95-4421-B4F1-99AF4E78EF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mr-IN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व्यवसाय नियमन </a:t>
            </a:r>
            <a:r>
              <a:rPr lang="mr-IN" sz="4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विषयक</a:t>
            </a:r>
            <a:r>
              <a:rPr lang="mr-IN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कायदे </a:t>
            </a:r>
            <a:br>
              <a:rPr lang="mr-IN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r-IN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बी कॉम- II (A) </a:t>
            </a:r>
            <a:endParaRPr lang="en-IN" sz="4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34E1B9-34C5-4DAB-A9E1-E5FC007427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mr-IN" sz="2800" dirty="0" err="1">
                <a:solidFill>
                  <a:srgbClr val="00B050"/>
                </a:solidFill>
              </a:rPr>
              <a:t>Module</a:t>
            </a:r>
            <a:r>
              <a:rPr lang="mr-IN" sz="2800" dirty="0">
                <a:solidFill>
                  <a:srgbClr val="00B050"/>
                </a:solidFill>
              </a:rPr>
              <a:t> I : </a:t>
            </a:r>
            <a:r>
              <a:rPr lang="mr-IN" sz="2800" dirty="0" err="1">
                <a:solidFill>
                  <a:srgbClr val="00B050"/>
                </a:solidFill>
              </a:rPr>
              <a:t>Concepts</a:t>
            </a:r>
            <a:r>
              <a:rPr lang="mr-IN" sz="2800" dirty="0">
                <a:solidFill>
                  <a:srgbClr val="00B050"/>
                </a:solidFill>
              </a:rPr>
              <a:t> –</a:t>
            </a:r>
          </a:p>
          <a:p>
            <a:r>
              <a:rPr lang="en-IN" sz="2800" dirty="0">
                <a:solidFill>
                  <a:srgbClr val="C00000"/>
                </a:solidFill>
              </a:rPr>
              <a:t>Definitions of </a:t>
            </a:r>
            <a:r>
              <a:rPr lang="en-IN" sz="2800" dirty="0" err="1">
                <a:solidFill>
                  <a:srgbClr val="C00000"/>
                </a:solidFill>
              </a:rPr>
              <a:t>Busuness</a:t>
            </a:r>
            <a:r>
              <a:rPr lang="en-IN" sz="2800" dirty="0">
                <a:solidFill>
                  <a:srgbClr val="C00000"/>
                </a:solidFill>
              </a:rPr>
              <a:t> Law and its sources</a:t>
            </a:r>
          </a:p>
          <a:p>
            <a:r>
              <a:rPr lang="mr-IN" sz="2800" dirty="0">
                <a:solidFill>
                  <a:srgbClr val="C00000"/>
                </a:solidFill>
              </a:rPr>
              <a:t>व्यावसायिक कायदे – व्याख्या आणि स्त्रोत </a:t>
            </a:r>
            <a:endParaRPr lang="en-IN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372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6DE95-60AE-469D-B605-C1B24AC09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>
                <a:solidFill>
                  <a:srgbClr val="FF0000"/>
                </a:solidFill>
              </a:rPr>
              <a:t>व्यावसायिक कायदे – व्याख्या 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2F1A0-4F37-4B21-BD36-2EC1FC333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mr-IN" dirty="0">
                <a:solidFill>
                  <a:srgbClr val="00B050"/>
                </a:solidFill>
              </a:rPr>
              <a:t>व्यापारी कायद्यांमध्ये अशा सर्व कायद्यांचा आणि नियमांचा समावेश होतो की जे व्यापारी-व्यावसायिक संस्था आणि </a:t>
            </a:r>
            <a:r>
              <a:rPr lang="mr-IN" dirty="0" err="1">
                <a:solidFill>
                  <a:srgbClr val="00B050"/>
                </a:solidFill>
              </a:rPr>
              <a:t>ब्यांकांमार्फत</a:t>
            </a:r>
            <a:r>
              <a:rPr lang="mr-IN" dirty="0">
                <a:solidFill>
                  <a:srgbClr val="00B050"/>
                </a:solidFill>
              </a:rPr>
              <a:t> होत असतात आणि ज्यातून व्यापार क्षेत्रात कार्य </a:t>
            </a:r>
            <a:r>
              <a:rPr lang="mr-IN" dirty="0" err="1">
                <a:solidFill>
                  <a:srgbClr val="00B050"/>
                </a:solidFill>
              </a:rPr>
              <a:t>करणाऱ्या</a:t>
            </a:r>
            <a:r>
              <a:rPr lang="mr-IN" dirty="0">
                <a:solidFill>
                  <a:srgbClr val="00B050"/>
                </a:solidFill>
              </a:rPr>
              <a:t> व्यक्ती आणि </a:t>
            </a:r>
            <a:r>
              <a:rPr lang="mr-IN" dirty="0" err="1">
                <a:solidFill>
                  <a:srgbClr val="00B050"/>
                </a:solidFill>
              </a:rPr>
              <a:t>संस्थात</a:t>
            </a:r>
            <a:r>
              <a:rPr lang="mr-IN" dirty="0">
                <a:solidFill>
                  <a:srgbClr val="00B050"/>
                </a:solidFill>
              </a:rPr>
              <a:t> संबंध प्रस्थापित होत असतात.</a:t>
            </a:r>
          </a:p>
          <a:p>
            <a:pPr marL="0" indent="0">
              <a:buNone/>
            </a:pPr>
            <a:r>
              <a:rPr lang="mr-IN" dirty="0"/>
              <a:t>							--- श्री. एच. के. सेन.</a:t>
            </a:r>
          </a:p>
          <a:p>
            <a:r>
              <a:rPr lang="mr-IN" dirty="0">
                <a:solidFill>
                  <a:srgbClr val="7030A0"/>
                </a:solidFill>
              </a:rPr>
              <a:t>व्यापारी कायदे म्हणजे </a:t>
            </a:r>
            <a:r>
              <a:rPr lang="mr-IN" dirty="0" err="1">
                <a:solidFill>
                  <a:srgbClr val="7030A0"/>
                </a:solidFill>
              </a:rPr>
              <a:t>व्यापारविषयक</a:t>
            </a:r>
            <a:r>
              <a:rPr lang="mr-IN" dirty="0">
                <a:solidFill>
                  <a:srgbClr val="7030A0"/>
                </a:solidFill>
              </a:rPr>
              <a:t> कायदे की ज्यांचा व्यापार –व्यवहारात </a:t>
            </a:r>
            <a:r>
              <a:rPr lang="mr-IN" dirty="0" err="1">
                <a:solidFill>
                  <a:srgbClr val="7030A0"/>
                </a:solidFill>
              </a:rPr>
              <a:t>येणाऱ्या</a:t>
            </a:r>
            <a:r>
              <a:rPr lang="mr-IN" dirty="0">
                <a:solidFill>
                  <a:srgbClr val="7030A0"/>
                </a:solidFill>
              </a:rPr>
              <a:t> सर्व घटकांशी संबंध येतो. त्यात व्यापाराशी निगडीत </a:t>
            </a:r>
            <a:r>
              <a:rPr lang="mr-IN" dirty="0" err="1">
                <a:solidFill>
                  <a:srgbClr val="7030A0"/>
                </a:solidFill>
              </a:rPr>
              <a:t>असणाऱ्या</a:t>
            </a:r>
            <a:r>
              <a:rPr lang="mr-IN" dirty="0">
                <a:solidFill>
                  <a:srgbClr val="7030A0"/>
                </a:solidFill>
              </a:rPr>
              <a:t> अनेक विषयांच्या कायद्याचा अंतर्भाव होतो. तसेच व्यापारातील प्रत्येक व्यवहारांवर नियंत्रण ठेवणे आणि अपेक्षित परिणाम साधणे या संबंधित कायदेशीर तत्वांचा समावेश होतो.</a:t>
            </a:r>
          </a:p>
          <a:p>
            <a:pPr marL="0" indent="0">
              <a:buNone/>
            </a:pPr>
            <a:r>
              <a:rPr lang="mr-IN" dirty="0"/>
              <a:t>							--- जहांगीर आणि </a:t>
            </a:r>
            <a:r>
              <a:rPr lang="mr-IN" dirty="0" err="1"/>
              <a:t>सेठना</a:t>
            </a:r>
            <a:r>
              <a:rPr lang="mr-IN" dirty="0"/>
              <a:t>  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95497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6A0A4-D9A3-4658-9F1B-EF60E79B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4800" dirty="0" err="1">
                <a:solidFill>
                  <a:srgbClr val="FF0000"/>
                </a:solidFill>
              </a:rPr>
              <a:t>व्यावसायीन</a:t>
            </a:r>
            <a:r>
              <a:rPr lang="mr-IN" sz="4800" dirty="0">
                <a:solidFill>
                  <a:srgbClr val="FF0000"/>
                </a:solidFill>
              </a:rPr>
              <a:t> कायद्यांचे </a:t>
            </a:r>
            <a:r>
              <a:rPr lang="mr-IN" sz="4800" dirty="0" err="1">
                <a:solidFill>
                  <a:srgbClr val="FF0000"/>
                </a:solidFill>
              </a:rPr>
              <a:t>स्रोत</a:t>
            </a:r>
            <a:r>
              <a:rPr lang="mr-IN" sz="4800" dirty="0">
                <a:solidFill>
                  <a:srgbClr val="FF0000"/>
                </a:solidFill>
              </a:rPr>
              <a:t>-</a:t>
            </a:r>
            <a:endParaRPr lang="en-IN" sz="4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50F25-7C5C-4061-87DA-BA5619F551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r-IN" sz="3600" dirty="0">
                <a:solidFill>
                  <a:srgbClr val="0070C0"/>
                </a:solidFill>
              </a:rPr>
              <a:t>इंग्लीश व्यापार </a:t>
            </a:r>
            <a:r>
              <a:rPr lang="mr-IN" sz="3600" dirty="0" err="1">
                <a:solidFill>
                  <a:srgbClr val="0070C0"/>
                </a:solidFill>
              </a:rPr>
              <a:t>विषयक</a:t>
            </a:r>
            <a:r>
              <a:rPr lang="mr-IN" sz="3600" dirty="0">
                <a:solidFill>
                  <a:srgbClr val="0070C0"/>
                </a:solidFill>
              </a:rPr>
              <a:t> कायदे </a:t>
            </a:r>
          </a:p>
          <a:p>
            <a:pPr marL="0" indent="0">
              <a:buNone/>
            </a:pPr>
            <a:endParaRPr lang="mr-IN" sz="3600" dirty="0">
              <a:solidFill>
                <a:srgbClr val="0070C0"/>
              </a:solidFill>
            </a:endParaRPr>
          </a:p>
          <a:p>
            <a:r>
              <a:rPr lang="mr-IN" sz="3600" dirty="0">
                <a:solidFill>
                  <a:srgbClr val="0070C0"/>
                </a:solidFill>
              </a:rPr>
              <a:t>भारतीय </a:t>
            </a:r>
            <a:r>
              <a:rPr lang="mr-IN" sz="3600" dirty="0" err="1">
                <a:solidFill>
                  <a:srgbClr val="0070C0"/>
                </a:solidFill>
              </a:rPr>
              <a:t>वेधानिक</a:t>
            </a:r>
            <a:r>
              <a:rPr lang="mr-IN" sz="3600" dirty="0">
                <a:solidFill>
                  <a:srgbClr val="0070C0"/>
                </a:solidFill>
              </a:rPr>
              <a:t> कायदे </a:t>
            </a:r>
          </a:p>
          <a:p>
            <a:pPr marL="0" indent="0">
              <a:buNone/>
            </a:pPr>
            <a:endParaRPr lang="mr-IN" sz="3600" dirty="0">
              <a:solidFill>
                <a:srgbClr val="0070C0"/>
              </a:solidFill>
            </a:endParaRPr>
          </a:p>
          <a:p>
            <a:r>
              <a:rPr lang="mr-IN" sz="3600" dirty="0" err="1">
                <a:solidFill>
                  <a:srgbClr val="0070C0"/>
                </a:solidFill>
              </a:rPr>
              <a:t>पूर्वोदाहरणे</a:t>
            </a:r>
            <a:r>
              <a:rPr lang="mr-IN" sz="3600" dirty="0">
                <a:solidFill>
                  <a:srgbClr val="0070C0"/>
                </a:solidFill>
              </a:rPr>
              <a:t> अथवा </a:t>
            </a:r>
            <a:r>
              <a:rPr lang="mr-IN" sz="3600" dirty="0" err="1">
                <a:solidFill>
                  <a:srgbClr val="0070C0"/>
                </a:solidFill>
              </a:rPr>
              <a:t>न्यायिक</a:t>
            </a:r>
            <a:r>
              <a:rPr lang="mr-IN" sz="3600" dirty="0">
                <a:solidFill>
                  <a:srgbClr val="0070C0"/>
                </a:solidFill>
              </a:rPr>
              <a:t> निर्णय </a:t>
            </a:r>
          </a:p>
          <a:p>
            <a:pPr marL="0" indent="0">
              <a:buNone/>
            </a:pPr>
            <a:endParaRPr lang="mr-IN" sz="3600" dirty="0">
              <a:solidFill>
                <a:srgbClr val="0070C0"/>
              </a:solidFill>
            </a:endParaRPr>
          </a:p>
          <a:p>
            <a:r>
              <a:rPr lang="mr-IN" sz="3600" dirty="0">
                <a:solidFill>
                  <a:srgbClr val="0070C0"/>
                </a:solidFill>
              </a:rPr>
              <a:t>व्यावसायिक </a:t>
            </a:r>
            <a:r>
              <a:rPr lang="mr-IN" sz="3600" dirty="0" err="1">
                <a:solidFill>
                  <a:srgbClr val="0070C0"/>
                </a:solidFill>
              </a:rPr>
              <a:t>चालीरीती</a:t>
            </a:r>
            <a:r>
              <a:rPr lang="mr-IN" sz="3600" dirty="0">
                <a:solidFill>
                  <a:srgbClr val="0070C0"/>
                </a:solidFill>
              </a:rPr>
              <a:t> व पद्धती </a:t>
            </a:r>
            <a:endParaRPr lang="en-IN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886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4F109-2437-47DD-ABE9-8C09458AC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sz="4400" dirty="0" err="1">
                <a:solidFill>
                  <a:srgbClr val="FF0000"/>
                </a:solidFill>
              </a:rPr>
              <a:t>व्यावसायीन</a:t>
            </a:r>
            <a:r>
              <a:rPr lang="mr-IN" sz="4400" dirty="0">
                <a:solidFill>
                  <a:srgbClr val="FF0000"/>
                </a:solidFill>
              </a:rPr>
              <a:t> कायद्यांचे </a:t>
            </a:r>
            <a:r>
              <a:rPr lang="mr-IN" sz="4400" dirty="0" err="1">
                <a:solidFill>
                  <a:srgbClr val="FF0000"/>
                </a:solidFill>
              </a:rPr>
              <a:t>स्रोत</a:t>
            </a:r>
            <a:r>
              <a:rPr lang="en-IN" sz="4400" dirty="0">
                <a:solidFill>
                  <a:srgbClr val="FF0000"/>
                </a:solidFill>
              </a:rPr>
              <a:t> </a:t>
            </a:r>
            <a:r>
              <a:rPr lang="mr-IN" sz="4400" dirty="0" err="1">
                <a:solidFill>
                  <a:srgbClr val="FF0000"/>
                </a:solidFill>
              </a:rPr>
              <a:t>विस्तृतपणे</a:t>
            </a:r>
            <a:r>
              <a:rPr lang="mr-IN" sz="4400" dirty="0">
                <a:solidFill>
                  <a:srgbClr val="FF0000"/>
                </a:solidFill>
              </a:rPr>
              <a:t>-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5DA90-576D-4396-8975-5972049AF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r-IN" sz="3600" dirty="0" err="1">
                <a:solidFill>
                  <a:srgbClr val="0070C0"/>
                </a:solidFill>
              </a:rPr>
              <a:t>व्यापारविषयक</a:t>
            </a:r>
            <a:r>
              <a:rPr lang="mr-IN" sz="3600" dirty="0">
                <a:solidFill>
                  <a:srgbClr val="0070C0"/>
                </a:solidFill>
              </a:rPr>
              <a:t> कायदे </a:t>
            </a:r>
            <a:r>
              <a:rPr lang="en-IN" sz="3600" dirty="0">
                <a:solidFill>
                  <a:srgbClr val="0070C0"/>
                </a:solidFill>
              </a:rPr>
              <a:t>(Commercial Laws)</a:t>
            </a:r>
            <a:endParaRPr lang="mr-IN" sz="3600" dirty="0">
              <a:solidFill>
                <a:srgbClr val="0070C0"/>
              </a:solidFill>
            </a:endParaRPr>
          </a:p>
          <a:p>
            <a:r>
              <a:rPr lang="mr-IN" sz="3600" dirty="0">
                <a:solidFill>
                  <a:srgbClr val="0070C0"/>
                </a:solidFill>
              </a:rPr>
              <a:t>कामगार </a:t>
            </a:r>
            <a:r>
              <a:rPr lang="mr-IN" sz="3600" dirty="0" err="1">
                <a:solidFill>
                  <a:srgbClr val="0070C0"/>
                </a:solidFill>
              </a:rPr>
              <a:t>विषयक</a:t>
            </a:r>
            <a:r>
              <a:rPr lang="mr-IN" sz="3600" dirty="0">
                <a:solidFill>
                  <a:srgbClr val="0070C0"/>
                </a:solidFill>
              </a:rPr>
              <a:t> कायदे </a:t>
            </a:r>
            <a:r>
              <a:rPr lang="en-IN" sz="3600" dirty="0">
                <a:solidFill>
                  <a:srgbClr val="0070C0"/>
                </a:solidFill>
              </a:rPr>
              <a:t>(Labour Laws)</a:t>
            </a:r>
            <a:endParaRPr lang="mr-IN" sz="3600" dirty="0">
              <a:solidFill>
                <a:srgbClr val="0070C0"/>
              </a:solidFill>
            </a:endParaRPr>
          </a:p>
          <a:p>
            <a:r>
              <a:rPr lang="mr-IN" sz="3600" dirty="0">
                <a:solidFill>
                  <a:srgbClr val="0070C0"/>
                </a:solidFill>
              </a:rPr>
              <a:t>महामंडळाचे कायदे </a:t>
            </a:r>
            <a:r>
              <a:rPr lang="en-IN" sz="3600" dirty="0">
                <a:solidFill>
                  <a:srgbClr val="0070C0"/>
                </a:solidFill>
              </a:rPr>
              <a:t>(Corporations Laws)</a:t>
            </a:r>
            <a:endParaRPr lang="mr-IN" sz="3600" dirty="0">
              <a:solidFill>
                <a:srgbClr val="0070C0"/>
              </a:solidFill>
            </a:endParaRPr>
          </a:p>
          <a:p>
            <a:r>
              <a:rPr lang="mr-IN" sz="3600" dirty="0" err="1">
                <a:solidFill>
                  <a:srgbClr val="0070C0"/>
                </a:solidFill>
              </a:rPr>
              <a:t>करविषयक</a:t>
            </a:r>
            <a:r>
              <a:rPr lang="mr-IN" sz="3600" dirty="0">
                <a:solidFill>
                  <a:srgbClr val="0070C0"/>
                </a:solidFill>
              </a:rPr>
              <a:t> कायदे </a:t>
            </a:r>
            <a:r>
              <a:rPr lang="en-IN" sz="3600" dirty="0">
                <a:solidFill>
                  <a:srgbClr val="0070C0"/>
                </a:solidFill>
              </a:rPr>
              <a:t>(Taxation Laws)</a:t>
            </a:r>
            <a:endParaRPr lang="mr-IN" sz="3600" dirty="0">
              <a:solidFill>
                <a:srgbClr val="0070C0"/>
              </a:solidFill>
            </a:endParaRPr>
          </a:p>
          <a:p>
            <a:r>
              <a:rPr lang="mr-IN" sz="3600" dirty="0">
                <a:solidFill>
                  <a:srgbClr val="0070C0"/>
                </a:solidFill>
              </a:rPr>
              <a:t>वित्तीय कायदे </a:t>
            </a:r>
            <a:r>
              <a:rPr lang="en-IN" sz="3600" dirty="0">
                <a:solidFill>
                  <a:srgbClr val="0070C0"/>
                </a:solidFill>
              </a:rPr>
              <a:t>(Financial Laws)</a:t>
            </a:r>
          </a:p>
        </p:txBody>
      </p:sp>
    </p:spTree>
    <p:extLst>
      <p:ext uri="{BB962C8B-B14F-4D97-AF65-F5344CB8AC3E}">
        <p14:creationId xmlns:p14="http://schemas.microsoft.com/office/powerpoint/2010/main" val="2169319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व्यवसाय नियमन विषयक कायदे  बी कॉम- II (A) </vt:lpstr>
      <vt:lpstr>व्यावसायिक कायदे – व्याख्या </vt:lpstr>
      <vt:lpstr>व्यावसायीन कायद्यांचे स्रोत-</vt:lpstr>
      <vt:lpstr>व्यावसायीन कायद्यांचे स्रोत विस्तृतपणे-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Pooja Parishwad</dc:creator>
  <cp:lastModifiedBy>Pooja Parishwad</cp:lastModifiedBy>
  <cp:revision>1</cp:revision>
  <dcterms:created xsi:type="dcterms:W3CDTF">2025-02-02T14:15:51Z</dcterms:created>
  <dcterms:modified xsi:type="dcterms:W3CDTF">2025-02-02T14:16:48Z</dcterms:modified>
</cp:coreProperties>
</file>