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5" r:id="rId3"/>
    <p:sldId id="266" r:id="rId4"/>
    <p:sldId id="267" r:id="rId5"/>
    <p:sldId id="268" r:id="rId6"/>
    <p:sldId id="269" r:id="rId7"/>
    <p:sldId id="270" r:id="rId8"/>
    <p:sldId id="272" r:id="rId9"/>
    <p:sldId id="292" r:id="rId10"/>
    <p:sldId id="29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30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CB46E-4454-F192-4568-27AA87161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C3AA93-FF68-8EA0-0102-EADB5E45FC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0BC0A-8A1F-AFF3-23FF-1D9DFA1A7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05C9-5FF1-4AE1-A6C6-180D49A78D47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C742D-B657-7725-00EA-F388A40AC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BC5D8-D004-3375-9F31-2989F8651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8EC3-07B8-4C16-8522-4756D7AAA4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689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B3FD7-4AA5-211B-CBF6-E4C71ACE9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84BF3B-8D24-2240-FFD9-DEC469A90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2752C-4BDB-7F6C-1FF0-E7E006C6A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05C9-5FF1-4AE1-A6C6-180D49A78D47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D8444-7483-408B-5079-A2505C63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45D5CF-03F2-45BA-C653-BAC982AF8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8EC3-07B8-4C16-8522-4756D7AAA4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49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0997D1-82AE-B9F5-8C02-4F0A690358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B72BCD-80F2-0668-6354-5D648356D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230E7-BD06-5537-2F99-0E7F23341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05C9-5FF1-4AE1-A6C6-180D49A78D47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71BDB-3866-1CE5-1F34-C853B736A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67FCE-7124-4FB2-1F96-6AE4D91BD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8EC3-07B8-4C16-8522-4756D7AAA4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2243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03B72-CC26-1635-F2CE-342BDC6BA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CE6F9-CC64-F4A6-9A16-17C985865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77664-871F-16E2-C806-29180E634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05C9-5FF1-4AE1-A6C6-180D49A78D47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4F300-F0C5-321A-4FEF-45C25795C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69F95-C196-35AE-1EBB-854B361B2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8EC3-07B8-4C16-8522-4756D7AAA4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237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EE90D-4E43-C075-0269-17DE75106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A91731-9042-6769-A560-C10748721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CF097-292E-2BCF-78C1-93D9F6DBF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05C9-5FF1-4AE1-A6C6-180D49A78D47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34EC5-E051-75DC-B707-C3112CE7B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6EE16-9707-3F74-0C47-035AF4B42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8EC3-07B8-4C16-8522-4756D7AAA4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1946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4E83A-DE89-BC1E-27F4-6E6133ECD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E4418-C578-167A-0610-B507AB1F19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F777CF-6F4C-037A-5D72-4ED5C2BD2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4D067-A7F9-77CD-1E20-FCC160C76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05C9-5FF1-4AE1-A6C6-180D49A78D47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414CA2-A8EC-7D11-21C3-D60D0C408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538C4E-8BAF-6D38-A3F6-855D69D20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8EC3-07B8-4C16-8522-4756D7AAA4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6132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763BE-357B-755A-EBDE-412C49C74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214B9C-B7AF-65F5-A354-D926C9CA4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0C6B5A-E81D-3930-A3CB-BBF5A3E08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F7CEAD-3627-4A3F-0FF9-3730273D17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72C1A4-9127-E118-11E4-8A1FB54BCE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F0A389-E65C-4FD6-658B-AE70564C3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05C9-5FF1-4AE1-A6C6-180D49A78D47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167344-9786-516C-C874-652F040FE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870F5A-A372-C3C9-964C-C60AF6ABD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8EC3-07B8-4C16-8522-4756D7AAA4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5662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33710-69CE-F44D-43CD-2FA6A9FBE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2A63F8-B177-E2CB-E346-E0685E43B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05C9-5FF1-4AE1-A6C6-180D49A78D47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413438-9DD6-1D3E-B326-A578F715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1E5EA6-30B0-D725-C23B-764A50454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8EC3-07B8-4C16-8522-4756D7AAA4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1748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1F6F30-91F9-2E8A-1312-20D8300D8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05C9-5FF1-4AE1-A6C6-180D49A78D47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D0AAFC-3FB0-7229-C203-E9928CB62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0E5CBC-645F-5702-37D5-3D696D28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8EC3-07B8-4C16-8522-4756D7AAA4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03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5A1E3-AB1A-2BA3-13FB-395E66FB1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5930E-5DA8-8300-8229-EF5FCD917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67673D-729F-0627-00F0-D0803AAFB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568A39-32DD-5D11-ECA9-5EEBCB151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05C9-5FF1-4AE1-A6C6-180D49A78D47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18350E-09B3-0433-7BF5-5013ED234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479FB-C025-7A58-A967-D567A39CD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8EC3-07B8-4C16-8522-4756D7AAA4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764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43F8C-729A-B844-C32A-DA5379992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8AE43C-9AF2-BB40-ED74-196C0188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477C4A-90C2-7204-0149-A72C048972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8AEB7C-D6F0-9094-36FA-204310582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05C9-5FF1-4AE1-A6C6-180D49A78D47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B80EF-1888-2978-6E51-A21CC88CD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47330D-EE86-4F14-CECB-F114577CA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8EC3-07B8-4C16-8522-4756D7AAA4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5547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EDF019-2FCA-EDA9-92EF-87B00525E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B79816-FC3D-1D5B-F1E7-E5C0C676E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1ACF6-D73F-DCFD-17FF-1EEF763825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105C9-5FF1-4AE1-A6C6-180D49A78D47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745E4-3B51-07FD-5AA6-70515BFA9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7915B5-F411-F0FE-237E-D0806DB154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E8EC3-07B8-4C16-8522-4756D7AAA4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2715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A932F-4487-4955-B1DD-7C9140D62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IN" sz="3200" b="1" u="sng" dirty="0">
                <a:solidFill>
                  <a:srgbClr val="C00000"/>
                </a:solidFill>
              </a:rPr>
              <a:t>Companies Act, 2013: Provisions regarding Company Auditor-</a:t>
            </a:r>
            <a:endParaRPr lang="en-IN" sz="32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30F65-6D37-4E4E-A656-1FEA9BBBF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3200" dirty="0">
                <a:solidFill>
                  <a:srgbClr val="00B050"/>
                </a:solidFill>
              </a:rPr>
              <a:t>Appointment of Auditor (Sec. 139)</a:t>
            </a:r>
          </a:p>
          <a:p>
            <a:pPr algn="just"/>
            <a:r>
              <a:rPr lang="en-IN" sz="3200" dirty="0">
                <a:solidFill>
                  <a:srgbClr val="0070C0"/>
                </a:solidFill>
              </a:rPr>
              <a:t>Removal of the Auditor (Sec. 140)</a:t>
            </a:r>
          </a:p>
          <a:p>
            <a:pPr algn="just"/>
            <a:r>
              <a:rPr lang="en-IN" sz="3200" dirty="0">
                <a:solidFill>
                  <a:srgbClr val="FF0000"/>
                </a:solidFill>
              </a:rPr>
              <a:t>Qualification and disqualification of Auditor (Sec. 141)</a:t>
            </a:r>
          </a:p>
          <a:p>
            <a:pPr algn="just"/>
            <a:r>
              <a:rPr lang="en-IN" sz="3200" dirty="0">
                <a:solidFill>
                  <a:srgbClr val="7030A0"/>
                </a:solidFill>
              </a:rPr>
              <a:t>Remuneration of Auditor (Sec. 142)</a:t>
            </a:r>
          </a:p>
          <a:p>
            <a:pPr algn="just"/>
            <a:r>
              <a:rPr lang="en-IN" sz="3200" dirty="0">
                <a:solidFill>
                  <a:srgbClr val="C00000"/>
                </a:solidFill>
              </a:rPr>
              <a:t>Power and Duties of Auditor (Sec. 143)</a:t>
            </a:r>
          </a:p>
        </p:txBody>
      </p:sp>
    </p:spTree>
    <p:extLst>
      <p:ext uri="{BB962C8B-B14F-4D97-AF65-F5344CB8AC3E}">
        <p14:creationId xmlns:p14="http://schemas.microsoft.com/office/powerpoint/2010/main" val="1888311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7B261-1182-7383-C240-CF2BCCE88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9724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200" b="1" dirty="0">
                <a:solidFill>
                  <a:srgbClr val="0070C0"/>
                </a:solidFill>
              </a:rPr>
              <a:t>Duties and responsibilities of an Auditor- (Sec. 143(2))</a:t>
            </a:r>
            <a:endParaRPr lang="en-IN" sz="3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C00D8-42FA-99CB-24E6-82F7C1ED8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837"/>
            <a:ext cx="10515600" cy="4546126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00B050"/>
                </a:solidFill>
              </a:rPr>
              <a:t>Report to the members</a:t>
            </a:r>
          </a:p>
          <a:p>
            <a:r>
              <a:rPr lang="en-GB" dirty="0">
                <a:solidFill>
                  <a:srgbClr val="00B050"/>
                </a:solidFill>
              </a:rPr>
              <a:t>Examination of accounts</a:t>
            </a:r>
          </a:p>
          <a:p>
            <a:r>
              <a:rPr lang="en-GB" dirty="0">
                <a:solidFill>
                  <a:srgbClr val="00B050"/>
                </a:solidFill>
              </a:rPr>
              <a:t>Reporting on true and fair view</a:t>
            </a:r>
          </a:p>
          <a:p>
            <a:r>
              <a:rPr lang="en-GB" dirty="0">
                <a:solidFill>
                  <a:srgbClr val="00B050"/>
                </a:solidFill>
              </a:rPr>
              <a:t>Duty as to enquiry</a:t>
            </a:r>
          </a:p>
          <a:p>
            <a:r>
              <a:rPr lang="en-GB" dirty="0">
                <a:solidFill>
                  <a:srgbClr val="00B050"/>
                </a:solidFill>
              </a:rPr>
              <a:t>Report as to additional matters</a:t>
            </a:r>
          </a:p>
          <a:p>
            <a:r>
              <a:rPr lang="en-GB" dirty="0">
                <a:solidFill>
                  <a:srgbClr val="00B050"/>
                </a:solidFill>
              </a:rPr>
              <a:t>Duty to sign report</a:t>
            </a:r>
          </a:p>
          <a:p>
            <a:r>
              <a:rPr lang="en-GB" dirty="0">
                <a:solidFill>
                  <a:srgbClr val="00B050"/>
                </a:solidFill>
              </a:rPr>
              <a:t>Duty as to statutory report</a:t>
            </a:r>
          </a:p>
          <a:p>
            <a:r>
              <a:rPr lang="en-GB" dirty="0">
                <a:solidFill>
                  <a:srgbClr val="00B050"/>
                </a:solidFill>
              </a:rPr>
              <a:t>Duty as to prospectus</a:t>
            </a:r>
          </a:p>
          <a:p>
            <a:r>
              <a:rPr lang="en-GB" dirty="0">
                <a:solidFill>
                  <a:srgbClr val="00B050"/>
                </a:solidFill>
              </a:rPr>
              <a:t>Duty to assist investigation </a:t>
            </a:r>
          </a:p>
          <a:p>
            <a:endParaRPr lang="en-IN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81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37195-C57F-41CE-8EFC-3BEFAE9DD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6635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IN" sz="3200" b="1" dirty="0">
                <a:solidFill>
                  <a:srgbClr val="C00000"/>
                </a:solidFill>
              </a:rPr>
              <a:t>Qualification and disqualification of Auditor [Sec. 141 (3):</a:t>
            </a:r>
            <a:br>
              <a:rPr lang="en-IN" sz="3200" b="1" dirty="0">
                <a:solidFill>
                  <a:srgbClr val="C00000"/>
                </a:solidFill>
              </a:rPr>
            </a:br>
            <a:r>
              <a:rPr lang="en-IN" sz="3200" b="1" dirty="0">
                <a:solidFill>
                  <a:srgbClr val="C00000"/>
                </a:solidFill>
              </a:rPr>
              <a:t>Companies Act, 2013]-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41286-7694-4AC7-9950-0913BF902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0520"/>
            <a:ext cx="10515600" cy="4376443"/>
          </a:xfrm>
        </p:spPr>
        <p:txBody>
          <a:bodyPr/>
          <a:lstStyle/>
          <a:p>
            <a:pPr algn="just"/>
            <a:r>
              <a:rPr lang="en-IN" sz="3200" b="1" dirty="0">
                <a:solidFill>
                  <a:srgbClr val="00B050"/>
                </a:solidFill>
              </a:rPr>
              <a:t>Qualification-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N" dirty="0">
                <a:solidFill>
                  <a:srgbClr val="0000FF"/>
                </a:solidFill>
              </a:rPr>
              <a:t>Individual: </a:t>
            </a:r>
            <a:r>
              <a:rPr lang="en-IN" dirty="0">
                <a:solidFill>
                  <a:srgbClr val="FF0000"/>
                </a:solidFill>
              </a:rPr>
              <a:t>A person is qualified for the appointment as an auditor of the company only if he is a </a:t>
            </a:r>
            <a:r>
              <a:rPr lang="en-IN" b="1" dirty="0">
                <a:solidFill>
                  <a:srgbClr val="0070C0"/>
                </a:solidFill>
              </a:rPr>
              <a:t>Chartered Accountant </a:t>
            </a:r>
            <a:r>
              <a:rPr lang="en-IN" dirty="0">
                <a:solidFill>
                  <a:srgbClr val="FF0000"/>
                </a:solidFill>
              </a:rPr>
              <a:t>within the meaning of the Chartered Accountants Act 1949.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N" dirty="0">
                <a:solidFill>
                  <a:srgbClr val="0000FF"/>
                </a:solidFill>
              </a:rPr>
              <a:t>Firm including LLP(Partnership firm of CA in practice): </a:t>
            </a:r>
            <a:r>
              <a:rPr lang="en-IN" dirty="0">
                <a:solidFill>
                  <a:srgbClr val="92D050"/>
                </a:solidFill>
              </a:rPr>
              <a:t>A firm shall be eligible for appointment as an auditor of the company only if </a:t>
            </a:r>
            <a:r>
              <a:rPr lang="en-IN" dirty="0">
                <a:solidFill>
                  <a:srgbClr val="0070C0"/>
                </a:solidFill>
              </a:rPr>
              <a:t>majority of its partners</a:t>
            </a:r>
            <a:r>
              <a:rPr lang="en-IN" dirty="0">
                <a:solidFill>
                  <a:srgbClr val="92D050"/>
                </a:solidFill>
              </a:rPr>
              <a:t> practicing in India are qualified for appointment (i.e. </a:t>
            </a:r>
            <a:r>
              <a:rPr lang="en-IN" dirty="0">
                <a:solidFill>
                  <a:srgbClr val="0070C0"/>
                </a:solidFill>
              </a:rPr>
              <a:t>CA</a:t>
            </a:r>
            <a:r>
              <a:rPr lang="en-IN" dirty="0">
                <a:solidFill>
                  <a:srgbClr val="92D05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1254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0F3D2-EDBF-4ADB-A098-32DF1B155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solidFill>
                  <a:srgbClr val="00B050"/>
                </a:solidFill>
              </a:rPr>
              <a:t>Disqualification of Auditor [Sec. 141 (3):</a:t>
            </a:r>
            <a:br>
              <a:rPr lang="en-IN" sz="3600" b="1" dirty="0">
                <a:solidFill>
                  <a:srgbClr val="00B050"/>
                </a:solidFill>
              </a:rPr>
            </a:br>
            <a:r>
              <a:rPr lang="en-IN" sz="3600" b="1" dirty="0">
                <a:solidFill>
                  <a:srgbClr val="00B050"/>
                </a:solidFill>
              </a:rPr>
              <a:t>Companies Act, 2013]-</a:t>
            </a:r>
            <a:endParaRPr lang="en-IN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2E0D5-2117-499A-916B-46118FFDF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IN" dirty="0"/>
              <a:t>A </a:t>
            </a:r>
            <a:r>
              <a:rPr lang="en-IN" dirty="0">
                <a:solidFill>
                  <a:srgbClr val="0000FF"/>
                </a:solidFill>
              </a:rPr>
              <a:t>Body Corporate excluding LLP.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N" dirty="0"/>
              <a:t>An </a:t>
            </a:r>
            <a:r>
              <a:rPr lang="en-IN" dirty="0">
                <a:solidFill>
                  <a:srgbClr val="0000FF"/>
                </a:solidFill>
              </a:rPr>
              <a:t>officer or employee </a:t>
            </a:r>
            <a:r>
              <a:rPr lang="en-IN" dirty="0"/>
              <a:t>of the company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N" dirty="0"/>
              <a:t>A </a:t>
            </a:r>
            <a:r>
              <a:rPr lang="en-IN" dirty="0">
                <a:solidFill>
                  <a:srgbClr val="0000FF"/>
                </a:solidFill>
              </a:rPr>
              <a:t>partner or employee of an officer or employee </a:t>
            </a:r>
            <a:r>
              <a:rPr lang="en-IN" dirty="0"/>
              <a:t>of the company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N" dirty="0"/>
              <a:t>A person who or his relative or his partner is </a:t>
            </a:r>
            <a:r>
              <a:rPr lang="en-IN" dirty="0">
                <a:solidFill>
                  <a:srgbClr val="0000FF"/>
                </a:solidFill>
              </a:rPr>
              <a:t>holding any security </a:t>
            </a:r>
            <a:r>
              <a:rPr lang="en-IN" dirty="0"/>
              <a:t>in the company or subsidiary company or holding company or associate company or subsidiary of such holding company.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N" dirty="0"/>
              <a:t>A person who or his relative or partner is </a:t>
            </a:r>
            <a:r>
              <a:rPr lang="en-IN" dirty="0">
                <a:solidFill>
                  <a:srgbClr val="0000FF"/>
                </a:solidFill>
              </a:rPr>
              <a:t>indebted to the company </a:t>
            </a:r>
            <a:r>
              <a:rPr lang="en-IN" dirty="0"/>
              <a:t>or subsidiary company or holding company or associate company or subsidiary of such holding company </a:t>
            </a:r>
            <a:r>
              <a:rPr lang="en-IN" dirty="0">
                <a:solidFill>
                  <a:srgbClr val="0000FF"/>
                </a:solidFill>
              </a:rPr>
              <a:t>exceeding Rs. 5,00,000/- </a:t>
            </a:r>
            <a:r>
              <a:rPr lang="en-IN" dirty="0"/>
              <a:t>or who has </a:t>
            </a:r>
            <a:r>
              <a:rPr lang="en-IN" dirty="0">
                <a:solidFill>
                  <a:srgbClr val="0000FF"/>
                </a:solidFill>
              </a:rPr>
              <a:t>given any guarantee </a:t>
            </a:r>
            <a:r>
              <a:rPr lang="en-IN" dirty="0"/>
              <a:t>in connection with indebtedness of any third person of the company…. for an amount </a:t>
            </a:r>
            <a:r>
              <a:rPr lang="en-IN" dirty="0">
                <a:solidFill>
                  <a:srgbClr val="0000FF"/>
                </a:solidFill>
              </a:rPr>
              <a:t>exceeding Rs. 1,00,000/-.</a:t>
            </a:r>
          </a:p>
        </p:txBody>
      </p:sp>
    </p:spTree>
    <p:extLst>
      <p:ext uri="{BB962C8B-B14F-4D97-AF65-F5344CB8AC3E}">
        <p14:creationId xmlns:p14="http://schemas.microsoft.com/office/powerpoint/2010/main" val="2711747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1D3BF-C452-43D6-ABF1-7FAD24DBD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6080"/>
            <a:ext cx="10515600" cy="5790883"/>
          </a:xfrm>
        </p:spPr>
        <p:txBody>
          <a:bodyPr/>
          <a:lstStyle/>
          <a:p>
            <a:pPr algn="just"/>
            <a:r>
              <a:rPr lang="en-IN" dirty="0"/>
              <a:t>A person or a firm who directly or indirectly has </a:t>
            </a:r>
            <a:r>
              <a:rPr lang="en-IN" dirty="0">
                <a:solidFill>
                  <a:srgbClr val="0000FF"/>
                </a:solidFill>
              </a:rPr>
              <a:t>business relationship </a:t>
            </a:r>
            <a:r>
              <a:rPr lang="en-IN" dirty="0"/>
              <a:t>of such company or subsidiary company or holding company or associate company or subsidiary of such holding company.</a:t>
            </a:r>
          </a:p>
          <a:p>
            <a:pPr algn="just"/>
            <a:r>
              <a:rPr lang="en-IN" dirty="0"/>
              <a:t>A person whose </a:t>
            </a:r>
            <a:r>
              <a:rPr lang="en-IN" dirty="0">
                <a:solidFill>
                  <a:srgbClr val="0000FF"/>
                </a:solidFill>
              </a:rPr>
              <a:t>relative is a director or key managerial personnel. </a:t>
            </a:r>
          </a:p>
          <a:p>
            <a:pPr algn="just"/>
            <a:r>
              <a:rPr lang="en-IN" dirty="0"/>
              <a:t>A person who is an </a:t>
            </a:r>
            <a:r>
              <a:rPr lang="en-IN" dirty="0">
                <a:solidFill>
                  <a:srgbClr val="0000FF"/>
                </a:solidFill>
              </a:rPr>
              <a:t>auditor in more than 20 companies.</a:t>
            </a:r>
          </a:p>
          <a:p>
            <a:pPr algn="just"/>
            <a:r>
              <a:rPr lang="en-IN" dirty="0"/>
              <a:t>A person who is engaged in </a:t>
            </a:r>
            <a:r>
              <a:rPr lang="en-IN" dirty="0">
                <a:solidFill>
                  <a:srgbClr val="0000FF"/>
                </a:solidFill>
              </a:rPr>
              <a:t>consulting and specialised services.</a:t>
            </a:r>
          </a:p>
          <a:p>
            <a:pPr algn="just"/>
            <a:r>
              <a:rPr lang="en-IN" dirty="0">
                <a:solidFill>
                  <a:srgbClr val="0000FF"/>
                </a:solidFill>
              </a:rPr>
              <a:t>Convicted person.</a:t>
            </a:r>
          </a:p>
        </p:txBody>
      </p:sp>
    </p:spTree>
    <p:extLst>
      <p:ext uri="{BB962C8B-B14F-4D97-AF65-F5344CB8AC3E}">
        <p14:creationId xmlns:p14="http://schemas.microsoft.com/office/powerpoint/2010/main" val="1087908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C8E47-4D11-4B30-9BD9-A984FF56C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IN" dirty="0">
                <a:solidFill>
                  <a:srgbClr val="00BC55"/>
                </a:solidFill>
              </a:rPr>
              <a:t>Appointment of Company Auditor </a:t>
            </a:r>
            <a:r>
              <a:rPr lang="en-IN" sz="2400" dirty="0">
                <a:solidFill>
                  <a:srgbClr val="00BC55"/>
                </a:solidFill>
              </a:rPr>
              <a:t>(section 139</a:t>
            </a:r>
            <a:r>
              <a:rPr lang="en-IN" sz="2800" dirty="0">
                <a:solidFill>
                  <a:srgbClr val="00BC55"/>
                </a:solidFill>
              </a:rPr>
              <a:t>)</a:t>
            </a:r>
            <a:r>
              <a:rPr lang="en-IN" dirty="0">
                <a:solidFill>
                  <a:srgbClr val="00BC55"/>
                </a:solidFill>
              </a:rPr>
              <a:t>:-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68069-0C04-4E89-9DF6-CCFD9DBE7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60"/>
            <a:ext cx="10515600" cy="498856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IN" b="1" u="sng" dirty="0">
                <a:solidFill>
                  <a:srgbClr val="C00000"/>
                </a:solidFill>
              </a:rPr>
              <a:t>Appointment of First Auditor section 139(6)-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IN" dirty="0">
                <a:solidFill>
                  <a:srgbClr val="0000FF"/>
                </a:solidFill>
              </a:rPr>
              <a:t>In case of newly formed company, first auditor shall appointed by the </a:t>
            </a:r>
            <a:r>
              <a:rPr lang="en-IN" u="sng" dirty="0">
                <a:solidFill>
                  <a:srgbClr val="5A2781"/>
                </a:solidFill>
              </a:rPr>
              <a:t>Board Of Directors </a:t>
            </a:r>
            <a:r>
              <a:rPr lang="en-IN" b="1" u="sng" dirty="0">
                <a:solidFill>
                  <a:srgbClr val="5A2781"/>
                </a:solidFill>
              </a:rPr>
              <a:t>(BOD) </a:t>
            </a:r>
            <a:r>
              <a:rPr lang="en-IN" dirty="0">
                <a:solidFill>
                  <a:srgbClr val="0000FF"/>
                </a:solidFill>
              </a:rPr>
              <a:t>within 1 month/ </a:t>
            </a:r>
            <a:r>
              <a:rPr lang="en-IN" b="1" dirty="0">
                <a:solidFill>
                  <a:srgbClr val="FF0000"/>
                </a:solidFill>
              </a:rPr>
              <a:t>30 days </a:t>
            </a:r>
            <a:r>
              <a:rPr lang="en-IN" dirty="0">
                <a:solidFill>
                  <a:srgbClr val="0000FF"/>
                </a:solidFill>
              </a:rPr>
              <a:t>of the date of registration of the company.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IN" dirty="0">
                <a:solidFill>
                  <a:srgbClr val="FF0000"/>
                </a:solidFill>
              </a:rPr>
              <a:t>The first auditor so appointed shall hold office until the conclusion of the first Annual General Meeting </a:t>
            </a:r>
            <a:r>
              <a:rPr lang="en-IN" b="1" dirty="0">
                <a:solidFill>
                  <a:srgbClr val="FF0000"/>
                </a:solidFill>
              </a:rPr>
              <a:t>(AGM).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IN" dirty="0">
                <a:solidFill>
                  <a:srgbClr val="0000FF"/>
                </a:solidFill>
              </a:rPr>
              <a:t>In case of BOD could not appoint in this regard, the board shall inform </a:t>
            </a:r>
            <a:r>
              <a:rPr lang="en-IN" u="sng" dirty="0">
                <a:solidFill>
                  <a:srgbClr val="7030A0"/>
                </a:solidFill>
              </a:rPr>
              <a:t>members of the company </a:t>
            </a:r>
            <a:r>
              <a:rPr lang="en-IN" dirty="0">
                <a:solidFill>
                  <a:srgbClr val="0000FF"/>
                </a:solidFill>
              </a:rPr>
              <a:t>who shall appoint first auditor within </a:t>
            </a:r>
            <a:r>
              <a:rPr lang="en-IN" b="1" dirty="0">
                <a:solidFill>
                  <a:srgbClr val="FF0000"/>
                </a:solidFill>
              </a:rPr>
              <a:t>90 days </a:t>
            </a:r>
            <a:r>
              <a:rPr lang="en-IN" dirty="0">
                <a:solidFill>
                  <a:srgbClr val="0000FF"/>
                </a:solidFill>
              </a:rPr>
              <a:t>at an extra ordinary general meeting </a:t>
            </a:r>
            <a:r>
              <a:rPr lang="en-IN" b="1" dirty="0">
                <a:solidFill>
                  <a:srgbClr val="0000FF"/>
                </a:solidFill>
              </a:rPr>
              <a:t>(EGM).</a:t>
            </a:r>
          </a:p>
          <a:p>
            <a:pPr marL="0" indent="0" algn="just">
              <a:buNone/>
            </a:pPr>
            <a:endParaRPr lang="en-IN" dirty="0"/>
          </a:p>
          <a:p>
            <a:pPr algn="just"/>
            <a:r>
              <a:rPr lang="en-IN" b="1" u="sng" dirty="0">
                <a:solidFill>
                  <a:srgbClr val="C00000"/>
                </a:solidFill>
              </a:rPr>
              <a:t>Appointment of First Auditor in case of Government Company (section 139(7)-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IN" dirty="0">
                <a:solidFill>
                  <a:srgbClr val="0000FF"/>
                </a:solidFill>
              </a:rPr>
              <a:t>In case of Government Co. first auditor shall be appointed by </a:t>
            </a:r>
            <a:r>
              <a:rPr lang="en-IN" u="sng" dirty="0">
                <a:solidFill>
                  <a:srgbClr val="FF0000"/>
                </a:solidFill>
              </a:rPr>
              <a:t>Comptroller and Auditor General of India (C&amp;AG) </a:t>
            </a:r>
            <a:r>
              <a:rPr lang="en-IN" dirty="0">
                <a:solidFill>
                  <a:srgbClr val="0000FF"/>
                </a:solidFill>
              </a:rPr>
              <a:t>within </a:t>
            </a:r>
            <a:r>
              <a:rPr lang="en-IN" b="1" dirty="0">
                <a:solidFill>
                  <a:srgbClr val="FF0000"/>
                </a:solidFill>
              </a:rPr>
              <a:t>60 days </a:t>
            </a:r>
            <a:r>
              <a:rPr lang="en-IN" dirty="0">
                <a:solidFill>
                  <a:srgbClr val="0000FF"/>
                </a:solidFill>
              </a:rPr>
              <a:t>of registration.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IN" dirty="0">
                <a:solidFill>
                  <a:srgbClr val="FF0000"/>
                </a:solidFill>
              </a:rPr>
              <a:t>In case CAG does not appoint the first auditor within the said period, </a:t>
            </a:r>
            <a:r>
              <a:rPr lang="en-IN" u="sng" dirty="0">
                <a:solidFill>
                  <a:srgbClr val="5A2781"/>
                </a:solidFill>
              </a:rPr>
              <a:t>Board</a:t>
            </a:r>
            <a:r>
              <a:rPr lang="en-IN" dirty="0">
                <a:solidFill>
                  <a:srgbClr val="5A2781"/>
                </a:solidFill>
              </a:rPr>
              <a:t> (BOD) </a:t>
            </a:r>
            <a:r>
              <a:rPr lang="en-IN" dirty="0">
                <a:solidFill>
                  <a:srgbClr val="FF0000"/>
                </a:solidFill>
              </a:rPr>
              <a:t>shall appoint the first auditor within </a:t>
            </a:r>
            <a:r>
              <a:rPr lang="en-IN" b="1" dirty="0">
                <a:solidFill>
                  <a:srgbClr val="FF0000"/>
                </a:solidFill>
              </a:rPr>
              <a:t>next 30 days</a:t>
            </a:r>
            <a:r>
              <a:rPr lang="en-IN" dirty="0">
                <a:solidFill>
                  <a:srgbClr val="FF0000"/>
                </a:solidFill>
              </a:rPr>
              <a:t>.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IN" dirty="0">
                <a:solidFill>
                  <a:srgbClr val="0000FF"/>
                </a:solidFill>
              </a:rPr>
              <a:t>In case failure of the Board to appoint the first auditor, Board shall inform the </a:t>
            </a:r>
            <a:r>
              <a:rPr lang="en-IN" u="sng" dirty="0">
                <a:solidFill>
                  <a:srgbClr val="FF0000"/>
                </a:solidFill>
              </a:rPr>
              <a:t>members of the company </a:t>
            </a:r>
            <a:r>
              <a:rPr lang="en-IN" dirty="0">
                <a:solidFill>
                  <a:srgbClr val="0000FF"/>
                </a:solidFill>
              </a:rPr>
              <a:t>who shall appoint within </a:t>
            </a:r>
            <a:r>
              <a:rPr lang="en-IN" b="1" dirty="0">
                <a:solidFill>
                  <a:srgbClr val="FF0000"/>
                </a:solidFill>
              </a:rPr>
              <a:t>next 60 days </a:t>
            </a:r>
            <a:r>
              <a:rPr lang="en-IN" dirty="0">
                <a:solidFill>
                  <a:srgbClr val="0000FF"/>
                </a:solidFill>
              </a:rPr>
              <a:t>at an extraordinary general meeting </a:t>
            </a:r>
            <a:r>
              <a:rPr lang="en-IN" b="1" dirty="0">
                <a:solidFill>
                  <a:srgbClr val="0000FF"/>
                </a:solidFill>
              </a:rPr>
              <a:t>(EGM)</a:t>
            </a:r>
            <a:r>
              <a:rPr lang="en-IN" dirty="0">
                <a:solidFill>
                  <a:srgbClr val="0000FF"/>
                </a:solidFill>
              </a:rPr>
              <a:t>.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IN" dirty="0">
                <a:solidFill>
                  <a:srgbClr val="0000FF"/>
                </a:solidFill>
              </a:rPr>
              <a:t>The first auditor shall hold office till the conclusion of the first </a:t>
            </a:r>
            <a:r>
              <a:rPr lang="en-IN" b="1" dirty="0">
                <a:solidFill>
                  <a:srgbClr val="0000FF"/>
                </a:solidFill>
              </a:rPr>
              <a:t>AGM</a:t>
            </a:r>
            <a:r>
              <a:rPr lang="en-IN" dirty="0">
                <a:solidFill>
                  <a:srgbClr val="0000FF"/>
                </a:solidFill>
              </a:rPr>
              <a:t>.</a:t>
            </a:r>
          </a:p>
          <a:p>
            <a:pPr marL="571500" indent="-571500">
              <a:buFont typeface="+mj-lt"/>
              <a:buAutoNum type="romanUcPeriod"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29977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20DA8-7995-4FB7-AD4B-C1A59A384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6400"/>
            <a:ext cx="10515600" cy="5770563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sz="2400" b="1" u="sng" dirty="0">
                <a:solidFill>
                  <a:srgbClr val="C00000"/>
                </a:solidFill>
              </a:rPr>
              <a:t>Appointment of subsequent Auditor 139 (5)-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IN" sz="2400" dirty="0">
                <a:solidFill>
                  <a:srgbClr val="00B050"/>
                </a:solidFill>
              </a:rPr>
              <a:t>In case of </a:t>
            </a:r>
            <a:r>
              <a:rPr lang="en-IN" sz="2400" dirty="0">
                <a:solidFill>
                  <a:srgbClr val="0000FF"/>
                </a:solidFill>
              </a:rPr>
              <a:t>Government company</a:t>
            </a:r>
            <a:r>
              <a:rPr lang="en-IN" sz="2400" dirty="0">
                <a:solidFill>
                  <a:srgbClr val="6600FF"/>
                </a:solidFill>
              </a:rPr>
              <a:t>, </a:t>
            </a:r>
            <a:r>
              <a:rPr lang="en-IN" sz="2400" dirty="0">
                <a:solidFill>
                  <a:srgbClr val="00B050"/>
                </a:solidFill>
              </a:rPr>
              <a:t>subsequent auditor shall appoint by </a:t>
            </a:r>
            <a:r>
              <a:rPr lang="en-IN" sz="2400" dirty="0">
                <a:solidFill>
                  <a:srgbClr val="0000FF"/>
                </a:solidFill>
              </a:rPr>
              <a:t>C&amp;AG</a:t>
            </a:r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>
                <a:solidFill>
                  <a:srgbClr val="00B050"/>
                </a:solidFill>
              </a:rPr>
              <a:t>within </a:t>
            </a:r>
            <a:r>
              <a:rPr lang="en-IN" sz="2400" b="1" dirty="0">
                <a:solidFill>
                  <a:srgbClr val="FF0000"/>
                </a:solidFill>
              </a:rPr>
              <a:t>180 days </a:t>
            </a:r>
            <a:r>
              <a:rPr lang="en-IN" sz="2400" dirty="0">
                <a:solidFill>
                  <a:srgbClr val="00B050"/>
                </a:solidFill>
              </a:rPr>
              <a:t>from the commencement of the financial year.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IN" sz="2400" dirty="0">
                <a:solidFill>
                  <a:srgbClr val="0000FF"/>
                </a:solidFill>
              </a:rPr>
              <a:t>In case of </a:t>
            </a:r>
            <a:r>
              <a:rPr lang="en-IN" sz="2400" dirty="0">
                <a:solidFill>
                  <a:srgbClr val="7030A0"/>
                </a:solidFill>
              </a:rPr>
              <a:t>non-government company</a:t>
            </a:r>
            <a:r>
              <a:rPr lang="en-IN" sz="2400" dirty="0">
                <a:solidFill>
                  <a:srgbClr val="0070C0"/>
                </a:solidFill>
              </a:rPr>
              <a:t>, </a:t>
            </a:r>
            <a:r>
              <a:rPr lang="en-IN" sz="2400" dirty="0">
                <a:solidFill>
                  <a:srgbClr val="0000FF"/>
                </a:solidFill>
              </a:rPr>
              <a:t>subsequent auditor shall appoint by the </a:t>
            </a:r>
            <a:r>
              <a:rPr lang="en-IN" sz="2400" dirty="0">
                <a:solidFill>
                  <a:srgbClr val="7030A0"/>
                </a:solidFill>
              </a:rPr>
              <a:t>members of the company </a:t>
            </a:r>
            <a:r>
              <a:rPr lang="en-IN" sz="2400" dirty="0">
                <a:solidFill>
                  <a:srgbClr val="0000FF"/>
                </a:solidFill>
              </a:rPr>
              <a:t>in </a:t>
            </a:r>
            <a:r>
              <a:rPr lang="en-IN" sz="2400" b="1" dirty="0">
                <a:solidFill>
                  <a:srgbClr val="0000FF"/>
                </a:solidFill>
              </a:rPr>
              <a:t>AGM</a:t>
            </a:r>
            <a:r>
              <a:rPr lang="en-IN" sz="2400" dirty="0">
                <a:solidFill>
                  <a:srgbClr val="0000FF"/>
                </a:solidFill>
              </a:rPr>
              <a:t> by passing an ordinary resolution (OR).</a:t>
            </a:r>
          </a:p>
          <a:p>
            <a:pPr marL="0" indent="0" algn="just">
              <a:buNone/>
            </a:pPr>
            <a:endParaRPr lang="en-IN" sz="2400" dirty="0">
              <a:solidFill>
                <a:srgbClr val="0070C0"/>
              </a:solidFill>
            </a:endParaRPr>
          </a:p>
          <a:p>
            <a:pPr algn="just"/>
            <a:r>
              <a:rPr lang="en-IN" sz="2400" b="1" u="sng" dirty="0">
                <a:solidFill>
                  <a:srgbClr val="C00000"/>
                </a:solidFill>
              </a:rPr>
              <a:t>Appointment of Auditor in case of Casual Vacancy 139(8)-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IN" sz="2400" dirty="0">
                <a:solidFill>
                  <a:srgbClr val="0000FF"/>
                </a:solidFill>
              </a:rPr>
              <a:t>Casual vacancy means vacancy in office of auditor due to accidental circumstances such as death, incapacity or disqualification of the auditor.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IN" sz="2400" dirty="0">
                <a:solidFill>
                  <a:srgbClr val="00B050"/>
                </a:solidFill>
              </a:rPr>
              <a:t>Where a vacancy is caused by the </a:t>
            </a:r>
            <a:r>
              <a:rPr lang="en-IN" sz="2400" dirty="0">
                <a:solidFill>
                  <a:srgbClr val="5A2781"/>
                </a:solidFill>
              </a:rPr>
              <a:t>resignation </a:t>
            </a:r>
            <a:r>
              <a:rPr lang="en-IN" sz="2400" dirty="0">
                <a:solidFill>
                  <a:srgbClr val="00B050"/>
                </a:solidFill>
              </a:rPr>
              <a:t>of an auditor, shall be filled by </a:t>
            </a:r>
            <a:r>
              <a:rPr lang="en-IN" sz="2400" dirty="0">
                <a:solidFill>
                  <a:srgbClr val="7030A0"/>
                </a:solidFill>
              </a:rPr>
              <a:t>BOD </a:t>
            </a:r>
            <a:r>
              <a:rPr lang="en-IN" sz="2400" dirty="0">
                <a:solidFill>
                  <a:srgbClr val="00B050"/>
                </a:solidFill>
              </a:rPr>
              <a:t>within </a:t>
            </a:r>
            <a:r>
              <a:rPr lang="en-IN" sz="2400" b="1" dirty="0">
                <a:solidFill>
                  <a:srgbClr val="0000FF"/>
                </a:solidFill>
              </a:rPr>
              <a:t>30 days </a:t>
            </a:r>
            <a:r>
              <a:rPr lang="en-IN" sz="2400" dirty="0">
                <a:solidFill>
                  <a:srgbClr val="00B050"/>
                </a:solidFill>
              </a:rPr>
              <a:t>&amp; appointment made shall be approved in a general meeting within 3 months of the recommendation of the Board.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IN" sz="2400" dirty="0">
                <a:solidFill>
                  <a:srgbClr val="FF0000"/>
                </a:solidFill>
              </a:rPr>
              <a:t>Where vacancy arises in a company whose accounts are subject to audit by an auditor appointed by C&amp;AG, shall be filled within </a:t>
            </a:r>
            <a:r>
              <a:rPr lang="en-IN" sz="2400" b="1" dirty="0">
                <a:solidFill>
                  <a:srgbClr val="5A2781"/>
                </a:solidFill>
              </a:rPr>
              <a:t>30 days </a:t>
            </a:r>
            <a:r>
              <a:rPr lang="en-IN" sz="2400" dirty="0">
                <a:solidFill>
                  <a:srgbClr val="FF0000"/>
                </a:solidFill>
              </a:rPr>
              <a:t>by </a:t>
            </a:r>
            <a:r>
              <a:rPr lang="en-IN" sz="2400" dirty="0">
                <a:solidFill>
                  <a:srgbClr val="7030A0"/>
                </a:solidFill>
              </a:rPr>
              <a:t>CAG</a:t>
            </a:r>
            <a:r>
              <a:rPr lang="en-IN" sz="2400" dirty="0">
                <a:solidFill>
                  <a:srgbClr val="FF0000"/>
                </a:solidFill>
              </a:rPr>
              <a:t>. (in case of government company)</a:t>
            </a:r>
          </a:p>
          <a:p>
            <a:pPr marL="571500" indent="-571500" algn="just">
              <a:buFont typeface="+mj-lt"/>
              <a:buAutoNum type="romanUcPeriod"/>
            </a:pPr>
            <a:endParaRPr lang="en-IN" sz="24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67096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1211-6C51-4FF1-86E7-DFA988527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2315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IN" sz="4000" b="1" dirty="0">
                <a:solidFill>
                  <a:srgbClr val="C00000"/>
                </a:solidFill>
              </a:rPr>
              <a:t>Removal and Resignation of the Auditor</a:t>
            </a:r>
            <a:r>
              <a:rPr lang="en-IN" sz="4000" dirty="0">
                <a:solidFill>
                  <a:srgbClr val="C00000"/>
                </a:solidFill>
              </a:rPr>
              <a:t> </a:t>
            </a:r>
            <a:r>
              <a:rPr lang="en-IN" sz="2800" b="1" dirty="0">
                <a:solidFill>
                  <a:srgbClr val="00B050"/>
                </a:solidFill>
              </a:rPr>
              <a:t>[Sec. 140: Companies Act, 2013]-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0A114-8171-4B06-9930-0A861C8E7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120"/>
            <a:ext cx="10515600" cy="5405120"/>
          </a:xfrm>
        </p:spPr>
        <p:txBody>
          <a:bodyPr>
            <a:normAutofit fontScale="92500"/>
          </a:bodyPr>
          <a:lstStyle/>
          <a:p>
            <a:r>
              <a:rPr lang="en-IN" dirty="0">
                <a:solidFill>
                  <a:srgbClr val="0000FF"/>
                </a:solidFill>
              </a:rPr>
              <a:t>Removal before expiry of term sec.140 (1)-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IN" dirty="0">
                <a:solidFill>
                  <a:srgbClr val="00B050"/>
                </a:solidFill>
              </a:rPr>
              <a:t>Passing of Board Resolution </a:t>
            </a:r>
            <a:r>
              <a:rPr lang="en-IN" b="1" dirty="0">
                <a:solidFill>
                  <a:srgbClr val="FF0000"/>
                </a:solidFill>
              </a:rPr>
              <a:t>(BR)</a:t>
            </a:r>
          </a:p>
          <a:p>
            <a:pPr marL="1028700" lvl="1" indent="-571500" algn="just">
              <a:buFont typeface="+mj-lt"/>
              <a:buAutoNum type="romanUcPeriod"/>
            </a:pPr>
            <a:r>
              <a:rPr lang="en-IN" dirty="0">
                <a:solidFill>
                  <a:srgbClr val="FF0000"/>
                </a:solidFill>
              </a:rPr>
              <a:t>Approval of CG </a:t>
            </a:r>
            <a:r>
              <a:rPr lang="en-IN" dirty="0">
                <a:solidFill>
                  <a:srgbClr val="00B050"/>
                </a:solidFill>
              </a:rPr>
              <a:t>must be obtained within </a:t>
            </a:r>
            <a:r>
              <a:rPr lang="en-IN" b="1" dirty="0">
                <a:solidFill>
                  <a:srgbClr val="FF0000"/>
                </a:solidFill>
              </a:rPr>
              <a:t>30 days </a:t>
            </a:r>
            <a:r>
              <a:rPr lang="en-IN" dirty="0">
                <a:solidFill>
                  <a:srgbClr val="00B050"/>
                </a:solidFill>
              </a:rPr>
              <a:t>of passing BR in the application </a:t>
            </a:r>
            <a:r>
              <a:rPr lang="en-IN" b="1" dirty="0">
                <a:solidFill>
                  <a:srgbClr val="FF0000"/>
                </a:solidFill>
              </a:rPr>
              <a:t>ADT 2</a:t>
            </a:r>
            <a:r>
              <a:rPr lang="en-IN" dirty="0">
                <a:solidFill>
                  <a:srgbClr val="00B050"/>
                </a:solidFill>
              </a:rPr>
              <a:t>.</a:t>
            </a:r>
          </a:p>
          <a:p>
            <a:pPr marL="1028700" lvl="1" indent="-571500" algn="just">
              <a:buFont typeface="+mj-lt"/>
              <a:buAutoNum type="romanUcPeriod"/>
            </a:pPr>
            <a:r>
              <a:rPr lang="en-IN" dirty="0">
                <a:solidFill>
                  <a:srgbClr val="00B050"/>
                </a:solidFill>
              </a:rPr>
              <a:t>Pass </a:t>
            </a:r>
            <a:r>
              <a:rPr lang="en-IN" dirty="0">
                <a:solidFill>
                  <a:srgbClr val="FF0000"/>
                </a:solidFill>
              </a:rPr>
              <a:t>special resolution (SR) </a:t>
            </a:r>
            <a:r>
              <a:rPr lang="en-IN" dirty="0">
                <a:solidFill>
                  <a:srgbClr val="00B050"/>
                </a:solidFill>
              </a:rPr>
              <a:t>at GM which is to be held within </a:t>
            </a:r>
            <a:r>
              <a:rPr lang="en-IN" b="1" dirty="0">
                <a:solidFill>
                  <a:srgbClr val="FF0000"/>
                </a:solidFill>
              </a:rPr>
              <a:t>60 days </a:t>
            </a:r>
            <a:r>
              <a:rPr lang="en-IN" dirty="0">
                <a:solidFill>
                  <a:srgbClr val="00B050"/>
                </a:solidFill>
              </a:rPr>
              <a:t>of </a:t>
            </a:r>
            <a:r>
              <a:rPr lang="en-IN" dirty="0">
                <a:solidFill>
                  <a:srgbClr val="FF0000"/>
                </a:solidFill>
              </a:rPr>
              <a:t>CG approval.</a:t>
            </a:r>
          </a:p>
          <a:p>
            <a:pPr marL="1028700" lvl="1" indent="-571500" algn="just">
              <a:buFont typeface="+mj-lt"/>
              <a:buAutoNum type="romanUcPeriod"/>
            </a:pPr>
            <a:r>
              <a:rPr lang="en-IN" dirty="0">
                <a:solidFill>
                  <a:srgbClr val="00B050"/>
                </a:solidFill>
              </a:rPr>
              <a:t>Before taking any action for removal, the auditor shall given a </a:t>
            </a:r>
            <a:r>
              <a:rPr lang="en-IN" b="1" dirty="0">
                <a:solidFill>
                  <a:srgbClr val="FF0000"/>
                </a:solidFill>
              </a:rPr>
              <a:t>reasonable opportunity of being heard.</a:t>
            </a:r>
          </a:p>
          <a:p>
            <a:r>
              <a:rPr lang="en-IN" dirty="0">
                <a:solidFill>
                  <a:srgbClr val="0000FF"/>
                </a:solidFill>
              </a:rPr>
              <a:t>Resignation by Auditor sec. 140 (2) &amp; (3)-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IN" dirty="0">
                <a:solidFill>
                  <a:srgbClr val="7030A0"/>
                </a:solidFill>
              </a:rPr>
              <a:t>Resigning auditor should file a </a:t>
            </a:r>
            <a:r>
              <a:rPr lang="en-IN" b="1" dirty="0">
                <a:solidFill>
                  <a:srgbClr val="FF0000"/>
                </a:solidFill>
              </a:rPr>
              <a:t>statement</a:t>
            </a:r>
            <a:r>
              <a:rPr lang="en-IN" dirty="0">
                <a:solidFill>
                  <a:srgbClr val="7030A0"/>
                </a:solidFill>
              </a:rPr>
              <a:t> in </a:t>
            </a:r>
            <a:r>
              <a:rPr lang="en-IN" b="1" dirty="0">
                <a:solidFill>
                  <a:srgbClr val="FF0000"/>
                </a:solidFill>
              </a:rPr>
              <a:t>30 days (ADT 3)</a:t>
            </a:r>
            <a:r>
              <a:rPr lang="en-IN" dirty="0">
                <a:solidFill>
                  <a:srgbClr val="7030A0"/>
                </a:solidFill>
              </a:rPr>
              <a:t> with </a:t>
            </a:r>
            <a:r>
              <a:rPr lang="en-IN" b="1" dirty="0">
                <a:solidFill>
                  <a:srgbClr val="7030A0"/>
                </a:solidFill>
              </a:rPr>
              <a:t>company and ROC.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IN" b="1" dirty="0">
                <a:solidFill>
                  <a:srgbClr val="7030A0"/>
                </a:solidFill>
              </a:rPr>
              <a:t>State reasons </a:t>
            </a:r>
            <a:r>
              <a:rPr lang="en-IN" dirty="0">
                <a:solidFill>
                  <a:srgbClr val="7030A0"/>
                </a:solidFill>
              </a:rPr>
              <a:t>and other facts in the statement.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IN" dirty="0">
                <a:solidFill>
                  <a:srgbClr val="7030A0"/>
                </a:solidFill>
              </a:rPr>
              <a:t>In case of </a:t>
            </a:r>
            <a:r>
              <a:rPr lang="en-IN" b="1" dirty="0">
                <a:solidFill>
                  <a:srgbClr val="7030A0"/>
                </a:solidFill>
              </a:rPr>
              <a:t>government company </a:t>
            </a:r>
            <a:r>
              <a:rPr lang="en-IN" dirty="0">
                <a:solidFill>
                  <a:srgbClr val="7030A0"/>
                </a:solidFill>
              </a:rPr>
              <a:t>statement to </a:t>
            </a:r>
            <a:r>
              <a:rPr lang="en-IN" b="1" dirty="0">
                <a:solidFill>
                  <a:srgbClr val="7030A0"/>
                </a:solidFill>
              </a:rPr>
              <a:t>C&amp;AG </a:t>
            </a:r>
            <a:r>
              <a:rPr lang="en-IN" dirty="0">
                <a:solidFill>
                  <a:srgbClr val="7030A0"/>
                </a:solidFill>
              </a:rPr>
              <a:t>also along with </a:t>
            </a:r>
            <a:r>
              <a:rPr lang="en-IN" b="1" dirty="0">
                <a:solidFill>
                  <a:srgbClr val="7030A0"/>
                </a:solidFill>
              </a:rPr>
              <a:t>Co. and ROC</a:t>
            </a:r>
            <a:r>
              <a:rPr lang="en-IN" dirty="0">
                <a:solidFill>
                  <a:srgbClr val="7030A0"/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IN" i="1" dirty="0">
                <a:solidFill>
                  <a:srgbClr val="C00000"/>
                </a:solidFill>
              </a:rPr>
              <a:t> Penalty if auditor fails to do so: </a:t>
            </a:r>
            <a:r>
              <a:rPr lang="en-IN" i="1" dirty="0">
                <a:solidFill>
                  <a:srgbClr val="7030A0"/>
                </a:solidFill>
              </a:rPr>
              <a:t>Fine Rs. </a:t>
            </a:r>
            <a:r>
              <a:rPr lang="en-IN" b="1" i="1" dirty="0">
                <a:solidFill>
                  <a:srgbClr val="7030A0"/>
                </a:solidFill>
              </a:rPr>
              <a:t>50000/- </a:t>
            </a:r>
            <a:r>
              <a:rPr lang="en-IN" i="1" dirty="0">
                <a:solidFill>
                  <a:srgbClr val="7030A0"/>
                </a:solidFill>
              </a:rPr>
              <a:t>or remuneration whichever is </a:t>
            </a:r>
            <a:r>
              <a:rPr lang="en-IN" b="1" i="1" dirty="0">
                <a:solidFill>
                  <a:srgbClr val="7030A0"/>
                </a:solidFill>
              </a:rPr>
              <a:t>less to 5 lacs.</a:t>
            </a:r>
          </a:p>
          <a:p>
            <a:pPr marL="971550" lvl="1" indent="-514350">
              <a:buFont typeface="+mj-lt"/>
              <a:buAutoNum type="romanU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77205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46AFB-1A7B-4E77-9DF4-FD20D6B5C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IN" sz="4400" dirty="0">
                <a:solidFill>
                  <a:srgbClr val="7030A0"/>
                </a:solidFill>
              </a:rPr>
              <a:t>Remuneration of Auditor (Sec. 142)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6DC16-FF29-4905-9E39-5E3921164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4960"/>
            <a:ext cx="10515600" cy="4592003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Appointment by BOD-</a:t>
            </a:r>
          </a:p>
          <a:p>
            <a:pPr marL="457200" lvl="1" indent="0">
              <a:buNone/>
            </a:pPr>
            <a:r>
              <a:rPr lang="en-IN" dirty="0"/>
              <a:t>Remuneration is also fixed by BOD</a:t>
            </a:r>
          </a:p>
          <a:p>
            <a:r>
              <a:rPr lang="en-IN" dirty="0">
                <a:solidFill>
                  <a:srgbClr val="00B050"/>
                </a:solidFill>
              </a:rPr>
              <a:t>Appointment by Shareholders-</a:t>
            </a:r>
          </a:p>
          <a:p>
            <a:pPr marL="457200" lvl="1" indent="0">
              <a:buNone/>
            </a:pPr>
            <a:r>
              <a:rPr lang="en-IN" dirty="0"/>
              <a:t>In this case remuneration is determined by the shareholders at AGM.</a:t>
            </a:r>
          </a:p>
          <a:p>
            <a:r>
              <a:rPr lang="en-IN" dirty="0">
                <a:solidFill>
                  <a:srgbClr val="0070C0"/>
                </a:solidFill>
              </a:rPr>
              <a:t>Appointment by Comptroller &amp; Auditor General of India (CAG)-</a:t>
            </a:r>
          </a:p>
          <a:p>
            <a:pPr marL="457200" lvl="1" indent="0">
              <a:buNone/>
            </a:pPr>
            <a:r>
              <a:rPr lang="en-IN" dirty="0"/>
              <a:t>Remuneration shall be fixed by the company in GM</a:t>
            </a:r>
          </a:p>
          <a:p>
            <a:r>
              <a:rPr lang="en-IN" dirty="0">
                <a:solidFill>
                  <a:srgbClr val="C00000"/>
                </a:solidFill>
              </a:rPr>
              <a:t>Remuneration other than audit fees-</a:t>
            </a:r>
          </a:p>
          <a:p>
            <a:pPr marL="457200" lvl="1" indent="0">
              <a:buNone/>
            </a:pPr>
            <a:r>
              <a:rPr lang="en-IN" dirty="0"/>
              <a:t>Reimbursement of expenses incurred by auditor in relation to audit,</a:t>
            </a:r>
          </a:p>
          <a:p>
            <a:pPr marL="457200" lvl="1" indent="0">
              <a:buNone/>
            </a:pPr>
            <a:r>
              <a:rPr lang="en-IN" dirty="0"/>
              <a:t>Any facilities extended to the auditor,</a:t>
            </a:r>
          </a:p>
          <a:p>
            <a:pPr marL="457200" lvl="1" indent="0">
              <a:buNone/>
            </a:pPr>
            <a:r>
              <a:rPr lang="en-IN" dirty="0"/>
              <a:t>Shall not include any other services rendered by the auditor.</a:t>
            </a:r>
          </a:p>
        </p:txBody>
      </p:sp>
    </p:spTree>
    <p:extLst>
      <p:ext uri="{BB962C8B-B14F-4D97-AF65-F5344CB8AC3E}">
        <p14:creationId xmlns:p14="http://schemas.microsoft.com/office/powerpoint/2010/main" val="2697002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F2481-90E4-3E63-2AAC-4882F4AD9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1568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IN" sz="4400" dirty="0">
                <a:solidFill>
                  <a:srgbClr val="C00000"/>
                </a:solidFill>
              </a:rPr>
              <a:t>Power and Duties of Auditor (Sec. 143)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43AAB-116F-75DB-81C2-B844924AE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1790"/>
            <a:ext cx="10515600" cy="554296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3200" dirty="0">
                <a:solidFill>
                  <a:srgbClr val="0070C0"/>
                </a:solidFill>
              </a:rPr>
              <a:t>Rights &amp; Powers of an Auditor- Sec. 143 (1):</a:t>
            </a:r>
          </a:p>
          <a:p>
            <a:pPr>
              <a:lnSpc>
                <a:spcPct val="110000"/>
              </a:lnSpc>
            </a:pPr>
            <a:r>
              <a:rPr lang="en-IN" dirty="0">
                <a:solidFill>
                  <a:srgbClr val="00B050"/>
                </a:solidFill>
              </a:rPr>
              <a:t>Right of access to Books of account &amp; vouchers</a:t>
            </a:r>
          </a:p>
          <a:p>
            <a:pPr>
              <a:lnSpc>
                <a:spcPct val="110000"/>
              </a:lnSpc>
            </a:pPr>
            <a:r>
              <a:rPr lang="en-IN" dirty="0">
                <a:solidFill>
                  <a:srgbClr val="00B050"/>
                </a:solidFill>
              </a:rPr>
              <a:t>Right to obtain information and explanation</a:t>
            </a:r>
          </a:p>
          <a:p>
            <a:pPr>
              <a:lnSpc>
                <a:spcPct val="110000"/>
              </a:lnSpc>
            </a:pPr>
            <a:r>
              <a:rPr lang="en-IN" dirty="0">
                <a:solidFill>
                  <a:srgbClr val="00B050"/>
                </a:solidFill>
              </a:rPr>
              <a:t>Right to visit branch offices &amp; access to branch account</a:t>
            </a:r>
          </a:p>
          <a:p>
            <a:r>
              <a:rPr lang="en-IN" dirty="0">
                <a:solidFill>
                  <a:srgbClr val="00B050"/>
                </a:solidFill>
              </a:rPr>
              <a:t>Right to receive notice and attend general meeting</a:t>
            </a:r>
          </a:p>
          <a:p>
            <a:r>
              <a:rPr lang="en-IN" dirty="0">
                <a:solidFill>
                  <a:srgbClr val="00B050"/>
                </a:solidFill>
              </a:rPr>
              <a:t>Right to make representation</a:t>
            </a:r>
          </a:p>
          <a:p>
            <a:r>
              <a:rPr lang="en-IN" dirty="0">
                <a:solidFill>
                  <a:srgbClr val="00B050"/>
                </a:solidFill>
              </a:rPr>
              <a:t>Right to report to members</a:t>
            </a:r>
          </a:p>
          <a:p>
            <a:r>
              <a:rPr lang="en-IN" dirty="0">
                <a:solidFill>
                  <a:srgbClr val="00B050"/>
                </a:solidFill>
              </a:rPr>
              <a:t>Right to sign audit report</a:t>
            </a:r>
          </a:p>
          <a:p>
            <a:r>
              <a:rPr lang="en-IN" dirty="0">
                <a:solidFill>
                  <a:srgbClr val="00B050"/>
                </a:solidFill>
              </a:rPr>
              <a:t>Right to seeking opinion of an expert</a:t>
            </a:r>
          </a:p>
          <a:p>
            <a:r>
              <a:rPr lang="en-IN" dirty="0">
                <a:solidFill>
                  <a:srgbClr val="00B050"/>
                </a:solidFill>
              </a:rPr>
              <a:t>Right to receive remuneration </a:t>
            </a:r>
          </a:p>
        </p:txBody>
      </p:sp>
    </p:spTree>
    <p:extLst>
      <p:ext uri="{BB962C8B-B14F-4D97-AF65-F5344CB8AC3E}">
        <p14:creationId xmlns:p14="http://schemas.microsoft.com/office/powerpoint/2010/main" val="4021969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1130</Words>
  <Application>Microsoft Office PowerPoint</Application>
  <PresentationFormat>Widescreen</PresentationFormat>
  <Paragraphs>85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Companies Act, 2013: Provisions regarding Company Auditor-</vt:lpstr>
      <vt:lpstr>Qualification and disqualification of Auditor [Sec. 141 (3): Companies Act, 2013]-</vt:lpstr>
      <vt:lpstr>Disqualification of Auditor [Sec. 141 (3): Companies Act, 2013]-</vt:lpstr>
      <vt:lpstr>PowerPoint Presentation</vt:lpstr>
      <vt:lpstr>Appointment of Company Auditor (section 139):-</vt:lpstr>
      <vt:lpstr>PowerPoint Presentation</vt:lpstr>
      <vt:lpstr>Removal and Resignation of the Auditor [Sec. 140: Companies Act, 2013]-</vt:lpstr>
      <vt:lpstr>Remuneration of Auditor (Sec. 142)</vt:lpstr>
      <vt:lpstr>Power and Duties of Auditor (Sec. 143)</vt:lpstr>
      <vt:lpstr>Duties and responsibilities of an Auditor- (Sec. 143(2))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Pooja Parishwad</dc:creator>
  <cp:lastModifiedBy>Pooja Parishwad</cp:lastModifiedBy>
  <cp:revision>1</cp:revision>
  <dcterms:created xsi:type="dcterms:W3CDTF">2025-02-02T14:27:32Z</dcterms:created>
  <dcterms:modified xsi:type="dcterms:W3CDTF">2025-02-02T14:28:54Z</dcterms:modified>
</cp:coreProperties>
</file>