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88" r:id="rId3"/>
    <p:sldId id="289" r:id="rId4"/>
    <p:sldId id="290" r:id="rId5"/>
    <p:sldId id="29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307"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CB327-0E34-58A8-7A7A-3C0C82B628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007F687-44D4-C9E1-E36E-1F17508CDA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88FA9E3-D5CA-63AE-B982-3905813953E0}"/>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5" name="Footer Placeholder 4">
            <a:extLst>
              <a:ext uri="{FF2B5EF4-FFF2-40B4-BE49-F238E27FC236}">
                <a16:creationId xmlns:a16="http://schemas.microsoft.com/office/drawing/2014/main" id="{D76F9775-0C38-7497-8C96-925B729DB19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F8E287E-E937-2FDC-D81F-528AD0E2F1D1}"/>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345319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F78DB-3583-7962-B246-A908B5C5C68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3BD688A-E927-0072-524C-7761CBB16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7A7AC3-8C91-0D20-5E94-E1CE1639DB5C}"/>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5" name="Footer Placeholder 4">
            <a:extLst>
              <a:ext uri="{FF2B5EF4-FFF2-40B4-BE49-F238E27FC236}">
                <a16:creationId xmlns:a16="http://schemas.microsoft.com/office/drawing/2014/main" id="{870A47A6-45A4-CCD5-D471-9F16D552C1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50FE651-7797-26BA-E96B-7D6EB63587B8}"/>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297826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2093E8-3E6D-EE2B-DDCC-6468849F05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5B472E-33BA-5A11-2005-68FC0FAC71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78ACFCE-1384-FC45-170C-1BB5AFA177C7}"/>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5" name="Footer Placeholder 4">
            <a:extLst>
              <a:ext uri="{FF2B5EF4-FFF2-40B4-BE49-F238E27FC236}">
                <a16:creationId xmlns:a16="http://schemas.microsoft.com/office/drawing/2014/main" id="{107DBF81-679A-8272-F608-32DFFE88D9A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680C6C-C6CB-8C73-2D34-91F0ECE9B70F}"/>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36487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B3CF2-30F9-EBF3-D64A-F734D8939BC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4ADDF19-1FC8-0FAF-0391-3BAFDC04A8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AB74482-B8EE-0D5F-49AC-08FFAAFA55F0}"/>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5" name="Footer Placeholder 4">
            <a:extLst>
              <a:ext uri="{FF2B5EF4-FFF2-40B4-BE49-F238E27FC236}">
                <a16:creationId xmlns:a16="http://schemas.microsoft.com/office/drawing/2014/main" id="{FCFE23BD-81D7-E643-2DDD-9586C21014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A6F7F6-9F79-4E0C-BA33-1E444BF10421}"/>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2392425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D40A-F506-9EA0-68E0-1B2B3C1822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B08DC72-7CEE-2EF5-1A07-1407B89C5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AB72AB-2219-7714-619D-FA55EE10F467}"/>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5" name="Footer Placeholder 4">
            <a:extLst>
              <a:ext uri="{FF2B5EF4-FFF2-40B4-BE49-F238E27FC236}">
                <a16:creationId xmlns:a16="http://schemas.microsoft.com/office/drawing/2014/main" id="{6A93A016-3CED-68FF-F4AB-B99AC61A741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86A041-A765-140F-1F46-B424C5C2DBC1}"/>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214469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11323-785B-FBF2-571D-0F197908100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4D623B2-351C-3D10-DAD8-678F75BB82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54034ED-F4FB-2A08-C7FA-205571F0B4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64CAAFF-67DD-06C6-6888-2E77B957E003}"/>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6" name="Footer Placeholder 5">
            <a:extLst>
              <a:ext uri="{FF2B5EF4-FFF2-40B4-BE49-F238E27FC236}">
                <a16:creationId xmlns:a16="http://schemas.microsoft.com/office/drawing/2014/main" id="{4BFEB9FA-69F7-6F21-ACEB-7DD05943438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D1D3EF1-FD73-841C-E4EB-3CCD9D2DD6C4}"/>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344911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38195-4F48-58B6-8DC6-E8F8EF3E3C7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AD60E0D-E3C1-C3FC-BBB4-AD2CE0EB1F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46427E-77A9-6251-F834-E45DD6F15D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0C4B58B-4081-B13B-6216-74A04A6C6A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2A8CF3-6D2E-B490-2A1F-6FAA2CEE84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BF82D66-3283-BD04-047A-CA4DE7AF9FF7}"/>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8" name="Footer Placeholder 7">
            <a:extLst>
              <a:ext uri="{FF2B5EF4-FFF2-40B4-BE49-F238E27FC236}">
                <a16:creationId xmlns:a16="http://schemas.microsoft.com/office/drawing/2014/main" id="{618AF226-EFC2-F0F7-9D2A-1B3E53DE53A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60FD4F7-F054-7525-9582-925847993656}"/>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3396364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0F3B-BD78-9D68-145C-E49CFF48AD5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899A702-3015-59D5-C842-6DF2916FFE0D}"/>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4" name="Footer Placeholder 3">
            <a:extLst>
              <a:ext uri="{FF2B5EF4-FFF2-40B4-BE49-F238E27FC236}">
                <a16:creationId xmlns:a16="http://schemas.microsoft.com/office/drawing/2014/main" id="{B6919BA9-1E05-5A7D-3227-7DF0A82CA9C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2819445-CBB4-D4F6-2FCF-C732F4F242A5}"/>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1739042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CB38C5-3C0A-CF5A-0C92-630D58B869AC}"/>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3" name="Footer Placeholder 2">
            <a:extLst>
              <a:ext uri="{FF2B5EF4-FFF2-40B4-BE49-F238E27FC236}">
                <a16:creationId xmlns:a16="http://schemas.microsoft.com/office/drawing/2014/main" id="{164C0066-1FF9-376D-805B-6A00477C8951}"/>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11C9702-D9A8-46DA-189C-54676EF3A918}"/>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1161568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3C00F-69B8-2DDB-9AFF-23D3303BB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F180306-3B5E-1ACF-AAA9-815C5BEE8E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62C882-DD4D-5DC0-33F7-4B1E8AB88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B8FC55-3776-0991-0FB1-9C5C427A16A2}"/>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6" name="Footer Placeholder 5">
            <a:extLst>
              <a:ext uri="{FF2B5EF4-FFF2-40B4-BE49-F238E27FC236}">
                <a16:creationId xmlns:a16="http://schemas.microsoft.com/office/drawing/2014/main" id="{06AD072E-448F-4A58-8B04-9EEE54FCDFE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CBFA447-9D73-CAEC-1691-5C1CA795440D}"/>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1768686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F8316-DC4B-CB0D-F304-9BE2D61F44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DA90207-4515-CE53-C9A7-70B94EA1EC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C20C025-B724-A262-318D-4B214FDCF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46C62C-ECA4-19DE-6CB9-F561847D5B5A}"/>
              </a:ext>
            </a:extLst>
          </p:cNvPr>
          <p:cNvSpPr>
            <a:spLocks noGrp="1"/>
          </p:cNvSpPr>
          <p:nvPr>
            <p:ph type="dt" sz="half" idx="10"/>
          </p:nvPr>
        </p:nvSpPr>
        <p:spPr/>
        <p:txBody>
          <a:bodyPr/>
          <a:lstStyle/>
          <a:p>
            <a:fld id="{2493F03D-623B-4215-86DE-F576F3F89AC0}" type="datetimeFigureOut">
              <a:rPr lang="en-IN" smtClean="0"/>
              <a:t>02-02-2025</a:t>
            </a:fld>
            <a:endParaRPr lang="en-IN"/>
          </a:p>
        </p:txBody>
      </p:sp>
      <p:sp>
        <p:nvSpPr>
          <p:cNvPr id="6" name="Footer Placeholder 5">
            <a:extLst>
              <a:ext uri="{FF2B5EF4-FFF2-40B4-BE49-F238E27FC236}">
                <a16:creationId xmlns:a16="http://schemas.microsoft.com/office/drawing/2014/main" id="{58596A39-AC48-11DB-5B82-6682316E55F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66EC72-2D64-7987-9E6E-0608F9664F99}"/>
              </a:ext>
            </a:extLst>
          </p:cNvPr>
          <p:cNvSpPr>
            <a:spLocks noGrp="1"/>
          </p:cNvSpPr>
          <p:nvPr>
            <p:ph type="sldNum" sz="quarter" idx="12"/>
          </p:nvPr>
        </p:nvSpPr>
        <p:spPr/>
        <p:txBody>
          <a:bodyPr/>
          <a:lstStyle/>
          <a:p>
            <a:fld id="{A139C886-CA04-4FD8-AC77-B4624FAE86FE}" type="slidenum">
              <a:rPr lang="en-IN" smtClean="0"/>
              <a:t>‹#›</a:t>
            </a:fld>
            <a:endParaRPr lang="en-IN"/>
          </a:p>
        </p:txBody>
      </p:sp>
    </p:spTree>
    <p:extLst>
      <p:ext uri="{BB962C8B-B14F-4D97-AF65-F5344CB8AC3E}">
        <p14:creationId xmlns:p14="http://schemas.microsoft.com/office/powerpoint/2010/main" val="1329481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403EA-E91F-EF43-BE2E-AEED2B97CA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3B60513-9623-99BB-DBF6-87D9576CC0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9EC175-4CC0-0122-C250-1A9C019088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3F03D-623B-4215-86DE-F576F3F89AC0}" type="datetimeFigureOut">
              <a:rPr lang="en-IN" smtClean="0"/>
              <a:t>02-02-2025</a:t>
            </a:fld>
            <a:endParaRPr lang="en-IN"/>
          </a:p>
        </p:txBody>
      </p:sp>
      <p:sp>
        <p:nvSpPr>
          <p:cNvPr id="5" name="Footer Placeholder 4">
            <a:extLst>
              <a:ext uri="{FF2B5EF4-FFF2-40B4-BE49-F238E27FC236}">
                <a16:creationId xmlns:a16="http://schemas.microsoft.com/office/drawing/2014/main" id="{9418E9CF-CD06-9177-CDFD-135A2C3E9A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2A3CE94-5B69-38F5-A0F2-F93864DE9F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9C886-CA04-4FD8-AC77-B4624FAE86FE}" type="slidenum">
              <a:rPr lang="en-IN" smtClean="0"/>
              <a:t>‹#›</a:t>
            </a:fld>
            <a:endParaRPr lang="en-IN"/>
          </a:p>
        </p:txBody>
      </p:sp>
    </p:spTree>
    <p:extLst>
      <p:ext uri="{BB962C8B-B14F-4D97-AF65-F5344CB8AC3E}">
        <p14:creationId xmlns:p14="http://schemas.microsoft.com/office/powerpoint/2010/main" val="2548647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AD0F3-BEA9-4BD3-A0E2-DEBDB0EAFD66}"/>
              </a:ext>
            </a:extLst>
          </p:cNvPr>
          <p:cNvSpPr>
            <a:spLocks noGrp="1"/>
          </p:cNvSpPr>
          <p:nvPr>
            <p:ph type="title"/>
          </p:nvPr>
        </p:nvSpPr>
        <p:spPr>
          <a:xfrm>
            <a:off x="838200" y="365125"/>
            <a:ext cx="10515600" cy="904875"/>
          </a:xfrm>
        </p:spPr>
        <p:txBody>
          <a:bodyPr/>
          <a:lstStyle/>
          <a:p>
            <a:pPr algn="ctr"/>
            <a:r>
              <a:rPr lang="en-IN" b="1" dirty="0">
                <a:solidFill>
                  <a:srgbClr val="C00000"/>
                </a:solidFill>
              </a:rPr>
              <a:t>Vouching-Verification-Valuation</a:t>
            </a:r>
          </a:p>
        </p:txBody>
      </p:sp>
      <p:sp>
        <p:nvSpPr>
          <p:cNvPr id="3" name="Content Placeholder 2">
            <a:extLst>
              <a:ext uri="{FF2B5EF4-FFF2-40B4-BE49-F238E27FC236}">
                <a16:creationId xmlns:a16="http://schemas.microsoft.com/office/drawing/2014/main" id="{6FA9E480-33ED-4E88-AEE7-EC02D1C1DBC2}"/>
              </a:ext>
            </a:extLst>
          </p:cNvPr>
          <p:cNvSpPr>
            <a:spLocks noGrp="1"/>
          </p:cNvSpPr>
          <p:nvPr>
            <p:ph idx="1"/>
          </p:nvPr>
        </p:nvSpPr>
        <p:spPr>
          <a:xfrm>
            <a:off x="838200" y="1442720"/>
            <a:ext cx="10515600" cy="5212080"/>
          </a:xfrm>
        </p:spPr>
        <p:txBody>
          <a:bodyPr/>
          <a:lstStyle/>
          <a:p>
            <a:pPr algn="just"/>
            <a:r>
              <a:rPr lang="en-IN" sz="2400" dirty="0">
                <a:solidFill>
                  <a:srgbClr val="FF0000"/>
                </a:solidFill>
              </a:rPr>
              <a:t>Voucher: </a:t>
            </a:r>
            <a:r>
              <a:rPr lang="en-IN" sz="2400" dirty="0"/>
              <a:t>‘A voucher is any documentary evidence by which the accuracy of entries in the books of accounts may be proved’.</a:t>
            </a:r>
          </a:p>
          <a:p>
            <a:pPr algn="just"/>
            <a:r>
              <a:rPr lang="en-IN" sz="2400" dirty="0">
                <a:solidFill>
                  <a:srgbClr val="00B050"/>
                </a:solidFill>
              </a:rPr>
              <a:t>Vouching: </a:t>
            </a:r>
            <a:r>
              <a:rPr lang="en-IN" sz="2400" dirty="0"/>
              <a:t>‘Vouching means careful examination of the original evidence such as invoices, receipts, statements, correspondence, minutes, contracts etc with a view to prove the accuracy of the entries.’</a:t>
            </a:r>
          </a:p>
          <a:p>
            <a:pPr algn="just"/>
            <a:r>
              <a:rPr lang="en-IN" sz="2400" dirty="0">
                <a:solidFill>
                  <a:srgbClr val="0070C0"/>
                </a:solidFill>
              </a:rPr>
              <a:t>Verification: </a:t>
            </a:r>
            <a:r>
              <a:rPr lang="en-IN" sz="2400" dirty="0"/>
              <a:t>‘Verification means to ascertain whether the assets and the liabilities shown in the Balance Sheet are correct and the assets actually exist.’</a:t>
            </a:r>
          </a:p>
          <a:p>
            <a:pPr marL="1828800" lvl="4" indent="0" algn="just">
              <a:buNone/>
            </a:pPr>
            <a:r>
              <a:rPr lang="en-IN" sz="2400" dirty="0"/>
              <a:t>‘Verification means confirming the existence, ownership, possession of the assets. ’</a:t>
            </a:r>
          </a:p>
          <a:p>
            <a:pPr algn="just"/>
            <a:r>
              <a:rPr lang="en-IN" sz="2400" dirty="0">
                <a:solidFill>
                  <a:srgbClr val="7030A0"/>
                </a:solidFill>
              </a:rPr>
              <a:t>Valuation: </a:t>
            </a:r>
            <a:r>
              <a:rPr lang="en-IN" sz="2400" dirty="0"/>
              <a:t>‘In valuation appropriate value of the asset is determined.’</a:t>
            </a:r>
          </a:p>
          <a:p>
            <a:pPr marL="1371600" lvl="3" indent="0" algn="just">
              <a:buNone/>
            </a:pPr>
            <a:r>
              <a:rPr lang="en-IN" sz="1400" dirty="0"/>
              <a:t>    </a:t>
            </a:r>
            <a:r>
              <a:rPr lang="en-IN" sz="2400" dirty="0"/>
              <a:t>‘Valuation is the analytical process of determining the current worth of an asset.’</a:t>
            </a:r>
            <a:endParaRPr lang="en-IN" sz="1400" dirty="0"/>
          </a:p>
        </p:txBody>
      </p:sp>
    </p:spTree>
    <p:extLst>
      <p:ext uri="{BB962C8B-B14F-4D97-AF65-F5344CB8AC3E}">
        <p14:creationId xmlns:p14="http://schemas.microsoft.com/office/powerpoint/2010/main" val="106673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64210-C734-4CF7-8F6B-3558D259FEC3}"/>
              </a:ext>
            </a:extLst>
          </p:cNvPr>
          <p:cNvSpPr>
            <a:spLocks noGrp="1"/>
          </p:cNvSpPr>
          <p:nvPr>
            <p:ph type="title"/>
          </p:nvPr>
        </p:nvSpPr>
        <p:spPr>
          <a:xfrm>
            <a:off x="838200" y="365125"/>
            <a:ext cx="10515600" cy="762635"/>
          </a:xfrm>
        </p:spPr>
        <p:txBody>
          <a:bodyPr>
            <a:normAutofit/>
          </a:bodyPr>
          <a:lstStyle/>
          <a:p>
            <a:pPr algn="ctr"/>
            <a:r>
              <a:rPr lang="en-IN" sz="4000" b="1" dirty="0">
                <a:solidFill>
                  <a:srgbClr val="C00000"/>
                </a:solidFill>
              </a:rPr>
              <a:t>--</a:t>
            </a:r>
            <a:r>
              <a:rPr lang="en-IN" sz="4000" b="1" u="sng" dirty="0">
                <a:solidFill>
                  <a:srgbClr val="C00000"/>
                </a:solidFill>
              </a:rPr>
              <a:t>Vouching</a:t>
            </a:r>
            <a:r>
              <a:rPr lang="en-IN" sz="4000" b="1" dirty="0">
                <a:solidFill>
                  <a:srgbClr val="C00000"/>
                </a:solidFill>
              </a:rPr>
              <a:t>--</a:t>
            </a:r>
          </a:p>
        </p:txBody>
      </p:sp>
      <p:sp>
        <p:nvSpPr>
          <p:cNvPr id="3" name="Content Placeholder 2">
            <a:extLst>
              <a:ext uri="{FF2B5EF4-FFF2-40B4-BE49-F238E27FC236}">
                <a16:creationId xmlns:a16="http://schemas.microsoft.com/office/drawing/2014/main" id="{C5C9D560-12CF-4FD7-A796-9030D61F1FD3}"/>
              </a:ext>
            </a:extLst>
          </p:cNvPr>
          <p:cNvSpPr>
            <a:spLocks noGrp="1"/>
          </p:cNvSpPr>
          <p:nvPr>
            <p:ph idx="1"/>
          </p:nvPr>
        </p:nvSpPr>
        <p:spPr>
          <a:xfrm>
            <a:off x="838200" y="1371600"/>
            <a:ext cx="10515600" cy="5121275"/>
          </a:xfrm>
        </p:spPr>
        <p:txBody>
          <a:bodyPr>
            <a:normAutofit fontScale="92500" lnSpcReduction="20000"/>
          </a:bodyPr>
          <a:lstStyle/>
          <a:p>
            <a:pPr algn="just"/>
            <a:r>
              <a:rPr lang="en-IN" dirty="0"/>
              <a:t>Definition:-</a:t>
            </a:r>
          </a:p>
          <a:p>
            <a:pPr marL="914400" lvl="2" indent="0" algn="just">
              <a:buNone/>
            </a:pPr>
            <a:r>
              <a:rPr lang="en-IN" sz="2400" dirty="0">
                <a:solidFill>
                  <a:srgbClr val="FF0000"/>
                </a:solidFill>
              </a:rPr>
              <a:t>‘Vouching means comparing entries in the books of accounts with documentary evidence in support there of.’		----- </a:t>
            </a:r>
            <a:r>
              <a:rPr lang="en-IN" sz="2400" dirty="0" err="1">
                <a:solidFill>
                  <a:srgbClr val="FF0000"/>
                </a:solidFill>
              </a:rPr>
              <a:t>Dicksee</a:t>
            </a:r>
            <a:r>
              <a:rPr lang="en-IN" sz="2400" dirty="0">
                <a:solidFill>
                  <a:srgbClr val="FF0000"/>
                </a:solidFill>
              </a:rPr>
              <a:t>.</a:t>
            </a:r>
          </a:p>
          <a:p>
            <a:pPr algn="just"/>
            <a:r>
              <a:rPr lang="en-IN" dirty="0"/>
              <a:t>Vouching means careful examination of the original evidence such as invoices, receipts, statements, correspondence, minutes, contracts etc. with a view to prove the accuracy of the entries.</a:t>
            </a:r>
          </a:p>
          <a:p>
            <a:pPr algn="just"/>
            <a:r>
              <a:rPr lang="en-IN" dirty="0"/>
              <a:t> Vouching means inspection by an auditor of documentary evidence supporting &amp; substantiating transactions. Vouching is the process of checking documentary evidence that the transactions are properly recorded &amp; accounted for.</a:t>
            </a:r>
          </a:p>
          <a:p>
            <a:pPr algn="just"/>
            <a:r>
              <a:rPr lang="en-IN" dirty="0"/>
              <a:t>Vouching is not just an inspection of evidence in support and substantiating the accounting data but critical examination of transactions for an accounting period. In short auditor should assure of the validity, accuracy, adequacy, authority, and accountability of disclosed financial data in the books of accounts.</a:t>
            </a:r>
          </a:p>
          <a:p>
            <a:pPr algn="just"/>
            <a:endParaRPr lang="en-IN" dirty="0"/>
          </a:p>
        </p:txBody>
      </p:sp>
    </p:spTree>
    <p:extLst>
      <p:ext uri="{BB962C8B-B14F-4D97-AF65-F5344CB8AC3E}">
        <p14:creationId xmlns:p14="http://schemas.microsoft.com/office/powerpoint/2010/main" val="183220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77085-8471-467F-A8DC-25F322F6804C}"/>
              </a:ext>
            </a:extLst>
          </p:cNvPr>
          <p:cNvSpPr>
            <a:spLocks noGrp="1"/>
          </p:cNvSpPr>
          <p:nvPr>
            <p:ph type="title"/>
          </p:nvPr>
        </p:nvSpPr>
        <p:spPr>
          <a:xfrm>
            <a:off x="838200" y="365125"/>
            <a:ext cx="10515600" cy="793115"/>
          </a:xfrm>
        </p:spPr>
        <p:txBody>
          <a:bodyPr>
            <a:normAutofit/>
          </a:bodyPr>
          <a:lstStyle/>
          <a:p>
            <a:pPr algn="ctr"/>
            <a:r>
              <a:rPr lang="en-IN" sz="4000" b="1" dirty="0">
                <a:solidFill>
                  <a:srgbClr val="C00000"/>
                </a:solidFill>
              </a:rPr>
              <a:t>---</a:t>
            </a:r>
            <a:r>
              <a:rPr lang="en-IN" sz="4000" b="1" u="sng" dirty="0">
                <a:solidFill>
                  <a:srgbClr val="C00000"/>
                </a:solidFill>
              </a:rPr>
              <a:t>Voucher</a:t>
            </a:r>
            <a:r>
              <a:rPr lang="en-IN" sz="4000" b="1" dirty="0">
                <a:solidFill>
                  <a:srgbClr val="C00000"/>
                </a:solidFill>
              </a:rPr>
              <a:t>---</a:t>
            </a:r>
          </a:p>
        </p:txBody>
      </p:sp>
      <p:sp>
        <p:nvSpPr>
          <p:cNvPr id="3" name="Content Placeholder 2">
            <a:extLst>
              <a:ext uri="{FF2B5EF4-FFF2-40B4-BE49-F238E27FC236}">
                <a16:creationId xmlns:a16="http://schemas.microsoft.com/office/drawing/2014/main" id="{52B812CA-68EA-426D-AA88-923DA2658D9D}"/>
              </a:ext>
            </a:extLst>
          </p:cNvPr>
          <p:cNvSpPr>
            <a:spLocks noGrp="1"/>
          </p:cNvSpPr>
          <p:nvPr>
            <p:ph idx="1"/>
          </p:nvPr>
        </p:nvSpPr>
        <p:spPr>
          <a:xfrm>
            <a:off x="838200" y="1300480"/>
            <a:ext cx="10515600" cy="4876483"/>
          </a:xfrm>
        </p:spPr>
        <p:txBody>
          <a:bodyPr/>
          <a:lstStyle/>
          <a:p>
            <a:pPr algn="just"/>
            <a:r>
              <a:rPr lang="en-IN" sz="2800" dirty="0">
                <a:solidFill>
                  <a:srgbClr val="0070C0"/>
                </a:solidFill>
              </a:rPr>
              <a:t>‘A voucher is any documentary evidence by which the accuracy of entries in the books of accounts may be proved’.</a:t>
            </a:r>
          </a:p>
          <a:p>
            <a:pPr algn="just"/>
            <a:r>
              <a:rPr lang="en-IN" dirty="0"/>
              <a:t>For every entry there should be some documentary evidence available , these </a:t>
            </a:r>
            <a:r>
              <a:rPr lang="en-IN" dirty="0">
                <a:solidFill>
                  <a:srgbClr val="00B050"/>
                </a:solidFill>
              </a:rPr>
              <a:t>documentary evidence is known as ‘Vouchers’</a:t>
            </a:r>
            <a:r>
              <a:rPr lang="en-IN" dirty="0"/>
              <a:t>.</a:t>
            </a:r>
          </a:p>
          <a:p>
            <a:pPr algn="just"/>
            <a:r>
              <a:rPr lang="en-IN" dirty="0"/>
              <a:t>Receipts, counterfoils, invoices, credit notes, debit notes, pay-in-slip, Bank Reconciliation statements, agreements, resolutions, order books, gatekeeper’s book, broker’s note, statements of debtors and creditors, tender notices etc.</a:t>
            </a:r>
          </a:p>
          <a:p>
            <a:pPr lvl="1" algn="just">
              <a:buFont typeface="Wingdings" panose="05000000000000000000" pitchFamily="2" charset="2"/>
              <a:buChar char="Ø"/>
            </a:pPr>
            <a:r>
              <a:rPr lang="en-IN" dirty="0"/>
              <a:t>Types-  I) </a:t>
            </a:r>
            <a:r>
              <a:rPr lang="en-IN" dirty="0">
                <a:solidFill>
                  <a:srgbClr val="FF0000"/>
                </a:solidFill>
              </a:rPr>
              <a:t>Primary voucher: </a:t>
            </a:r>
            <a:r>
              <a:rPr lang="en-IN" dirty="0"/>
              <a:t>All written evidences in original are primary vouchers.</a:t>
            </a:r>
          </a:p>
          <a:p>
            <a:pPr marL="457200" lvl="1" indent="0" algn="just">
              <a:buNone/>
            </a:pPr>
            <a:r>
              <a:rPr lang="en-IN" dirty="0"/>
              <a:t>	             II) </a:t>
            </a:r>
            <a:r>
              <a:rPr lang="en-IN" dirty="0">
                <a:solidFill>
                  <a:srgbClr val="00B050"/>
                </a:solidFill>
              </a:rPr>
              <a:t>Secondary voucher: </a:t>
            </a:r>
            <a:r>
              <a:rPr lang="en-IN" dirty="0"/>
              <a:t>Copies of original vouchers are called collateral vouchers/ secondary vouchers.</a:t>
            </a:r>
          </a:p>
          <a:p>
            <a:pPr algn="just"/>
            <a:endParaRPr lang="en-IN" dirty="0"/>
          </a:p>
        </p:txBody>
      </p:sp>
    </p:spTree>
    <p:extLst>
      <p:ext uri="{BB962C8B-B14F-4D97-AF65-F5344CB8AC3E}">
        <p14:creationId xmlns:p14="http://schemas.microsoft.com/office/powerpoint/2010/main" val="1809327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43653-F78F-42ED-A162-348E62826B12}"/>
              </a:ext>
            </a:extLst>
          </p:cNvPr>
          <p:cNvSpPr>
            <a:spLocks noGrp="1"/>
          </p:cNvSpPr>
          <p:nvPr>
            <p:ph type="title"/>
          </p:nvPr>
        </p:nvSpPr>
        <p:spPr>
          <a:xfrm>
            <a:off x="838200" y="365125"/>
            <a:ext cx="10515600" cy="732155"/>
          </a:xfrm>
        </p:spPr>
        <p:txBody>
          <a:bodyPr/>
          <a:lstStyle/>
          <a:p>
            <a:pPr marL="571500" indent="-571500">
              <a:buFont typeface="Wingdings" panose="05000000000000000000" pitchFamily="2" charset="2"/>
              <a:buChar char="v"/>
            </a:pPr>
            <a:r>
              <a:rPr lang="en-IN" dirty="0">
                <a:solidFill>
                  <a:srgbClr val="C00000"/>
                </a:solidFill>
              </a:rPr>
              <a:t>Importance of Vouching:-</a:t>
            </a:r>
          </a:p>
        </p:txBody>
      </p:sp>
      <p:sp>
        <p:nvSpPr>
          <p:cNvPr id="3" name="Content Placeholder 2">
            <a:extLst>
              <a:ext uri="{FF2B5EF4-FFF2-40B4-BE49-F238E27FC236}">
                <a16:creationId xmlns:a16="http://schemas.microsoft.com/office/drawing/2014/main" id="{C7C2813D-25BD-4062-A188-395E2D61AAAF}"/>
              </a:ext>
            </a:extLst>
          </p:cNvPr>
          <p:cNvSpPr>
            <a:spLocks noGrp="1"/>
          </p:cNvSpPr>
          <p:nvPr>
            <p:ph idx="1"/>
          </p:nvPr>
        </p:nvSpPr>
        <p:spPr>
          <a:xfrm>
            <a:off x="838200" y="1524000"/>
            <a:ext cx="10515600" cy="4652963"/>
          </a:xfrm>
        </p:spPr>
        <p:txBody>
          <a:bodyPr/>
          <a:lstStyle/>
          <a:p>
            <a:r>
              <a:rPr lang="en-IN" dirty="0"/>
              <a:t>Basis of Auditing/ Backbone of Auditing:-</a:t>
            </a:r>
          </a:p>
          <a:p>
            <a:r>
              <a:rPr lang="en-IN" dirty="0"/>
              <a:t>Detecting errors and frauds</a:t>
            </a:r>
          </a:p>
          <a:p>
            <a:r>
              <a:rPr lang="en-IN" dirty="0"/>
              <a:t>Authenticity of transactions</a:t>
            </a:r>
          </a:p>
          <a:p>
            <a:r>
              <a:rPr lang="en-IN" dirty="0"/>
              <a:t>Proper recording and correct evidences</a:t>
            </a:r>
          </a:p>
          <a:p>
            <a:r>
              <a:rPr lang="en-IN" dirty="0"/>
              <a:t>Proper authority</a:t>
            </a:r>
          </a:p>
          <a:p>
            <a:r>
              <a:rPr lang="en-IN" dirty="0"/>
              <a:t>Arithmetical accuracy</a:t>
            </a:r>
          </a:p>
          <a:p>
            <a:r>
              <a:rPr lang="en-IN" dirty="0"/>
              <a:t>Essence for verification</a:t>
            </a:r>
          </a:p>
          <a:p>
            <a:r>
              <a:rPr lang="en-IN" dirty="0"/>
              <a:t>Essence for valuation</a:t>
            </a:r>
          </a:p>
          <a:p>
            <a:endParaRPr lang="en-IN" dirty="0"/>
          </a:p>
        </p:txBody>
      </p:sp>
    </p:spTree>
    <p:extLst>
      <p:ext uri="{BB962C8B-B14F-4D97-AF65-F5344CB8AC3E}">
        <p14:creationId xmlns:p14="http://schemas.microsoft.com/office/powerpoint/2010/main" val="217575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5B916-99DF-1525-7D8A-DCD677083046}"/>
              </a:ext>
            </a:extLst>
          </p:cNvPr>
          <p:cNvSpPr>
            <a:spLocks noGrp="1"/>
          </p:cNvSpPr>
          <p:nvPr>
            <p:ph type="title"/>
          </p:nvPr>
        </p:nvSpPr>
        <p:spPr>
          <a:xfrm>
            <a:off x="838200" y="930733"/>
            <a:ext cx="10515600" cy="577555"/>
          </a:xfrm>
        </p:spPr>
        <p:txBody>
          <a:bodyPr>
            <a:normAutofit/>
          </a:bodyPr>
          <a:lstStyle/>
          <a:p>
            <a:r>
              <a:rPr lang="en-GB" sz="3200" dirty="0">
                <a:solidFill>
                  <a:srgbClr val="C00000"/>
                </a:solidFill>
                <a:latin typeface="Times New Roman" panose="02020603050405020304" pitchFamily="18" charset="0"/>
                <a:cs typeface="Times New Roman" panose="02020603050405020304" pitchFamily="18" charset="0"/>
              </a:rPr>
              <a:t>COMPONANTS OF VERIFICATION OF ASSETS-</a:t>
            </a:r>
            <a:endParaRPr lang="en-IN" sz="36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39F94D6-C516-C506-47C6-B243DF57B439}"/>
              </a:ext>
            </a:extLst>
          </p:cNvPr>
          <p:cNvSpPr>
            <a:spLocks noGrp="1"/>
          </p:cNvSpPr>
          <p:nvPr>
            <p:ph idx="1"/>
          </p:nvPr>
        </p:nvSpPr>
        <p:spPr>
          <a:xfrm>
            <a:off x="838200" y="1875933"/>
            <a:ext cx="10515600" cy="4301029"/>
          </a:xfrm>
        </p:spPr>
        <p:txBody>
          <a:bodyPr/>
          <a:lstStyle/>
          <a:p>
            <a:r>
              <a:rPr lang="en-GB" dirty="0">
                <a:solidFill>
                  <a:srgbClr val="00B050"/>
                </a:solidFill>
                <a:latin typeface="Times New Roman" panose="02020603050405020304" pitchFamily="18" charset="0"/>
                <a:cs typeface="Times New Roman" panose="02020603050405020304" pitchFamily="18" charset="0"/>
              </a:rPr>
              <a:t>Existence of Asset</a:t>
            </a:r>
          </a:p>
          <a:p>
            <a:r>
              <a:rPr lang="en-GB" dirty="0">
                <a:solidFill>
                  <a:srgbClr val="00B050"/>
                </a:solidFill>
                <a:latin typeface="Times New Roman" panose="02020603050405020304" pitchFamily="18" charset="0"/>
                <a:cs typeface="Times New Roman" panose="02020603050405020304" pitchFamily="18" charset="0"/>
              </a:rPr>
              <a:t>Ownership of Asset</a:t>
            </a:r>
          </a:p>
          <a:p>
            <a:r>
              <a:rPr lang="en-GB" dirty="0">
                <a:solidFill>
                  <a:srgbClr val="00B050"/>
                </a:solidFill>
                <a:latin typeface="Times New Roman" panose="02020603050405020304" pitchFamily="18" charset="0"/>
                <a:cs typeface="Times New Roman" panose="02020603050405020304" pitchFamily="18" charset="0"/>
              </a:rPr>
              <a:t>Possession of Asset</a:t>
            </a:r>
          </a:p>
          <a:p>
            <a:r>
              <a:rPr lang="en-GB" dirty="0">
                <a:solidFill>
                  <a:srgbClr val="00B050"/>
                </a:solidFill>
                <a:latin typeface="Times New Roman" panose="02020603050405020304" pitchFamily="18" charset="0"/>
                <a:cs typeface="Times New Roman" panose="02020603050405020304" pitchFamily="18" charset="0"/>
              </a:rPr>
              <a:t>Encumbrances of Asset</a:t>
            </a:r>
          </a:p>
          <a:p>
            <a:r>
              <a:rPr lang="en-GB" dirty="0">
                <a:solidFill>
                  <a:srgbClr val="00B050"/>
                </a:solidFill>
                <a:latin typeface="Times New Roman" panose="02020603050405020304" pitchFamily="18" charset="0"/>
                <a:cs typeface="Times New Roman" panose="02020603050405020304" pitchFamily="18" charset="0"/>
              </a:rPr>
              <a:t>Proper disclosure of Asset</a:t>
            </a:r>
          </a:p>
          <a:p>
            <a:r>
              <a:rPr lang="en-GB" dirty="0">
                <a:solidFill>
                  <a:srgbClr val="00B050"/>
                </a:solidFill>
                <a:latin typeface="Times New Roman" panose="02020603050405020304" pitchFamily="18" charset="0"/>
                <a:cs typeface="Times New Roman" panose="02020603050405020304" pitchFamily="18" charset="0"/>
              </a:rPr>
              <a:t>Valuation of Asset</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73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456</Words>
  <Application>Microsoft Office PowerPoint</Application>
  <PresentationFormat>Widescreen</PresentationFormat>
  <Paragraphs>35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Wingdings</vt:lpstr>
      <vt:lpstr>Office Theme</vt:lpstr>
      <vt:lpstr>Vouching-Verification-Valuation</vt:lpstr>
      <vt:lpstr>--Vouching--</vt:lpstr>
      <vt:lpstr>---Voucher---</vt:lpstr>
      <vt:lpstr>Importance of Vouching:-</vt:lpstr>
      <vt:lpstr>COMPONANTS OF VERIFICATION OF ASSETS-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Pooja Parishwad</dc:creator>
  <cp:lastModifiedBy>Pooja Parishwad</cp:lastModifiedBy>
  <cp:revision>1</cp:revision>
  <dcterms:created xsi:type="dcterms:W3CDTF">2025-02-02T14:30:27Z</dcterms:created>
  <dcterms:modified xsi:type="dcterms:W3CDTF">2025-02-02T14:31:46Z</dcterms:modified>
</cp:coreProperties>
</file>