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85" r:id="rId5"/>
    <p:sldId id="286" r:id="rId6"/>
    <p:sldId id="2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30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0F2C6-7923-5886-952C-97682612A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E6589C-15F2-4C3D-BD5C-CC71F56B2D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67CA5-5FA5-7A66-76B7-B13D17A32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5354-7E17-4860-91D4-8DEA5B2A5795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573D6-925B-9EB3-510A-88307CCFC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E408C-B84E-1E59-687D-F54C2D7F5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3A05-03C2-413F-B8D7-85C918A2B2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3642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3E7A7-6E77-DF6F-D4EE-3201A5972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2782BF-E562-08D5-9457-BF995AEC7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54B1E-CD12-72A8-A1D1-E95444F4E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5354-7E17-4860-91D4-8DEA5B2A5795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1C7F5-531D-3288-1D2A-372DEFA5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CECCB-D360-2B7C-E657-BB39639BD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3A05-03C2-413F-B8D7-85C918A2B2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529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15BA53-9708-94E9-DF11-84BCC1CEF5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8EFAD4-8382-E902-CB79-5949A7B8A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265C-ADE3-619F-FD32-D47228204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5354-7E17-4860-91D4-8DEA5B2A5795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45FFD-B761-F547-4E86-A7F2B3306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23CB8-8084-41E1-2991-3EB315EBD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3A05-03C2-413F-B8D7-85C918A2B2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922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62CFD-9A69-EFE7-E607-BE986B9A3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A4523-8695-80EF-D309-7E71DCA07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2B9CB-D23D-E637-B566-8C3A90B8A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5354-7E17-4860-91D4-8DEA5B2A5795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A8502-565C-9CF4-6E06-A3969E0AC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1D9F2-5B46-D881-8B6A-DE94A055D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3A05-03C2-413F-B8D7-85C918A2B2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792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DD981-1987-D163-113E-96ACF17A6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1A5B2-EE34-7D37-7ADB-D8DD211FF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FCECB-D3CE-E3E3-1DCC-D8BDF8E8A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5354-7E17-4860-91D4-8DEA5B2A5795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54CF4-3A70-48C1-B054-74AFF76E4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F7373-5977-7485-203B-72C3F7026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3A05-03C2-413F-B8D7-85C918A2B2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58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A7E5F-1DDA-F512-A29F-CB4E3E539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57399-3DDF-C798-99BB-D60A333267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C0475-0933-A3E7-CA5A-AF609C3B8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A045F9-AA85-C6E6-4B29-BC5247D69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5354-7E17-4860-91D4-8DEA5B2A5795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BDA685-7017-197B-8872-63A5B56EE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267E3-D2E8-C0FF-78FD-BD22C668D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3A05-03C2-413F-B8D7-85C918A2B2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805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C842F-C958-A3C4-5F37-F97EEFD49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D9986-DBC4-832D-C598-74078FF7F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C66302-4081-7F39-0160-6653A95C9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16E808-5698-A1D3-DFCE-CCC6ECC146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65A68A-FB11-2492-5E17-621A2D0C8D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EF4E31-8164-BA2A-9A10-AB28E73FE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5354-7E17-4860-91D4-8DEA5B2A5795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865529-FC19-A208-6B6F-9B2BCAE5C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6130BA-EE83-94D9-ED84-15D9989C3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3A05-03C2-413F-B8D7-85C918A2B2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319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C209F-2E79-1816-09EA-07193A5A1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D4F457-9377-F2C0-6909-9036939F0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5354-7E17-4860-91D4-8DEA5B2A5795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890392-6C1C-8117-E7A3-E652FD012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B65C29-92FF-040A-5438-930F19E1B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3A05-03C2-413F-B8D7-85C918A2B2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9782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C28EB4-F067-0B4D-3D8E-C34D3950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5354-7E17-4860-91D4-8DEA5B2A5795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F313CD-A26D-B1C7-564F-7385DAEA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D9B115-F99F-B9E3-F491-9F6BF2546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3A05-03C2-413F-B8D7-85C918A2B2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373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ADD81-2CB4-F7AB-B32B-468FE66C0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336B9-01F9-D947-9D38-4514A1539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80C9BC-73DE-7D7A-1BA6-A2641E55E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F0CC6-E00E-7B77-4ED8-4645E0604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5354-7E17-4860-91D4-8DEA5B2A5795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43ABAF-B1C5-5BD2-1D7E-1E75D19EA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1E1CF-AAD8-6335-BA9F-DAA5A6960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3A05-03C2-413F-B8D7-85C918A2B2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935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E23EF-9FF3-9471-42B6-0D9882D2D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CEC61F-52A2-4DFC-A045-560ED9FCC5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2E9B7A-8B72-EC19-8D69-F68237C9A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85ED74-2B36-CFCF-59A9-C8E542EF3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5354-7E17-4860-91D4-8DEA5B2A5795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98644-8EF1-63E3-7032-04FE9ACF2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828446-72D0-3015-BC3F-7E03C7485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3A05-03C2-413F-B8D7-85C918A2B2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9964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7B84B1-63FC-2B02-FB61-F721EE62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CC0A4-2927-2ADC-EAC2-47C58716A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35939-4242-AE4D-265C-0E3571171E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D5354-7E17-4860-91D4-8DEA5B2A5795}" type="datetimeFigureOut">
              <a:rPr lang="en-IN" smtClean="0"/>
              <a:t>02-02-2025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73B00-44E6-B685-F2CB-510E5DBC77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B26B4-5DE7-9372-5802-6F7BBD3369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73A05-03C2-413F-B8D7-85C918A2B2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2508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82CA2-5A95-4421-B4F1-99AF4E78EF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mr-IN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व्यवसाय नियमन </a:t>
            </a:r>
            <a:r>
              <a:rPr lang="mr-IN" sz="4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विषयक</a:t>
            </a:r>
            <a:r>
              <a:rPr lang="mr-IN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कायदे </a:t>
            </a:r>
            <a:br>
              <a:rPr lang="mr-IN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r-IN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बी कॉम- II (A) </a:t>
            </a:r>
            <a:endParaRPr lang="en-IN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34E1B9-34C5-4DAB-A9E1-E5FC007427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r-IN" sz="2800" dirty="0" err="1">
                <a:solidFill>
                  <a:srgbClr val="00B050"/>
                </a:solidFill>
              </a:rPr>
              <a:t>Module</a:t>
            </a:r>
            <a:r>
              <a:rPr lang="mr-IN" sz="2800" dirty="0">
                <a:solidFill>
                  <a:srgbClr val="00B050"/>
                </a:solidFill>
              </a:rPr>
              <a:t> I : </a:t>
            </a:r>
            <a:r>
              <a:rPr lang="mr-IN" sz="2800" dirty="0" err="1">
                <a:solidFill>
                  <a:srgbClr val="00B050"/>
                </a:solidFill>
              </a:rPr>
              <a:t>Concepts</a:t>
            </a:r>
            <a:r>
              <a:rPr lang="mr-IN" sz="2800" dirty="0">
                <a:solidFill>
                  <a:srgbClr val="00B050"/>
                </a:solidFill>
              </a:rPr>
              <a:t> –</a:t>
            </a:r>
          </a:p>
          <a:p>
            <a:r>
              <a:rPr lang="en-IN" sz="2800" dirty="0">
                <a:solidFill>
                  <a:srgbClr val="C00000"/>
                </a:solidFill>
              </a:rPr>
              <a:t>Definitions of </a:t>
            </a:r>
            <a:r>
              <a:rPr lang="en-IN" sz="2800" dirty="0" err="1">
                <a:solidFill>
                  <a:srgbClr val="C00000"/>
                </a:solidFill>
              </a:rPr>
              <a:t>Busuness</a:t>
            </a:r>
            <a:r>
              <a:rPr lang="en-IN" sz="2800" dirty="0">
                <a:solidFill>
                  <a:srgbClr val="C00000"/>
                </a:solidFill>
              </a:rPr>
              <a:t> Law and its sources</a:t>
            </a:r>
          </a:p>
          <a:p>
            <a:r>
              <a:rPr lang="mr-IN" sz="2800" dirty="0">
                <a:solidFill>
                  <a:srgbClr val="C00000"/>
                </a:solidFill>
              </a:rPr>
              <a:t>व्यावसायिक कायदे – व्याख्या आणि स्त्रोत </a:t>
            </a:r>
            <a:endParaRPr lang="en-IN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284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6DE95-60AE-469D-B605-C1B24AC09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>
                <a:solidFill>
                  <a:srgbClr val="FF0000"/>
                </a:solidFill>
              </a:rPr>
              <a:t>व्यावसायिक कायदे – व्याख्या 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2F1A0-4F37-4B21-BD36-2EC1FC333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mr-IN" dirty="0">
                <a:solidFill>
                  <a:srgbClr val="00B050"/>
                </a:solidFill>
              </a:rPr>
              <a:t>व्यापारी कायद्यांमध्ये अशा सर्व कायद्यांचा आणि नियमांचा समावेश होतो की जे व्यापारी-व्यावसायिक संस्था आणि </a:t>
            </a:r>
            <a:r>
              <a:rPr lang="mr-IN" dirty="0" err="1">
                <a:solidFill>
                  <a:srgbClr val="00B050"/>
                </a:solidFill>
              </a:rPr>
              <a:t>ब्यांकांमार्फत</a:t>
            </a:r>
            <a:r>
              <a:rPr lang="mr-IN" dirty="0">
                <a:solidFill>
                  <a:srgbClr val="00B050"/>
                </a:solidFill>
              </a:rPr>
              <a:t> होत असतात आणि ज्यातून व्यापार क्षेत्रात कार्य </a:t>
            </a:r>
            <a:r>
              <a:rPr lang="mr-IN" dirty="0" err="1">
                <a:solidFill>
                  <a:srgbClr val="00B050"/>
                </a:solidFill>
              </a:rPr>
              <a:t>करणाऱ्या</a:t>
            </a:r>
            <a:r>
              <a:rPr lang="mr-IN" dirty="0">
                <a:solidFill>
                  <a:srgbClr val="00B050"/>
                </a:solidFill>
              </a:rPr>
              <a:t> व्यक्ती आणि </a:t>
            </a:r>
            <a:r>
              <a:rPr lang="mr-IN" dirty="0" err="1">
                <a:solidFill>
                  <a:srgbClr val="00B050"/>
                </a:solidFill>
              </a:rPr>
              <a:t>संस्थात</a:t>
            </a:r>
            <a:r>
              <a:rPr lang="mr-IN" dirty="0">
                <a:solidFill>
                  <a:srgbClr val="00B050"/>
                </a:solidFill>
              </a:rPr>
              <a:t> संबंध प्रस्थापित होत असतात.</a:t>
            </a:r>
          </a:p>
          <a:p>
            <a:pPr marL="0" indent="0">
              <a:buNone/>
            </a:pPr>
            <a:r>
              <a:rPr lang="mr-IN" dirty="0"/>
              <a:t>							--- श्री. एच. के. सेन.</a:t>
            </a:r>
          </a:p>
          <a:p>
            <a:r>
              <a:rPr lang="mr-IN" dirty="0">
                <a:solidFill>
                  <a:srgbClr val="7030A0"/>
                </a:solidFill>
              </a:rPr>
              <a:t>व्यापारी कायदे म्हणजे </a:t>
            </a:r>
            <a:r>
              <a:rPr lang="mr-IN" dirty="0" err="1">
                <a:solidFill>
                  <a:srgbClr val="7030A0"/>
                </a:solidFill>
              </a:rPr>
              <a:t>व्यापारविषयक</a:t>
            </a:r>
            <a:r>
              <a:rPr lang="mr-IN" dirty="0">
                <a:solidFill>
                  <a:srgbClr val="7030A0"/>
                </a:solidFill>
              </a:rPr>
              <a:t> कायदे की ज्यांचा व्यापार –व्यवहारात </a:t>
            </a:r>
            <a:r>
              <a:rPr lang="mr-IN" dirty="0" err="1">
                <a:solidFill>
                  <a:srgbClr val="7030A0"/>
                </a:solidFill>
              </a:rPr>
              <a:t>येणाऱ्या</a:t>
            </a:r>
            <a:r>
              <a:rPr lang="mr-IN" dirty="0">
                <a:solidFill>
                  <a:srgbClr val="7030A0"/>
                </a:solidFill>
              </a:rPr>
              <a:t> सर्व घटकांशी संबंध येतो. त्यात व्यापाराशी निगडीत </a:t>
            </a:r>
            <a:r>
              <a:rPr lang="mr-IN" dirty="0" err="1">
                <a:solidFill>
                  <a:srgbClr val="7030A0"/>
                </a:solidFill>
              </a:rPr>
              <a:t>असणाऱ्या</a:t>
            </a:r>
            <a:r>
              <a:rPr lang="mr-IN" dirty="0">
                <a:solidFill>
                  <a:srgbClr val="7030A0"/>
                </a:solidFill>
              </a:rPr>
              <a:t> अनेक विषयांच्या कायद्याचा अंतर्भाव होतो. तसेच व्यापारातील प्रत्येक व्यवहारांवर नियंत्रण ठेवणे आणि अपेक्षित परिणाम साधणे या संबंधित कायदेशीर तत्वांचा समावेश होतो.</a:t>
            </a:r>
          </a:p>
          <a:p>
            <a:pPr marL="0" indent="0">
              <a:buNone/>
            </a:pPr>
            <a:r>
              <a:rPr lang="mr-IN" dirty="0"/>
              <a:t>							--- जहांगीर आणि </a:t>
            </a:r>
            <a:r>
              <a:rPr lang="mr-IN" dirty="0" err="1"/>
              <a:t>सेठना</a:t>
            </a:r>
            <a:r>
              <a:rPr lang="mr-IN" dirty="0"/>
              <a:t>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18500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6A0A4-D9A3-4658-9F1B-EF60E79B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4800" dirty="0" err="1">
                <a:solidFill>
                  <a:srgbClr val="FF0000"/>
                </a:solidFill>
              </a:rPr>
              <a:t>व्यावसायीन</a:t>
            </a:r>
            <a:r>
              <a:rPr lang="mr-IN" sz="4800" dirty="0">
                <a:solidFill>
                  <a:srgbClr val="FF0000"/>
                </a:solidFill>
              </a:rPr>
              <a:t> कायद्यांचे </a:t>
            </a:r>
            <a:r>
              <a:rPr lang="mr-IN" sz="4800" dirty="0" err="1">
                <a:solidFill>
                  <a:srgbClr val="FF0000"/>
                </a:solidFill>
              </a:rPr>
              <a:t>स्रोत</a:t>
            </a:r>
            <a:r>
              <a:rPr lang="mr-IN" sz="4800" dirty="0">
                <a:solidFill>
                  <a:srgbClr val="FF0000"/>
                </a:solidFill>
              </a:rPr>
              <a:t>-</a:t>
            </a:r>
            <a:endParaRPr lang="en-IN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50F25-7C5C-4061-87DA-BA5619F5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1229"/>
            <a:ext cx="10515600" cy="4655734"/>
          </a:xfrm>
        </p:spPr>
        <p:txBody>
          <a:bodyPr>
            <a:normAutofit/>
          </a:bodyPr>
          <a:lstStyle/>
          <a:p>
            <a:r>
              <a:rPr lang="mr-IN" sz="3600" dirty="0">
                <a:solidFill>
                  <a:srgbClr val="0070C0"/>
                </a:solidFill>
              </a:rPr>
              <a:t>इंग्लीश व्यापार </a:t>
            </a:r>
            <a:r>
              <a:rPr lang="mr-IN" sz="3600" dirty="0" err="1">
                <a:solidFill>
                  <a:srgbClr val="0070C0"/>
                </a:solidFill>
              </a:rPr>
              <a:t>विषयक</a:t>
            </a:r>
            <a:r>
              <a:rPr lang="mr-IN" sz="3600" dirty="0">
                <a:solidFill>
                  <a:srgbClr val="0070C0"/>
                </a:solidFill>
              </a:rPr>
              <a:t> कायदे </a:t>
            </a:r>
          </a:p>
          <a:p>
            <a:pPr marL="0" indent="0">
              <a:buNone/>
            </a:pPr>
            <a:endParaRPr lang="mr-IN" sz="3600" dirty="0">
              <a:solidFill>
                <a:srgbClr val="0070C0"/>
              </a:solidFill>
            </a:endParaRPr>
          </a:p>
          <a:p>
            <a:r>
              <a:rPr lang="mr-IN" sz="3600" dirty="0">
                <a:solidFill>
                  <a:srgbClr val="0070C0"/>
                </a:solidFill>
              </a:rPr>
              <a:t>भारतीय </a:t>
            </a:r>
            <a:r>
              <a:rPr lang="mr-IN" sz="3600" dirty="0" err="1">
                <a:solidFill>
                  <a:srgbClr val="0070C0"/>
                </a:solidFill>
              </a:rPr>
              <a:t>वेधानिक</a:t>
            </a:r>
            <a:r>
              <a:rPr lang="mr-IN" sz="3600" dirty="0">
                <a:solidFill>
                  <a:srgbClr val="0070C0"/>
                </a:solidFill>
              </a:rPr>
              <a:t> कायदे </a:t>
            </a:r>
          </a:p>
          <a:p>
            <a:pPr marL="0" indent="0">
              <a:buNone/>
            </a:pPr>
            <a:endParaRPr lang="mr-IN" sz="3600" dirty="0">
              <a:solidFill>
                <a:srgbClr val="0070C0"/>
              </a:solidFill>
            </a:endParaRPr>
          </a:p>
          <a:p>
            <a:r>
              <a:rPr lang="mr-IN" sz="3600" dirty="0" err="1">
                <a:solidFill>
                  <a:srgbClr val="0070C0"/>
                </a:solidFill>
              </a:rPr>
              <a:t>पूर्वोदाहरणे</a:t>
            </a:r>
            <a:r>
              <a:rPr lang="mr-IN" sz="3600" dirty="0">
                <a:solidFill>
                  <a:srgbClr val="0070C0"/>
                </a:solidFill>
              </a:rPr>
              <a:t> अथवा </a:t>
            </a:r>
            <a:r>
              <a:rPr lang="mr-IN" sz="3600" dirty="0" err="1">
                <a:solidFill>
                  <a:srgbClr val="0070C0"/>
                </a:solidFill>
              </a:rPr>
              <a:t>न्यायिक</a:t>
            </a:r>
            <a:r>
              <a:rPr lang="mr-IN" sz="3600" dirty="0">
                <a:solidFill>
                  <a:srgbClr val="0070C0"/>
                </a:solidFill>
              </a:rPr>
              <a:t> निर्णय </a:t>
            </a:r>
          </a:p>
          <a:p>
            <a:pPr marL="0" indent="0">
              <a:buNone/>
            </a:pPr>
            <a:endParaRPr lang="mr-IN" sz="3600" dirty="0">
              <a:solidFill>
                <a:srgbClr val="0070C0"/>
              </a:solidFill>
            </a:endParaRPr>
          </a:p>
          <a:p>
            <a:r>
              <a:rPr lang="mr-IN" sz="3600" dirty="0">
                <a:solidFill>
                  <a:srgbClr val="0070C0"/>
                </a:solidFill>
              </a:rPr>
              <a:t>व्यावसायिक </a:t>
            </a:r>
            <a:r>
              <a:rPr lang="mr-IN" sz="3600" dirty="0" err="1">
                <a:solidFill>
                  <a:srgbClr val="0070C0"/>
                </a:solidFill>
              </a:rPr>
              <a:t>चालीरीती</a:t>
            </a:r>
            <a:r>
              <a:rPr lang="mr-IN" sz="3600" dirty="0">
                <a:solidFill>
                  <a:srgbClr val="0070C0"/>
                </a:solidFill>
              </a:rPr>
              <a:t> व पद्धती </a:t>
            </a:r>
            <a:endParaRPr lang="en-IN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309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4F109-2437-47DD-ABE9-8C09458AC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sz="4400" dirty="0" err="1">
                <a:solidFill>
                  <a:srgbClr val="FF0000"/>
                </a:solidFill>
              </a:rPr>
              <a:t>व्यावसायीन</a:t>
            </a:r>
            <a:r>
              <a:rPr lang="mr-IN" sz="4400" dirty="0">
                <a:solidFill>
                  <a:srgbClr val="FF0000"/>
                </a:solidFill>
              </a:rPr>
              <a:t> कायद्यांचे </a:t>
            </a:r>
            <a:r>
              <a:rPr lang="mr-IN" sz="4400" dirty="0" err="1">
                <a:solidFill>
                  <a:srgbClr val="FF0000"/>
                </a:solidFill>
              </a:rPr>
              <a:t>स्रोत</a:t>
            </a:r>
            <a:r>
              <a:rPr lang="en-IN" sz="4400" dirty="0">
                <a:solidFill>
                  <a:srgbClr val="FF0000"/>
                </a:solidFill>
              </a:rPr>
              <a:t> </a:t>
            </a:r>
            <a:r>
              <a:rPr lang="mr-IN" sz="4400" dirty="0" err="1">
                <a:solidFill>
                  <a:srgbClr val="FF0000"/>
                </a:solidFill>
              </a:rPr>
              <a:t>विस्तृतपणे</a:t>
            </a:r>
            <a:r>
              <a:rPr lang="mr-IN" sz="4400" dirty="0">
                <a:solidFill>
                  <a:srgbClr val="FF0000"/>
                </a:solidFill>
              </a:rPr>
              <a:t>-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5DA90-576D-4396-8975-5972049AF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sz="3600" dirty="0" err="1">
                <a:solidFill>
                  <a:srgbClr val="0070C0"/>
                </a:solidFill>
              </a:rPr>
              <a:t>व्यापारविषयक</a:t>
            </a:r>
            <a:r>
              <a:rPr lang="mr-IN" sz="3600" dirty="0">
                <a:solidFill>
                  <a:srgbClr val="0070C0"/>
                </a:solidFill>
              </a:rPr>
              <a:t> कायदे </a:t>
            </a:r>
            <a:r>
              <a:rPr lang="en-IN" sz="3600" dirty="0">
                <a:solidFill>
                  <a:srgbClr val="0070C0"/>
                </a:solidFill>
              </a:rPr>
              <a:t>(Commercial Laws)</a:t>
            </a:r>
            <a:endParaRPr lang="mr-IN" sz="3600" dirty="0">
              <a:solidFill>
                <a:srgbClr val="0070C0"/>
              </a:solidFill>
            </a:endParaRPr>
          </a:p>
          <a:p>
            <a:r>
              <a:rPr lang="mr-IN" sz="3600" dirty="0">
                <a:solidFill>
                  <a:srgbClr val="0070C0"/>
                </a:solidFill>
              </a:rPr>
              <a:t>कामगार </a:t>
            </a:r>
            <a:r>
              <a:rPr lang="mr-IN" sz="3600" dirty="0" err="1">
                <a:solidFill>
                  <a:srgbClr val="0070C0"/>
                </a:solidFill>
              </a:rPr>
              <a:t>विषयक</a:t>
            </a:r>
            <a:r>
              <a:rPr lang="mr-IN" sz="3600" dirty="0">
                <a:solidFill>
                  <a:srgbClr val="0070C0"/>
                </a:solidFill>
              </a:rPr>
              <a:t> कायदे </a:t>
            </a:r>
            <a:r>
              <a:rPr lang="en-IN" sz="3600" dirty="0">
                <a:solidFill>
                  <a:srgbClr val="0070C0"/>
                </a:solidFill>
              </a:rPr>
              <a:t>(Labour Laws)</a:t>
            </a:r>
            <a:endParaRPr lang="mr-IN" sz="3600" dirty="0">
              <a:solidFill>
                <a:srgbClr val="0070C0"/>
              </a:solidFill>
            </a:endParaRPr>
          </a:p>
          <a:p>
            <a:r>
              <a:rPr lang="mr-IN" sz="3600" dirty="0">
                <a:solidFill>
                  <a:srgbClr val="0070C0"/>
                </a:solidFill>
              </a:rPr>
              <a:t>महामंडळाचे कायदे </a:t>
            </a:r>
            <a:r>
              <a:rPr lang="en-IN" sz="3600" dirty="0">
                <a:solidFill>
                  <a:srgbClr val="0070C0"/>
                </a:solidFill>
              </a:rPr>
              <a:t>(Corporations Laws)</a:t>
            </a:r>
            <a:endParaRPr lang="mr-IN" sz="3600" dirty="0">
              <a:solidFill>
                <a:srgbClr val="0070C0"/>
              </a:solidFill>
            </a:endParaRPr>
          </a:p>
          <a:p>
            <a:r>
              <a:rPr lang="mr-IN" sz="3600" dirty="0" err="1">
                <a:solidFill>
                  <a:srgbClr val="0070C0"/>
                </a:solidFill>
              </a:rPr>
              <a:t>करविषयक</a:t>
            </a:r>
            <a:r>
              <a:rPr lang="mr-IN" sz="3600" dirty="0">
                <a:solidFill>
                  <a:srgbClr val="0070C0"/>
                </a:solidFill>
              </a:rPr>
              <a:t> कायदे </a:t>
            </a:r>
            <a:r>
              <a:rPr lang="en-IN" sz="3600" dirty="0">
                <a:solidFill>
                  <a:srgbClr val="0070C0"/>
                </a:solidFill>
              </a:rPr>
              <a:t>(Taxation Laws)</a:t>
            </a:r>
            <a:endParaRPr lang="mr-IN" sz="3600" dirty="0">
              <a:solidFill>
                <a:srgbClr val="0070C0"/>
              </a:solidFill>
            </a:endParaRPr>
          </a:p>
          <a:p>
            <a:r>
              <a:rPr lang="mr-IN" sz="3600" dirty="0">
                <a:solidFill>
                  <a:srgbClr val="0070C0"/>
                </a:solidFill>
              </a:rPr>
              <a:t>वित्तीय कायदे </a:t>
            </a:r>
            <a:r>
              <a:rPr lang="en-IN" sz="3600" dirty="0">
                <a:solidFill>
                  <a:srgbClr val="0070C0"/>
                </a:solidFill>
              </a:rPr>
              <a:t>(Financial Laws)</a:t>
            </a:r>
          </a:p>
        </p:txBody>
      </p:sp>
    </p:spTree>
    <p:extLst>
      <p:ext uri="{BB962C8B-B14F-4D97-AF65-F5344CB8AC3E}">
        <p14:creationId xmlns:p14="http://schemas.microsoft.com/office/powerpoint/2010/main" val="2752096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565D2-5FD3-40F8-8A39-EAEF7ABEF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mr-IN" u="sng" dirty="0">
                <a:solidFill>
                  <a:srgbClr val="00B0F0"/>
                </a:solidFill>
              </a:rPr>
              <a:t>भारतीय </a:t>
            </a:r>
            <a:r>
              <a:rPr lang="mr-IN" u="sng" dirty="0" err="1">
                <a:solidFill>
                  <a:srgbClr val="00B0F0"/>
                </a:solidFill>
              </a:rPr>
              <a:t>करारांचा</a:t>
            </a:r>
            <a:r>
              <a:rPr lang="mr-IN" u="sng" dirty="0">
                <a:solidFill>
                  <a:srgbClr val="00B0F0"/>
                </a:solidFill>
              </a:rPr>
              <a:t> कायदा:</a:t>
            </a:r>
            <a:r>
              <a:rPr lang="en-IN" u="sng" dirty="0">
                <a:solidFill>
                  <a:srgbClr val="00B0F0"/>
                </a:solidFill>
              </a:rPr>
              <a:t> (Law of Contract)</a:t>
            </a:r>
            <a:r>
              <a:rPr lang="mr-IN" u="sng" dirty="0">
                <a:solidFill>
                  <a:srgbClr val="00B0F0"/>
                </a:solidFill>
              </a:rPr>
              <a:t> </a:t>
            </a:r>
            <a:br>
              <a:rPr lang="en-IN" dirty="0">
                <a:solidFill>
                  <a:srgbClr val="00B0F0"/>
                </a:solidFill>
              </a:rPr>
            </a:br>
            <a:r>
              <a:rPr lang="mr-IN" sz="2800" dirty="0">
                <a:solidFill>
                  <a:srgbClr val="00B0F0"/>
                </a:solidFill>
              </a:rPr>
              <a:t>भारतीय करार कायदा १८७२ (</a:t>
            </a:r>
            <a:r>
              <a:rPr lang="en-IN" sz="2800" dirty="0">
                <a:solidFill>
                  <a:srgbClr val="00B0F0"/>
                </a:solidFill>
              </a:rPr>
              <a:t>Indian Contract Act 1872</a:t>
            </a:r>
            <a:r>
              <a:rPr lang="mr-IN" sz="2800" dirty="0">
                <a:solidFill>
                  <a:srgbClr val="00B0F0"/>
                </a:solidFill>
              </a:rPr>
              <a:t>)</a:t>
            </a:r>
            <a:r>
              <a:rPr lang="en-IN" sz="2800" dirty="0">
                <a:solidFill>
                  <a:srgbClr val="00B0F0"/>
                </a:solidFill>
              </a:rPr>
              <a:t>-</a:t>
            </a:r>
            <a:endParaRPr lang="en-IN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9A372-D001-48A9-904C-CE625FFFD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mr-IN" dirty="0">
                <a:solidFill>
                  <a:srgbClr val="FF0000"/>
                </a:solidFill>
              </a:rPr>
              <a:t>व्याख्या –</a:t>
            </a:r>
          </a:p>
          <a:p>
            <a:pPr algn="just"/>
            <a:r>
              <a:rPr lang="mr-IN" dirty="0" err="1">
                <a:solidFill>
                  <a:srgbClr val="00B050"/>
                </a:solidFill>
              </a:rPr>
              <a:t>कायदेशीररीत्या</a:t>
            </a:r>
            <a:r>
              <a:rPr lang="mr-IN" dirty="0">
                <a:solidFill>
                  <a:srgbClr val="00B050"/>
                </a:solidFill>
              </a:rPr>
              <a:t> </a:t>
            </a:r>
            <a:r>
              <a:rPr lang="mr-IN" dirty="0" err="1">
                <a:solidFill>
                  <a:srgbClr val="00B050"/>
                </a:solidFill>
              </a:rPr>
              <a:t>अंमलबजावणी</a:t>
            </a:r>
            <a:r>
              <a:rPr lang="mr-IN" dirty="0">
                <a:solidFill>
                  <a:srgbClr val="00B050"/>
                </a:solidFill>
              </a:rPr>
              <a:t> करता </a:t>
            </a:r>
            <a:r>
              <a:rPr lang="mr-IN" dirty="0" err="1">
                <a:solidFill>
                  <a:srgbClr val="00B050"/>
                </a:solidFill>
              </a:rPr>
              <a:t>येणाऱ्या</a:t>
            </a:r>
            <a:r>
              <a:rPr lang="mr-IN" dirty="0">
                <a:solidFill>
                  <a:srgbClr val="00B050"/>
                </a:solidFill>
              </a:rPr>
              <a:t> ठरावास करार असे म्हणतात.</a:t>
            </a:r>
          </a:p>
          <a:p>
            <a:pPr marL="0" indent="0" algn="just">
              <a:buNone/>
            </a:pPr>
            <a:r>
              <a:rPr lang="mr-IN" dirty="0">
                <a:solidFill>
                  <a:srgbClr val="00B050"/>
                </a:solidFill>
              </a:rPr>
              <a:t>					…… </a:t>
            </a:r>
            <a:r>
              <a:rPr lang="mr-IN" sz="2400" dirty="0">
                <a:solidFill>
                  <a:srgbClr val="00B050"/>
                </a:solidFill>
              </a:rPr>
              <a:t>भारतीय करार कायदा</a:t>
            </a:r>
            <a:r>
              <a:rPr lang="en-IN" sz="2400" dirty="0">
                <a:solidFill>
                  <a:srgbClr val="00B050"/>
                </a:solidFill>
              </a:rPr>
              <a:t> </a:t>
            </a:r>
            <a:r>
              <a:rPr lang="mr-IN" sz="2400" dirty="0">
                <a:solidFill>
                  <a:srgbClr val="00B050"/>
                </a:solidFill>
              </a:rPr>
              <a:t>१८७२ (</a:t>
            </a:r>
            <a:r>
              <a:rPr lang="mr-IN" sz="2400" dirty="0" err="1">
                <a:solidFill>
                  <a:srgbClr val="00B050"/>
                </a:solidFill>
              </a:rPr>
              <a:t>कलम</a:t>
            </a:r>
            <a:r>
              <a:rPr lang="mr-IN" sz="2400" dirty="0">
                <a:solidFill>
                  <a:srgbClr val="00B050"/>
                </a:solidFill>
              </a:rPr>
              <a:t> २)</a:t>
            </a:r>
          </a:p>
          <a:p>
            <a:pPr marL="0" indent="0" algn="just">
              <a:buNone/>
            </a:pPr>
            <a:endParaRPr lang="mr-IN" sz="2400" dirty="0"/>
          </a:p>
          <a:p>
            <a:pPr algn="just"/>
            <a:r>
              <a:rPr lang="mr-IN" dirty="0">
                <a:solidFill>
                  <a:srgbClr val="7030A0"/>
                </a:solidFill>
              </a:rPr>
              <a:t>ज्या ठरावाची आणि वचनाची </a:t>
            </a:r>
            <a:r>
              <a:rPr lang="mr-IN" dirty="0" err="1">
                <a:solidFill>
                  <a:srgbClr val="7030A0"/>
                </a:solidFill>
              </a:rPr>
              <a:t>कायदेशीररीत्या</a:t>
            </a:r>
            <a:r>
              <a:rPr lang="mr-IN" dirty="0">
                <a:solidFill>
                  <a:srgbClr val="7030A0"/>
                </a:solidFill>
              </a:rPr>
              <a:t> </a:t>
            </a:r>
            <a:r>
              <a:rPr lang="mr-IN" dirty="0" err="1">
                <a:solidFill>
                  <a:srgbClr val="7030A0"/>
                </a:solidFill>
              </a:rPr>
              <a:t>अंमलबजावणी</a:t>
            </a:r>
            <a:r>
              <a:rPr lang="mr-IN" dirty="0">
                <a:solidFill>
                  <a:srgbClr val="7030A0"/>
                </a:solidFill>
              </a:rPr>
              <a:t> करता येऊ शकते असा ठराव </a:t>
            </a:r>
            <a:r>
              <a:rPr lang="mr-IN" dirty="0" err="1">
                <a:solidFill>
                  <a:srgbClr val="7030A0"/>
                </a:solidFill>
              </a:rPr>
              <a:t>किंव्हा</a:t>
            </a:r>
            <a:r>
              <a:rPr lang="mr-IN" dirty="0">
                <a:solidFill>
                  <a:srgbClr val="7030A0"/>
                </a:solidFill>
              </a:rPr>
              <a:t> वचन म्हणजे करार होय .</a:t>
            </a:r>
          </a:p>
          <a:p>
            <a:pPr marL="0" indent="0" algn="just">
              <a:buNone/>
            </a:pPr>
            <a:r>
              <a:rPr lang="mr-IN" dirty="0">
                <a:solidFill>
                  <a:srgbClr val="7030A0"/>
                </a:solidFill>
              </a:rPr>
              <a:t>							…… </a:t>
            </a:r>
            <a:r>
              <a:rPr lang="mr-IN" sz="2400" dirty="0">
                <a:solidFill>
                  <a:srgbClr val="7030A0"/>
                </a:solidFill>
              </a:rPr>
              <a:t>सर फ्रेडरिक </a:t>
            </a:r>
            <a:r>
              <a:rPr lang="mr-IN" sz="2400" dirty="0" err="1">
                <a:solidFill>
                  <a:srgbClr val="7030A0"/>
                </a:solidFill>
              </a:rPr>
              <a:t>पोलाक</a:t>
            </a:r>
            <a:r>
              <a:rPr lang="mr-IN" sz="2400" dirty="0">
                <a:solidFill>
                  <a:srgbClr val="7030A0"/>
                </a:solidFill>
              </a:rPr>
              <a:t> </a:t>
            </a:r>
          </a:p>
          <a:p>
            <a:pPr algn="just"/>
            <a:endParaRPr lang="mr-IN" dirty="0">
              <a:solidFill>
                <a:srgbClr val="7030A0"/>
              </a:solidFill>
            </a:endParaRPr>
          </a:p>
          <a:p>
            <a:pPr marL="3657600" lvl="8" indent="0" algn="just">
              <a:buNone/>
            </a:pPr>
            <a:r>
              <a:rPr lang="mr-IN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064345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B030C-035C-463B-9B6F-7E6830ED3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6715"/>
          </a:xfrm>
        </p:spPr>
        <p:txBody>
          <a:bodyPr>
            <a:normAutofit fontScale="90000"/>
          </a:bodyPr>
          <a:lstStyle/>
          <a:p>
            <a:br>
              <a:rPr lang="en-IN" dirty="0">
                <a:solidFill>
                  <a:srgbClr val="FF0000"/>
                </a:solidFill>
              </a:rPr>
            </a:br>
            <a:r>
              <a:rPr lang="mr-IN" sz="3600" dirty="0">
                <a:solidFill>
                  <a:srgbClr val="FF0000"/>
                </a:solidFill>
              </a:rPr>
              <a:t>कराराचे </a:t>
            </a:r>
            <a:r>
              <a:rPr lang="mr-IN" sz="3600" dirty="0" err="1">
                <a:solidFill>
                  <a:srgbClr val="FF0000"/>
                </a:solidFill>
              </a:rPr>
              <a:t>महत्वाचे</a:t>
            </a:r>
            <a:r>
              <a:rPr lang="mr-IN" sz="3600" dirty="0">
                <a:solidFill>
                  <a:srgbClr val="FF0000"/>
                </a:solidFill>
              </a:rPr>
              <a:t> घटक </a:t>
            </a:r>
            <a:r>
              <a:rPr lang="en-IN" sz="3600" dirty="0">
                <a:solidFill>
                  <a:srgbClr val="FF0000"/>
                </a:solidFill>
              </a:rPr>
              <a:t>:</a:t>
            </a:r>
            <a:br>
              <a:rPr lang="en-IN" sz="3600" dirty="0">
                <a:solidFill>
                  <a:srgbClr val="FF0000"/>
                </a:solidFill>
              </a:rPr>
            </a:br>
            <a:r>
              <a:rPr lang="mr-IN" sz="3600" dirty="0">
                <a:solidFill>
                  <a:srgbClr val="FF0000"/>
                </a:solidFill>
              </a:rPr>
              <a:t>(</a:t>
            </a:r>
            <a:r>
              <a:rPr lang="en-IN" sz="3600" dirty="0">
                <a:solidFill>
                  <a:srgbClr val="FF0000"/>
                </a:solidFill>
              </a:rPr>
              <a:t>essential elements of contract</a:t>
            </a:r>
            <a:r>
              <a:rPr lang="mr-IN" sz="3600" dirty="0">
                <a:solidFill>
                  <a:srgbClr val="FF0000"/>
                </a:solidFill>
              </a:rPr>
              <a:t>)</a:t>
            </a: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42EA0-D96E-4C56-9D6F-14FC5F74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120"/>
            <a:ext cx="10515600" cy="5364479"/>
          </a:xfrm>
        </p:spPr>
        <p:txBody>
          <a:bodyPr>
            <a:normAutofit/>
          </a:bodyPr>
          <a:lstStyle/>
          <a:p>
            <a:r>
              <a:rPr lang="mr-IN" sz="2000" dirty="0">
                <a:solidFill>
                  <a:srgbClr val="002060"/>
                </a:solidFill>
              </a:rPr>
              <a:t>दोन व्यक्ती अथवा पक्ष </a:t>
            </a:r>
            <a:r>
              <a:rPr lang="en-IN" sz="2000" dirty="0">
                <a:solidFill>
                  <a:srgbClr val="002060"/>
                </a:solidFill>
              </a:rPr>
              <a:t>(Two parties)</a:t>
            </a:r>
            <a:endParaRPr lang="mr-IN" sz="2000" dirty="0">
              <a:solidFill>
                <a:srgbClr val="002060"/>
              </a:solidFill>
            </a:endParaRPr>
          </a:p>
          <a:p>
            <a:r>
              <a:rPr lang="mr-IN" sz="2000" dirty="0">
                <a:solidFill>
                  <a:srgbClr val="002060"/>
                </a:solidFill>
              </a:rPr>
              <a:t>प्रस्ताव (</a:t>
            </a:r>
            <a:r>
              <a:rPr lang="en-IN" sz="2000" dirty="0">
                <a:solidFill>
                  <a:srgbClr val="002060"/>
                </a:solidFill>
              </a:rPr>
              <a:t>offer acceptance</a:t>
            </a:r>
            <a:r>
              <a:rPr lang="mr-IN" sz="2000" dirty="0">
                <a:solidFill>
                  <a:srgbClr val="002060"/>
                </a:solidFill>
              </a:rPr>
              <a:t>)</a:t>
            </a:r>
          </a:p>
          <a:p>
            <a:r>
              <a:rPr lang="mr-IN" sz="2000" dirty="0">
                <a:solidFill>
                  <a:srgbClr val="002060"/>
                </a:solidFill>
              </a:rPr>
              <a:t>वैचारिक एकता ()</a:t>
            </a:r>
          </a:p>
          <a:p>
            <a:r>
              <a:rPr lang="mr-IN" sz="2000" dirty="0">
                <a:solidFill>
                  <a:srgbClr val="002060"/>
                </a:solidFill>
              </a:rPr>
              <a:t>ठराव </a:t>
            </a:r>
            <a:r>
              <a:rPr lang="en-IN" sz="2000" dirty="0">
                <a:solidFill>
                  <a:srgbClr val="002060"/>
                </a:solidFill>
              </a:rPr>
              <a:t>(Agreement)</a:t>
            </a:r>
            <a:endParaRPr lang="mr-IN" sz="2000" dirty="0">
              <a:solidFill>
                <a:srgbClr val="002060"/>
              </a:solidFill>
            </a:endParaRPr>
          </a:p>
          <a:p>
            <a:r>
              <a:rPr lang="mr-IN" sz="2000" dirty="0">
                <a:solidFill>
                  <a:srgbClr val="002060"/>
                </a:solidFill>
              </a:rPr>
              <a:t>करार (</a:t>
            </a:r>
            <a:r>
              <a:rPr lang="en-IN" sz="2000" dirty="0">
                <a:solidFill>
                  <a:srgbClr val="002060"/>
                </a:solidFill>
              </a:rPr>
              <a:t>contract</a:t>
            </a:r>
            <a:r>
              <a:rPr lang="mr-IN" sz="2000" dirty="0">
                <a:solidFill>
                  <a:srgbClr val="002060"/>
                </a:solidFill>
              </a:rPr>
              <a:t>)</a:t>
            </a:r>
          </a:p>
          <a:p>
            <a:r>
              <a:rPr lang="mr-IN" sz="2000" dirty="0">
                <a:solidFill>
                  <a:srgbClr val="002060"/>
                </a:solidFill>
              </a:rPr>
              <a:t>कायदेशीर जबाबदारी (</a:t>
            </a:r>
            <a:r>
              <a:rPr lang="en-IN" sz="2000" dirty="0">
                <a:solidFill>
                  <a:srgbClr val="002060"/>
                </a:solidFill>
              </a:rPr>
              <a:t>Legal obligation</a:t>
            </a:r>
            <a:r>
              <a:rPr lang="mr-IN" sz="2000" dirty="0">
                <a:solidFill>
                  <a:srgbClr val="002060"/>
                </a:solidFill>
              </a:rPr>
              <a:t>)</a:t>
            </a:r>
          </a:p>
          <a:p>
            <a:r>
              <a:rPr lang="mr-IN" sz="2000" dirty="0">
                <a:solidFill>
                  <a:srgbClr val="002060"/>
                </a:solidFill>
              </a:rPr>
              <a:t>कायदेशीर करार (</a:t>
            </a:r>
            <a:r>
              <a:rPr lang="en-IN" sz="2000" dirty="0">
                <a:solidFill>
                  <a:srgbClr val="002060"/>
                </a:solidFill>
              </a:rPr>
              <a:t>legal contract</a:t>
            </a:r>
            <a:r>
              <a:rPr lang="mr-IN" sz="2000" dirty="0">
                <a:solidFill>
                  <a:srgbClr val="002060"/>
                </a:solidFill>
              </a:rPr>
              <a:t>)</a:t>
            </a:r>
          </a:p>
          <a:p>
            <a:r>
              <a:rPr lang="mr-IN" sz="2000" dirty="0">
                <a:solidFill>
                  <a:srgbClr val="002060"/>
                </a:solidFill>
              </a:rPr>
              <a:t>कराराचे </a:t>
            </a:r>
            <a:r>
              <a:rPr lang="mr-IN" sz="2000" dirty="0" err="1">
                <a:solidFill>
                  <a:srgbClr val="002060"/>
                </a:solidFill>
              </a:rPr>
              <a:t>प्रतिफल</a:t>
            </a:r>
            <a:r>
              <a:rPr lang="mr-IN" sz="2000" dirty="0">
                <a:solidFill>
                  <a:srgbClr val="002060"/>
                </a:solidFill>
              </a:rPr>
              <a:t> (</a:t>
            </a:r>
            <a:r>
              <a:rPr lang="en-IN" sz="2000">
                <a:solidFill>
                  <a:srgbClr val="002060"/>
                </a:solidFill>
              </a:rPr>
              <a:t>consideration</a:t>
            </a:r>
            <a:r>
              <a:rPr lang="mr-IN" sz="2000">
                <a:solidFill>
                  <a:srgbClr val="002060"/>
                </a:solidFill>
              </a:rPr>
              <a:t>)</a:t>
            </a:r>
            <a:endParaRPr lang="mr-IN" sz="2000" dirty="0">
              <a:solidFill>
                <a:srgbClr val="002060"/>
              </a:solidFill>
            </a:endParaRPr>
          </a:p>
          <a:p>
            <a:r>
              <a:rPr lang="mr-IN" sz="2000" dirty="0" err="1">
                <a:solidFill>
                  <a:srgbClr val="002060"/>
                </a:solidFill>
              </a:rPr>
              <a:t>करारपात्र</a:t>
            </a:r>
            <a:r>
              <a:rPr lang="mr-IN" sz="2000" dirty="0">
                <a:solidFill>
                  <a:srgbClr val="002060"/>
                </a:solidFill>
              </a:rPr>
              <a:t> व्यक्ती ()</a:t>
            </a:r>
          </a:p>
          <a:p>
            <a:r>
              <a:rPr lang="mr-IN" sz="2000" dirty="0">
                <a:solidFill>
                  <a:srgbClr val="002060"/>
                </a:solidFill>
              </a:rPr>
              <a:t>मुक्त संमती (</a:t>
            </a:r>
            <a:r>
              <a:rPr lang="en-IN" sz="2000" dirty="0">
                <a:solidFill>
                  <a:srgbClr val="002060"/>
                </a:solidFill>
              </a:rPr>
              <a:t>free consent</a:t>
            </a:r>
            <a:r>
              <a:rPr lang="mr-IN" sz="2000" dirty="0">
                <a:solidFill>
                  <a:srgbClr val="002060"/>
                </a:solidFill>
              </a:rPr>
              <a:t>)</a:t>
            </a:r>
          </a:p>
          <a:p>
            <a:r>
              <a:rPr lang="mr-IN" sz="2000" dirty="0">
                <a:solidFill>
                  <a:srgbClr val="002060"/>
                </a:solidFill>
              </a:rPr>
              <a:t>कायदेशीर उद्दिष्ट (</a:t>
            </a:r>
            <a:r>
              <a:rPr lang="en-IN" sz="2000" dirty="0">
                <a:solidFill>
                  <a:srgbClr val="002060"/>
                </a:solidFill>
              </a:rPr>
              <a:t>Legality of objectives</a:t>
            </a:r>
            <a:r>
              <a:rPr lang="mr-IN" sz="2000" dirty="0">
                <a:solidFill>
                  <a:srgbClr val="002060"/>
                </a:solidFill>
              </a:rPr>
              <a:t>)</a:t>
            </a:r>
          </a:p>
          <a:p>
            <a:r>
              <a:rPr lang="mr-IN" sz="2000" dirty="0">
                <a:solidFill>
                  <a:srgbClr val="002060"/>
                </a:solidFill>
              </a:rPr>
              <a:t>कराराच्या पूर्ततेची खात्री (</a:t>
            </a:r>
            <a:r>
              <a:rPr lang="en-IN" sz="2000" dirty="0">
                <a:solidFill>
                  <a:srgbClr val="002060"/>
                </a:solidFill>
              </a:rPr>
              <a:t>discharge of contract</a:t>
            </a:r>
            <a:r>
              <a:rPr lang="mr-IN" sz="2000" dirty="0">
                <a:solidFill>
                  <a:srgbClr val="002060"/>
                </a:solidFill>
              </a:rPr>
              <a:t>)</a:t>
            </a:r>
          </a:p>
          <a:p>
            <a:r>
              <a:rPr lang="mr-IN" sz="2000" dirty="0">
                <a:solidFill>
                  <a:srgbClr val="002060"/>
                </a:solidFill>
              </a:rPr>
              <a:t>कायदेशीर बाबींची पूर्तता ()</a:t>
            </a:r>
          </a:p>
          <a:p>
            <a:endParaRPr lang="mr-IN" sz="2000" dirty="0">
              <a:solidFill>
                <a:srgbClr val="002060"/>
              </a:solidFill>
            </a:endParaRPr>
          </a:p>
          <a:p>
            <a:endParaRPr lang="mr-IN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mr-IN" dirty="0">
              <a:solidFill>
                <a:srgbClr val="002060"/>
              </a:solidFill>
            </a:endParaRPr>
          </a:p>
          <a:p>
            <a:endParaRPr lang="mr-IN" dirty="0">
              <a:solidFill>
                <a:srgbClr val="002060"/>
              </a:solidFill>
            </a:endParaRPr>
          </a:p>
          <a:p>
            <a:endParaRPr lang="mr-IN" dirty="0">
              <a:solidFill>
                <a:srgbClr val="002060"/>
              </a:solidFill>
            </a:endParaRPr>
          </a:p>
          <a:p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44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345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व्यवसाय नियमन विषयक कायदे  बी कॉम- II (A) </vt:lpstr>
      <vt:lpstr>व्यावसायिक कायदे – व्याख्या </vt:lpstr>
      <vt:lpstr>व्यावसायीन कायद्यांचे स्रोत-</vt:lpstr>
      <vt:lpstr>व्यावसायीन कायद्यांचे स्रोत विस्तृतपणे-</vt:lpstr>
      <vt:lpstr>भारतीय करारांचा कायदा: (Law of Contract)  भारतीय करार कायदा १८७२ (Indian Contract Act 1872)-</vt:lpstr>
      <vt:lpstr> कराराचे महत्वाचे घटक : (essential elements of contract)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Pooja Parishwad</dc:creator>
  <cp:lastModifiedBy>Pooja Parishwad</cp:lastModifiedBy>
  <cp:revision>1</cp:revision>
  <dcterms:created xsi:type="dcterms:W3CDTF">2025-02-02T14:19:40Z</dcterms:created>
  <dcterms:modified xsi:type="dcterms:W3CDTF">2025-02-02T14:22:46Z</dcterms:modified>
</cp:coreProperties>
</file>