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-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FC1E6-8453-4BBA-8BE1-7796F8EE3D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6AF684-B9AF-4118-B13F-EDF259509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9E925-5C18-489A-B70C-A213BBE7C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F96-3A13-479F-9AB9-B9C8BE074D8C}" type="datetimeFigureOut">
              <a:rPr lang="en-IN" smtClean="0"/>
              <a:t>31-07-2021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88FF4-F525-4BB7-8CB9-F37C2C87F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7DA88-5F03-4BF1-9F78-7DE958D09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2B4C4-7946-4B4C-905E-EDF8390136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077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250AD-56A0-40FF-A28D-0A864FA13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F51D0-6DF5-41C6-9A35-BD2110E450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5FF9D-8E8C-4115-A84D-17C03DBA3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F96-3A13-479F-9AB9-B9C8BE074D8C}" type="datetimeFigureOut">
              <a:rPr lang="en-IN" smtClean="0"/>
              <a:t>31-07-2021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D0C5F-1384-41E3-9C74-7E0EA5C9E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BCBD6-17BD-402D-9AAE-AA32F8759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2B4C4-7946-4B4C-905E-EDF8390136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1765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1A7C8C-6D53-491F-ACE5-10AF82CC9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F628D1-DFC4-4287-B18C-8CF64DE2F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4C87B-EC58-4D55-8913-BC622E960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F96-3A13-479F-9AB9-B9C8BE074D8C}" type="datetimeFigureOut">
              <a:rPr lang="en-IN" smtClean="0"/>
              <a:t>31-07-2021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C3D7B-F4C9-4334-8834-1B515ACBF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4279C-EB06-40EA-8576-EE7BB307A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2B4C4-7946-4B4C-905E-EDF8390136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886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0E4B8-0137-464D-B62D-B6ACFA64F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F5337-F826-4C3E-AD01-FC389D095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8DEBC-8C1F-40CB-A1CE-893641979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F96-3A13-479F-9AB9-B9C8BE074D8C}" type="datetimeFigureOut">
              <a:rPr lang="en-IN" smtClean="0"/>
              <a:t>31-07-2021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F4B66-39AA-45A4-B4D8-06101EB5E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2D93D-9257-411E-8633-51AEE3142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2B4C4-7946-4B4C-905E-EDF8390136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715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C6AC9-33AD-4E28-8528-BA668CC61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3B06E-E0C1-4F0B-876A-9999CCB33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74A95-58F1-4870-BE72-3ED3EED89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F96-3A13-479F-9AB9-B9C8BE074D8C}" type="datetimeFigureOut">
              <a:rPr lang="en-IN" smtClean="0"/>
              <a:t>31-07-2021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293E3-0590-49C5-9156-18986B55E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5515B-AF20-427D-AECF-FA709DFA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2B4C4-7946-4B4C-905E-EDF8390136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1215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F0B04-E05E-4B11-B4C8-A219B0113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2193C-9523-4EE8-A4E4-E8FB1FD0EE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F02AC-ABA3-4C0D-8724-0BCE5D8D80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299A64-A4E0-439B-89F1-FB8C04F48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F96-3A13-479F-9AB9-B9C8BE074D8C}" type="datetimeFigureOut">
              <a:rPr lang="en-IN" smtClean="0"/>
              <a:t>31-07-2021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2D9D0E-E618-42A0-955D-7F46F173F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F3BC29-E948-4087-B7C5-4091780B1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2B4C4-7946-4B4C-905E-EDF8390136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349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36CDD-1DC0-4851-A62A-D8A68E2F4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0AEC71-A0D4-4E1B-8DD4-E5BA2199E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F8D47C-E825-474B-8917-106D5B07C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C9333F-D5A0-4791-939C-9142864E5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E4C282-2A60-41A8-88F6-AC5EF0E541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2E798B-219F-4AA8-8DCC-2C8023797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F96-3A13-479F-9AB9-B9C8BE074D8C}" type="datetimeFigureOut">
              <a:rPr lang="en-IN" smtClean="0"/>
              <a:t>31-07-2021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0E9F0D-C1D6-489A-9800-223FC1BC7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0228E8-F438-41DC-84BD-F40B26712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2B4C4-7946-4B4C-905E-EDF8390136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8154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537BB-48A8-45CA-9042-0534A7693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E2C05E-2443-4A88-911B-2CB63A418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F96-3A13-479F-9AB9-B9C8BE074D8C}" type="datetimeFigureOut">
              <a:rPr lang="en-IN" smtClean="0"/>
              <a:t>31-07-2021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62D609-CAD3-4C7E-960A-2934EDDB4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E5C5AB-140B-41A6-B167-05031C582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2B4C4-7946-4B4C-905E-EDF8390136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920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9AD0B4-7147-4152-AE30-EC9403E91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F96-3A13-479F-9AB9-B9C8BE074D8C}" type="datetimeFigureOut">
              <a:rPr lang="en-IN" smtClean="0"/>
              <a:t>31-07-2021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2784F4-CC4F-428F-A86F-20D2D076C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773B5C-216D-42CF-845C-C3E100F4C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2B4C4-7946-4B4C-905E-EDF8390136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9761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8FB03-5552-497A-9BCF-A13B59F9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454A6-92A2-4111-848A-2F953290F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E5FF0F-3520-4E3F-BC80-E0AF101A50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621A7-5C17-47FA-8B4D-42DFEC2B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F96-3A13-479F-9AB9-B9C8BE074D8C}" type="datetimeFigureOut">
              <a:rPr lang="en-IN" smtClean="0"/>
              <a:t>31-07-2021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DD4EDB-AD2C-4D13-B70E-8A47F58B8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707D06-3680-4FBA-BC6E-F9295ADB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2B4C4-7946-4B4C-905E-EDF8390136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963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B18FA-30C7-4BF2-9601-C98D2D61F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FCA335-C181-40CF-9F43-368001819A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BC8656-A354-4FBC-BE09-0F03F7A18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B5680C-7361-4FDC-A057-01AC67458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0F96-3A13-479F-9AB9-B9C8BE074D8C}" type="datetimeFigureOut">
              <a:rPr lang="en-IN" smtClean="0"/>
              <a:t>31-07-2021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185B34-A9D5-4B8A-AC16-94117766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297E2-2176-4D99-9FBB-091F9BACD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2B4C4-7946-4B4C-905E-EDF8390136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389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472392-1D5D-454F-9248-AF23E68E8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F295E-E1DA-4A32-AB5F-2455D1D94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AD361-1A3F-4A73-BAC0-7C0B687A8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60F96-3A13-479F-9AB9-B9C8BE074D8C}" type="datetimeFigureOut">
              <a:rPr lang="en-IN" smtClean="0"/>
              <a:t>31-07-2021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95AF9-AEAC-4B79-88A9-99766E1046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D5C10-0FEA-422A-814A-E011998C2E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2B4C4-7946-4B4C-905E-EDF8390136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9646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6E4CF-5C80-4631-BEA0-329E4F5AAB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49717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rgbClr val="00B050"/>
                </a:solidFill>
              </a:rPr>
              <a:t>BCOM-II-SEM-IV</a:t>
            </a:r>
            <a:br>
              <a:rPr lang="en-IN" dirty="0"/>
            </a:br>
            <a:r>
              <a:rPr lang="en-IN" sz="3600" dirty="0">
                <a:solidFill>
                  <a:srgbClr val="0070C0"/>
                </a:solidFill>
              </a:rPr>
              <a:t>FUNDAMENTALS OF ENTREPRENEURSHIP-II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B92075-4883-48A6-940B-F8D1FBF88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80080"/>
            <a:ext cx="9144000" cy="2077720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MODULE-I</a:t>
            </a:r>
            <a:r>
              <a:rPr lang="en-IN" dirty="0"/>
              <a:t>- </a:t>
            </a:r>
            <a:r>
              <a:rPr lang="en-IN" dirty="0">
                <a:solidFill>
                  <a:srgbClr val="00B050"/>
                </a:solidFill>
              </a:rPr>
              <a:t>WOMEN ENTREPRENEURSHIP</a:t>
            </a:r>
          </a:p>
          <a:p>
            <a:r>
              <a:rPr lang="en-IN" dirty="0">
                <a:solidFill>
                  <a:srgbClr val="FF0000"/>
                </a:solidFill>
              </a:rPr>
              <a:t>MODULE-II</a:t>
            </a:r>
            <a:r>
              <a:rPr lang="en-IN" dirty="0"/>
              <a:t>- </a:t>
            </a:r>
            <a:r>
              <a:rPr lang="en-IN" dirty="0">
                <a:solidFill>
                  <a:srgbClr val="7030A0"/>
                </a:solidFill>
              </a:rPr>
              <a:t>RURAL &amp; AGRO ENTREPRENEURSHIP</a:t>
            </a:r>
          </a:p>
          <a:p>
            <a:r>
              <a:rPr lang="en-IN" dirty="0">
                <a:solidFill>
                  <a:srgbClr val="FF0000"/>
                </a:solidFill>
              </a:rPr>
              <a:t>MODULE-III</a:t>
            </a:r>
            <a:r>
              <a:rPr lang="en-IN" dirty="0"/>
              <a:t>- </a:t>
            </a:r>
            <a:r>
              <a:rPr lang="en-IN" dirty="0">
                <a:solidFill>
                  <a:srgbClr val="0070C0"/>
                </a:solidFill>
              </a:rPr>
              <a:t>PROJECT MANAGEMENT</a:t>
            </a:r>
          </a:p>
          <a:p>
            <a:r>
              <a:rPr lang="en-IN" dirty="0">
                <a:solidFill>
                  <a:srgbClr val="FF0000"/>
                </a:solidFill>
              </a:rPr>
              <a:t>MODULE-IV</a:t>
            </a:r>
            <a:r>
              <a:rPr lang="en-IN" dirty="0"/>
              <a:t>- </a:t>
            </a:r>
            <a:r>
              <a:rPr lang="en-IN" dirty="0">
                <a:solidFill>
                  <a:srgbClr val="C00000"/>
                </a:solidFill>
              </a:rPr>
              <a:t>MICRO,SMALL AND MEDIUM ENTERPRISES (MSME)</a:t>
            </a:r>
          </a:p>
        </p:txBody>
      </p:sp>
    </p:spTree>
    <p:extLst>
      <p:ext uri="{BB962C8B-B14F-4D97-AF65-F5344CB8AC3E}">
        <p14:creationId xmlns:p14="http://schemas.microsoft.com/office/powerpoint/2010/main" val="934326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72819-C54F-4EF2-A556-53DCD4AE4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1035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mr-IN" dirty="0">
                <a:solidFill>
                  <a:srgbClr val="C00000"/>
                </a:solidFill>
              </a:rPr>
              <a:t>महिला उद्योजक:- 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A860F-9025-4CBA-A0B5-3269DFF08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0480"/>
            <a:ext cx="10515600" cy="4876483"/>
          </a:xfrm>
        </p:spPr>
        <p:txBody>
          <a:bodyPr/>
          <a:lstStyle/>
          <a:p>
            <a:pPr algn="just"/>
            <a:r>
              <a:rPr lang="mr-IN" dirty="0">
                <a:solidFill>
                  <a:srgbClr val="7030A0"/>
                </a:solidFill>
              </a:rPr>
              <a:t>संकल्पना (व्याख्या)-</a:t>
            </a:r>
          </a:p>
          <a:p>
            <a:pPr algn="just"/>
            <a:r>
              <a:rPr lang="en-IN" dirty="0"/>
              <a:t>The Government of India has defined- </a:t>
            </a:r>
            <a:r>
              <a:rPr lang="en-IN" dirty="0">
                <a:solidFill>
                  <a:srgbClr val="00B050"/>
                </a:solidFill>
              </a:rPr>
              <a:t>‘An enterprise run by a woman entrepreneur as an enterprise owned and controlled by a woman having a minimum financial interest of 51 % of the capital and giving at least 51% of the employment generated in the enterprise to women’</a:t>
            </a:r>
            <a:endParaRPr lang="mr-IN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endParaRPr lang="en-IN" dirty="0">
              <a:solidFill>
                <a:srgbClr val="00B050"/>
              </a:solidFill>
            </a:endParaRPr>
          </a:p>
          <a:p>
            <a:pPr algn="just"/>
            <a:r>
              <a:rPr lang="mr-IN" sz="2400" dirty="0">
                <a:solidFill>
                  <a:srgbClr val="0070C0"/>
                </a:solidFill>
              </a:rPr>
              <a:t>महिलेने </a:t>
            </a:r>
            <a:r>
              <a:rPr lang="mr-IN" sz="2400" dirty="0" err="1">
                <a:solidFill>
                  <a:srgbClr val="0070C0"/>
                </a:solidFill>
              </a:rPr>
              <a:t>स्वतः</a:t>
            </a:r>
            <a:r>
              <a:rPr lang="mr-IN" sz="2400" dirty="0">
                <a:solidFill>
                  <a:srgbClr val="0070C0"/>
                </a:solidFill>
              </a:rPr>
              <a:t> पुढाकार घेऊन संभाव्य उपक्रमाची </a:t>
            </a:r>
            <a:r>
              <a:rPr lang="mr-IN" sz="2400" dirty="0" err="1">
                <a:solidFill>
                  <a:srgbClr val="0070C0"/>
                </a:solidFill>
              </a:rPr>
              <a:t>नवनिर्मिती</a:t>
            </a:r>
            <a:r>
              <a:rPr lang="mr-IN" sz="2400" dirty="0">
                <a:solidFill>
                  <a:srgbClr val="0070C0"/>
                </a:solidFill>
              </a:rPr>
              <a:t> कल्पना विकसित करून, त्यातील जोखीम स्वीकारून त्या नव कल्पनेच्या  आधारे </a:t>
            </a:r>
            <a:r>
              <a:rPr lang="mr-IN" sz="2400" dirty="0" err="1">
                <a:solidFill>
                  <a:srgbClr val="0070C0"/>
                </a:solidFill>
              </a:rPr>
              <a:t>स्वतःच्या</a:t>
            </a:r>
            <a:r>
              <a:rPr lang="mr-IN" sz="2400" dirty="0">
                <a:solidFill>
                  <a:srgbClr val="0070C0"/>
                </a:solidFill>
              </a:rPr>
              <a:t> </a:t>
            </a:r>
            <a:r>
              <a:rPr lang="mr-IN" sz="2400" dirty="0" err="1">
                <a:solidFill>
                  <a:srgbClr val="0070C0"/>
                </a:solidFill>
              </a:rPr>
              <a:t>कर्तुत्वास</a:t>
            </a:r>
            <a:r>
              <a:rPr lang="mr-IN" sz="2400" dirty="0">
                <a:solidFill>
                  <a:srgbClr val="0070C0"/>
                </a:solidFill>
              </a:rPr>
              <a:t> उपक्रम अथवा व्यवसाय क्रिया </a:t>
            </a:r>
            <a:r>
              <a:rPr lang="mr-IN" sz="2400" dirty="0" err="1">
                <a:solidFill>
                  <a:srgbClr val="0070C0"/>
                </a:solidFill>
              </a:rPr>
              <a:t>सुरु</a:t>
            </a:r>
            <a:r>
              <a:rPr lang="mr-IN" sz="2400" dirty="0">
                <a:solidFill>
                  <a:srgbClr val="0070C0"/>
                </a:solidFill>
              </a:rPr>
              <a:t> केल्यास ती महिला उद्योजक होय. </a:t>
            </a:r>
            <a:endParaRPr lang="en-IN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517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82031-7488-4E5E-A7B8-F4F61694D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835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mr-IN" sz="4000" dirty="0">
                <a:solidFill>
                  <a:srgbClr val="C00000"/>
                </a:solidFill>
              </a:rPr>
              <a:t>महिला उद्योजकाचे प्रकार-</a:t>
            </a:r>
            <a:endParaRPr lang="en-IN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68D05-B399-4D02-BD9E-FE3400C58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0640"/>
            <a:ext cx="10515600" cy="486632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mr-IN" sz="2400" dirty="0"/>
              <a:t>१. उद्योग क्षेत्राच्या आधारे- </a:t>
            </a:r>
            <a:r>
              <a:rPr lang="mr-IN" sz="2400" dirty="0">
                <a:solidFill>
                  <a:srgbClr val="00B050"/>
                </a:solidFill>
              </a:rPr>
              <a:t>अ. लघुउद्योग क्षेत्रातील महिला उद्योजक </a:t>
            </a:r>
          </a:p>
          <a:p>
            <a:pPr marL="0" indent="0" algn="just">
              <a:buNone/>
            </a:pPr>
            <a:r>
              <a:rPr lang="mr-IN" sz="2400" dirty="0">
                <a:solidFill>
                  <a:srgbClr val="00B050"/>
                </a:solidFill>
              </a:rPr>
              <a:t>			    ब. मोठ्या उद्योग क्षेत्रातील महिला उद्योजक </a:t>
            </a:r>
          </a:p>
          <a:p>
            <a:pPr marL="0" indent="0" algn="just">
              <a:buNone/>
            </a:pPr>
            <a:r>
              <a:rPr lang="mr-IN" sz="2400" dirty="0"/>
              <a:t>२. </a:t>
            </a:r>
            <a:r>
              <a:rPr lang="mr-IN" sz="2400" dirty="0" err="1"/>
              <a:t>भूक्षेत्राच्या</a:t>
            </a:r>
            <a:r>
              <a:rPr lang="mr-IN" sz="2400" dirty="0"/>
              <a:t> आधारे- </a:t>
            </a:r>
            <a:r>
              <a:rPr lang="mr-IN" sz="2400" dirty="0">
                <a:solidFill>
                  <a:srgbClr val="0070C0"/>
                </a:solidFill>
              </a:rPr>
              <a:t>अ. शहरी भागातील महिला उद्योजक </a:t>
            </a:r>
          </a:p>
          <a:p>
            <a:pPr marL="0" indent="0" algn="just">
              <a:buNone/>
            </a:pPr>
            <a:r>
              <a:rPr lang="mr-IN" sz="2400" dirty="0">
                <a:solidFill>
                  <a:srgbClr val="0070C0"/>
                </a:solidFill>
              </a:rPr>
              <a:t>		     ब. ग्रामीण भागातील महिला उद्योजक</a:t>
            </a:r>
            <a:r>
              <a:rPr lang="mr-IN" sz="2400" dirty="0"/>
              <a:t> </a:t>
            </a:r>
          </a:p>
          <a:p>
            <a:pPr marL="0" indent="0" algn="just">
              <a:buNone/>
            </a:pPr>
            <a:r>
              <a:rPr lang="mr-IN" sz="2400" dirty="0"/>
              <a:t>३. प्रशिक्षणाच्या आधारे- </a:t>
            </a:r>
            <a:r>
              <a:rPr lang="mr-IN" sz="2400" dirty="0">
                <a:solidFill>
                  <a:srgbClr val="FF0000"/>
                </a:solidFill>
              </a:rPr>
              <a:t>अ. प्रशिक्षित महिला उद्योजक </a:t>
            </a:r>
          </a:p>
          <a:p>
            <a:pPr marL="0" indent="0" algn="just">
              <a:buNone/>
            </a:pPr>
            <a:r>
              <a:rPr lang="mr-IN" sz="2400" dirty="0">
                <a:solidFill>
                  <a:srgbClr val="FF0000"/>
                </a:solidFill>
              </a:rPr>
              <a:t>			 ब. अप्रशिक्षित महिला उद्योजक </a:t>
            </a:r>
          </a:p>
          <a:p>
            <a:pPr marL="0" indent="0" algn="just">
              <a:buNone/>
            </a:pPr>
            <a:r>
              <a:rPr lang="mr-IN" sz="2400" dirty="0"/>
              <a:t>४. संधीच्या आधारे- </a:t>
            </a:r>
            <a:r>
              <a:rPr lang="mr-IN" sz="2400" dirty="0">
                <a:solidFill>
                  <a:srgbClr val="7030A0"/>
                </a:solidFill>
              </a:rPr>
              <a:t>अ. निसर्गतः महिला उद्योजक </a:t>
            </a:r>
          </a:p>
          <a:p>
            <a:pPr marL="0" indent="0" algn="just">
              <a:buNone/>
            </a:pPr>
            <a:r>
              <a:rPr lang="mr-IN" sz="2400" dirty="0">
                <a:solidFill>
                  <a:srgbClr val="7030A0"/>
                </a:solidFill>
              </a:rPr>
              <a:t>		    ब. योगायोगाने झालेल्या महिला उद्योजक </a:t>
            </a:r>
          </a:p>
          <a:p>
            <a:pPr marL="0" indent="0" algn="just">
              <a:buNone/>
            </a:pPr>
            <a:r>
              <a:rPr lang="mr-IN" sz="2400" dirty="0">
                <a:solidFill>
                  <a:srgbClr val="7030A0"/>
                </a:solidFill>
              </a:rPr>
              <a:t>		    क. </a:t>
            </a:r>
            <a:r>
              <a:rPr lang="mr-IN" sz="2400" dirty="0" err="1">
                <a:solidFill>
                  <a:srgbClr val="7030A0"/>
                </a:solidFill>
              </a:rPr>
              <a:t>अनिवार्यतेतून</a:t>
            </a:r>
            <a:r>
              <a:rPr lang="mr-IN" sz="2400" dirty="0">
                <a:solidFill>
                  <a:srgbClr val="7030A0"/>
                </a:solidFill>
              </a:rPr>
              <a:t> झालेल्या महिला उद्योजक </a:t>
            </a:r>
          </a:p>
          <a:p>
            <a:pPr marL="0" indent="0" algn="just">
              <a:buNone/>
            </a:pPr>
            <a:r>
              <a:rPr lang="mr-IN" sz="2400" dirty="0"/>
              <a:t>५. सहभागाच्या आधारे- </a:t>
            </a:r>
            <a:r>
              <a:rPr lang="mr-IN" sz="2400" dirty="0">
                <a:solidFill>
                  <a:srgbClr val="00B0F0"/>
                </a:solidFill>
              </a:rPr>
              <a:t>अ. सक्रिय महिला उद्योजक </a:t>
            </a:r>
          </a:p>
          <a:p>
            <a:pPr marL="0" indent="0" algn="just">
              <a:buNone/>
            </a:pPr>
            <a:r>
              <a:rPr lang="mr-IN" sz="2400" dirty="0">
                <a:solidFill>
                  <a:srgbClr val="00B0F0"/>
                </a:solidFill>
              </a:rPr>
              <a:t>			ब. नाममात्र महिला उद्योजक </a:t>
            </a:r>
          </a:p>
          <a:p>
            <a:pPr marL="0" indent="0" algn="just">
              <a:buNone/>
            </a:pPr>
            <a:r>
              <a:rPr lang="mr-IN" sz="2400" dirty="0">
                <a:solidFill>
                  <a:srgbClr val="00B0F0"/>
                </a:solidFill>
              </a:rPr>
              <a:t>			क. बेनामी महिला उद्योजक </a:t>
            </a:r>
            <a:endParaRPr lang="en-IN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651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3DF77-255D-47D3-B2F3-AA6296677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395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mr-IN" dirty="0">
                <a:solidFill>
                  <a:srgbClr val="C00000"/>
                </a:solidFill>
              </a:rPr>
              <a:t>महिला उद्योजकाची वैशिष्टे:-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8EE8B-D015-4B32-B6CC-F92337202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280"/>
            <a:ext cx="10515600" cy="4825683"/>
          </a:xfrm>
        </p:spPr>
        <p:txBody>
          <a:bodyPr>
            <a:normAutofit/>
          </a:bodyPr>
          <a:lstStyle/>
          <a:p>
            <a:r>
              <a:rPr lang="mr-IN" sz="2400" dirty="0">
                <a:solidFill>
                  <a:srgbClr val="0070C0"/>
                </a:solidFill>
              </a:rPr>
              <a:t>पुरुषाचा आधार </a:t>
            </a:r>
          </a:p>
          <a:p>
            <a:r>
              <a:rPr lang="mr-IN" sz="2400" dirty="0">
                <a:solidFill>
                  <a:srgbClr val="0070C0"/>
                </a:solidFill>
              </a:rPr>
              <a:t>व्यावसायिक पार्श्वभूमी </a:t>
            </a:r>
          </a:p>
          <a:p>
            <a:r>
              <a:rPr lang="mr-IN" sz="2400" dirty="0">
                <a:solidFill>
                  <a:srgbClr val="0070C0"/>
                </a:solidFill>
              </a:rPr>
              <a:t>पहिल्या पिढीतील उद्योजक </a:t>
            </a:r>
          </a:p>
          <a:p>
            <a:r>
              <a:rPr lang="mr-IN" sz="2400" dirty="0">
                <a:solidFill>
                  <a:srgbClr val="0070C0"/>
                </a:solidFill>
              </a:rPr>
              <a:t>कौटुंबिक घटकांचा प्रभाव </a:t>
            </a:r>
          </a:p>
          <a:p>
            <a:r>
              <a:rPr lang="mr-IN" sz="2400" dirty="0">
                <a:solidFill>
                  <a:srgbClr val="0070C0"/>
                </a:solidFill>
              </a:rPr>
              <a:t>भिन्न औद्योगिक प्रेरणा </a:t>
            </a:r>
          </a:p>
          <a:p>
            <a:r>
              <a:rPr lang="mr-IN" sz="2400" dirty="0" err="1">
                <a:solidFill>
                  <a:srgbClr val="0070C0"/>
                </a:solidFill>
              </a:rPr>
              <a:t>सवलतींद्वारे</a:t>
            </a:r>
            <a:r>
              <a:rPr lang="mr-IN" sz="2400" dirty="0">
                <a:solidFill>
                  <a:srgbClr val="0070C0"/>
                </a:solidFill>
              </a:rPr>
              <a:t> विकास </a:t>
            </a:r>
          </a:p>
          <a:p>
            <a:r>
              <a:rPr lang="mr-IN" sz="2400" dirty="0">
                <a:solidFill>
                  <a:srgbClr val="0070C0"/>
                </a:solidFill>
              </a:rPr>
              <a:t>कार्यक्षमतेची कसोटी </a:t>
            </a:r>
          </a:p>
          <a:p>
            <a:r>
              <a:rPr lang="mr-IN" sz="2400" dirty="0">
                <a:solidFill>
                  <a:srgbClr val="0070C0"/>
                </a:solidFill>
              </a:rPr>
              <a:t>लघुउद्योग क्षेत्रात अधिक विकास </a:t>
            </a:r>
          </a:p>
          <a:p>
            <a:r>
              <a:rPr lang="mr-IN" sz="2400" dirty="0">
                <a:solidFill>
                  <a:srgbClr val="0070C0"/>
                </a:solidFill>
              </a:rPr>
              <a:t>महिला व्यक्तिमत्वाचा प्रभाव </a:t>
            </a:r>
          </a:p>
          <a:p>
            <a:r>
              <a:rPr lang="mr-IN" sz="2400" dirty="0">
                <a:solidFill>
                  <a:srgbClr val="0070C0"/>
                </a:solidFill>
              </a:rPr>
              <a:t>नैसर्गिक मर्यादा 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241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969CE-3280-4A61-AAFF-B97DC1B12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2315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mr-IN" sz="4000" dirty="0">
                <a:solidFill>
                  <a:srgbClr val="C00000"/>
                </a:solidFill>
              </a:rPr>
              <a:t>महिला उद्योजकांसमोरची समस्या-</a:t>
            </a:r>
            <a:endParaRPr lang="en-IN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D0DB1-6FA2-4AF7-A1D2-9517CAF62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60"/>
            <a:ext cx="10515600" cy="4795203"/>
          </a:xfrm>
        </p:spPr>
        <p:txBody>
          <a:bodyPr/>
          <a:lstStyle/>
          <a:p>
            <a:r>
              <a:rPr lang="mr-IN" dirty="0">
                <a:solidFill>
                  <a:srgbClr val="92D050"/>
                </a:solidFill>
              </a:rPr>
              <a:t>पुरुष प्रधान व्यवस्था </a:t>
            </a:r>
          </a:p>
          <a:p>
            <a:r>
              <a:rPr lang="mr-IN" dirty="0">
                <a:solidFill>
                  <a:srgbClr val="92D050"/>
                </a:solidFill>
              </a:rPr>
              <a:t>महिलांबाबत अनावश्यक बंधने </a:t>
            </a:r>
          </a:p>
          <a:p>
            <a:r>
              <a:rPr lang="mr-IN" dirty="0">
                <a:solidFill>
                  <a:srgbClr val="92D050"/>
                </a:solidFill>
              </a:rPr>
              <a:t>कौटुंबिक जबाबदार्‍या </a:t>
            </a:r>
          </a:p>
          <a:p>
            <a:r>
              <a:rPr lang="mr-IN" dirty="0">
                <a:solidFill>
                  <a:srgbClr val="92D050"/>
                </a:solidFill>
              </a:rPr>
              <a:t>नैसर्गिक जबाबदारी व मर्यादा </a:t>
            </a:r>
          </a:p>
          <a:p>
            <a:r>
              <a:rPr lang="mr-IN" dirty="0">
                <a:solidFill>
                  <a:srgbClr val="92D050"/>
                </a:solidFill>
              </a:rPr>
              <a:t>भांडवलशाही समस्या </a:t>
            </a:r>
          </a:p>
          <a:p>
            <a:r>
              <a:rPr lang="mr-IN" dirty="0">
                <a:solidFill>
                  <a:srgbClr val="92D050"/>
                </a:solidFill>
              </a:rPr>
              <a:t>बाजारपेठेचा व विपणनाचा प्रश्न </a:t>
            </a:r>
          </a:p>
          <a:p>
            <a:r>
              <a:rPr lang="mr-IN" dirty="0">
                <a:solidFill>
                  <a:srgbClr val="92D050"/>
                </a:solidFill>
              </a:rPr>
              <a:t>जोखीम स्वीकारण्याचा अभाव</a:t>
            </a:r>
          </a:p>
          <a:p>
            <a:r>
              <a:rPr lang="mr-IN" dirty="0">
                <a:solidFill>
                  <a:srgbClr val="92D050"/>
                </a:solidFill>
              </a:rPr>
              <a:t>चिकाटी व सिद्धी प्रेरणांचा  अभाव </a:t>
            </a:r>
          </a:p>
          <a:p>
            <a:r>
              <a:rPr lang="mr-IN" dirty="0">
                <a:solidFill>
                  <a:srgbClr val="92D050"/>
                </a:solidFill>
              </a:rPr>
              <a:t>समाजाचा विरोध </a:t>
            </a:r>
            <a:endParaRPr lang="en-IN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035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B6469-B804-4F76-B949-A9FEB3569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mr-IN" sz="3600" dirty="0">
                <a:solidFill>
                  <a:srgbClr val="C00000"/>
                </a:solidFill>
              </a:rPr>
              <a:t>महिला उद्योजकांची भूमिका-</a:t>
            </a:r>
            <a:endParaRPr lang="en-IN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82973-3D37-4475-AA9F-5CFD49728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3680"/>
            <a:ext cx="10515600" cy="467328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mr-IN" dirty="0">
                <a:solidFill>
                  <a:srgbClr val="0070C0"/>
                </a:solidFill>
              </a:rPr>
              <a:t>संधी शोध </a:t>
            </a:r>
          </a:p>
          <a:p>
            <a:pPr marL="514350" indent="-514350">
              <a:buFont typeface="+mj-lt"/>
              <a:buAutoNum type="arabicPeriod"/>
            </a:pPr>
            <a:r>
              <a:rPr lang="mr-IN" dirty="0" err="1">
                <a:solidFill>
                  <a:srgbClr val="0070C0"/>
                </a:solidFill>
              </a:rPr>
              <a:t>नवनिर्मिती</a:t>
            </a:r>
            <a:r>
              <a:rPr lang="mr-IN" dirty="0">
                <a:solidFill>
                  <a:srgbClr val="0070C0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mr-IN" dirty="0" err="1">
                <a:solidFill>
                  <a:srgbClr val="0070C0"/>
                </a:solidFill>
              </a:rPr>
              <a:t>अनिश्चिततेची</a:t>
            </a:r>
            <a:r>
              <a:rPr lang="mr-IN" dirty="0">
                <a:solidFill>
                  <a:srgbClr val="0070C0"/>
                </a:solidFill>
              </a:rPr>
              <a:t> जोखीम </a:t>
            </a:r>
          </a:p>
          <a:p>
            <a:pPr marL="514350" indent="-514350">
              <a:buFont typeface="+mj-lt"/>
              <a:buAutoNum type="arabicPeriod"/>
            </a:pPr>
            <a:r>
              <a:rPr lang="mr-IN" dirty="0">
                <a:solidFill>
                  <a:srgbClr val="0070C0"/>
                </a:solidFill>
              </a:rPr>
              <a:t>निर्णय घेणे </a:t>
            </a:r>
          </a:p>
          <a:p>
            <a:pPr marL="514350" indent="-514350">
              <a:buFont typeface="+mj-lt"/>
              <a:buAutoNum type="arabicPeriod"/>
            </a:pPr>
            <a:r>
              <a:rPr lang="mr-IN" dirty="0">
                <a:solidFill>
                  <a:srgbClr val="0070C0"/>
                </a:solidFill>
              </a:rPr>
              <a:t>कुशल संघटन </a:t>
            </a:r>
          </a:p>
          <a:p>
            <a:pPr marL="514350" indent="-514350">
              <a:buFont typeface="+mj-lt"/>
              <a:buAutoNum type="arabicPeriod"/>
            </a:pPr>
            <a:r>
              <a:rPr lang="mr-IN" dirty="0">
                <a:solidFill>
                  <a:srgbClr val="0070C0"/>
                </a:solidFill>
              </a:rPr>
              <a:t>कार्यक्षम व्यवस्थापन </a:t>
            </a:r>
          </a:p>
          <a:p>
            <a:pPr marL="514350" indent="-514350">
              <a:buFont typeface="+mj-lt"/>
              <a:buAutoNum type="arabicPeriod"/>
            </a:pPr>
            <a:r>
              <a:rPr lang="mr-IN" dirty="0">
                <a:solidFill>
                  <a:srgbClr val="0070C0"/>
                </a:solidFill>
              </a:rPr>
              <a:t>प्रगत तंत्रज्ञान</a:t>
            </a:r>
          </a:p>
          <a:p>
            <a:pPr marL="514350" indent="-514350">
              <a:buFont typeface="+mj-lt"/>
              <a:buAutoNum type="arabicPeriod"/>
            </a:pPr>
            <a:r>
              <a:rPr lang="mr-IN" dirty="0">
                <a:solidFill>
                  <a:srgbClr val="0070C0"/>
                </a:solidFill>
              </a:rPr>
              <a:t>परिणामकारक नियंत्रण  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873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D37A1-1B22-413C-AF47-C035D7434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8565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mr-IN" sz="2800" dirty="0" err="1">
                <a:solidFill>
                  <a:srgbClr val="C00000"/>
                </a:solidFill>
              </a:rPr>
              <a:t>स्वयंसहायता</a:t>
            </a:r>
            <a:r>
              <a:rPr lang="mr-IN" sz="2800" dirty="0">
                <a:solidFill>
                  <a:srgbClr val="C00000"/>
                </a:solidFill>
              </a:rPr>
              <a:t> समूहाची महिला उद्योजकता विकासातील भूमिका- </a:t>
            </a:r>
            <a:endParaRPr lang="en-IN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16C7F-9ED6-4885-A916-5708AF992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3690"/>
            <a:ext cx="10515600" cy="5429185"/>
          </a:xfrm>
        </p:spPr>
        <p:txBody>
          <a:bodyPr>
            <a:normAutofit/>
          </a:bodyPr>
          <a:lstStyle/>
          <a:p>
            <a:pPr algn="just"/>
            <a:r>
              <a:rPr lang="mr-IN" sz="2000" dirty="0" err="1"/>
              <a:t>स्वयं</a:t>
            </a:r>
            <a:r>
              <a:rPr lang="mr-IN" sz="2000" dirty="0"/>
              <a:t> </a:t>
            </a:r>
            <a:r>
              <a:rPr lang="mr-IN" sz="2000" dirty="0" err="1"/>
              <a:t>सहायता</a:t>
            </a:r>
            <a:r>
              <a:rPr lang="mr-IN" sz="2000" dirty="0"/>
              <a:t> समूह (</a:t>
            </a:r>
            <a:r>
              <a:rPr lang="en-IN" sz="2000" dirty="0"/>
              <a:t>Self Help Group</a:t>
            </a:r>
            <a:r>
              <a:rPr lang="mr-IN" sz="2000" dirty="0"/>
              <a:t>)-</a:t>
            </a:r>
            <a:r>
              <a:rPr lang="en-IN" sz="2000" dirty="0"/>
              <a:t> </a:t>
            </a:r>
            <a:r>
              <a:rPr lang="mr-IN" sz="2000" dirty="0"/>
              <a:t>सर्वसाधारण १५-२० लोकांचा/महिलांचा अनौपचारिक समूह म्हणजे </a:t>
            </a:r>
            <a:r>
              <a:rPr lang="mr-IN" sz="2000" dirty="0" err="1"/>
              <a:t>स्वयंसहायता</a:t>
            </a:r>
            <a:r>
              <a:rPr lang="mr-IN" sz="2000" dirty="0"/>
              <a:t> समूह/ बचत गट होय.</a:t>
            </a:r>
          </a:p>
          <a:p>
            <a:pPr algn="just"/>
            <a:r>
              <a:rPr lang="mr-IN" sz="2000" dirty="0" err="1"/>
              <a:t>स्वयंसहायता</a:t>
            </a:r>
            <a:r>
              <a:rPr lang="mr-IN" sz="2000" dirty="0"/>
              <a:t> समूहाला बचत गट असेही म्हणतात. महिलांचे </a:t>
            </a:r>
            <a:r>
              <a:rPr lang="mr-IN" sz="2000" dirty="0" err="1"/>
              <a:t>सबलीकरण</a:t>
            </a:r>
            <a:r>
              <a:rPr lang="mr-IN" sz="2000" dirty="0"/>
              <a:t> करण्यासाठी बचत गटाची स्थापना केली जाते. </a:t>
            </a:r>
          </a:p>
          <a:p>
            <a:pPr algn="just"/>
            <a:r>
              <a:rPr lang="mr-IN" sz="2000" dirty="0"/>
              <a:t>भारतात </a:t>
            </a:r>
            <a:r>
              <a:rPr lang="mr-IN" sz="2000" dirty="0" err="1"/>
              <a:t>स्वयंसहायता</a:t>
            </a:r>
            <a:r>
              <a:rPr lang="mr-IN" sz="2000" dirty="0"/>
              <a:t> समूहाची संकल्पना १९८६-८७ मध्ये केंद्र सरकार तर्फे मांडण्यात आली. </a:t>
            </a:r>
            <a:r>
              <a:rPr lang="mr-IN" sz="2000" dirty="0" err="1"/>
              <a:t>बांगला</a:t>
            </a:r>
            <a:r>
              <a:rPr lang="mr-IN" sz="2000" dirty="0"/>
              <a:t> देशातील नामवंत सामाजिक कार्यकर्ते ‘</a:t>
            </a:r>
            <a:r>
              <a:rPr lang="mr-IN" sz="2000" dirty="0" err="1"/>
              <a:t>मोहमद</a:t>
            </a:r>
            <a:r>
              <a:rPr lang="mr-IN" sz="2000" dirty="0"/>
              <a:t> </a:t>
            </a:r>
            <a:r>
              <a:rPr lang="mr-IN" sz="2000" dirty="0" err="1"/>
              <a:t>युनुस</a:t>
            </a:r>
            <a:r>
              <a:rPr lang="mr-IN" sz="2000" dirty="0"/>
              <a:t>’ यांनी सर्वप्रथम </a:t>
            </a:r>
            <a:r>
              <a:rPr lang="mr-IN" sz="2000" dirty="0" err="1"/>
              <a:t>स्वयंसहायता</a:t>
            </a:r>
            <a:r>
              <a:rPr lang="mr-IN" sz="2000" dirty="0"/>
              <a:t> समूहाची संकल्पना मांडली.</a:t>
            </a:r>
            <a:endParaRPr lang="en-IN" sz="2000" dirty="0"/>
          </a:p>
          <a:p>
            <a:pPr algn="just"/>
            <a:r>
              <a:rPr lang="mr-IN" sz="2000" dirty="0"/>
              <a:t>भारतात ‘राष्ट्रीय ग्रामीण उदरनिर्वाह योजना’ </a:t>
            </a:r>
            <a:r>
              <a:rPr lang="mr-IN" sz="2000" dirty="0" err="1"/>
              <a:t>स्वयंसहायता</a:t>
            </a:r>
            <a:r>
              <a:rPr lang="mr-IN" sz="2000" dirty="0"/>
              <a:t> समूहाच्या स्थापनेसाठी </a:t>
            </a:r>
            <a:r>
              <a:rPr lang="mr-IN" sz="2000" dirty="0" err="1"/>
              <a:t>सुरु</a:t>
            </a:r>
            <a:r>
              <a:rPr lang="mr-IN" sz="2000" dirty="0"/>
              <a:t> केली. १९९२ नंतर </a:t>
            </a:r>
            <a:r>
              <a:rPr lang="mr-IN" sz="2000" dirty="0" err="1"/>
              <a:t>ग्रामिण</a:t>
            </a:r>
            <a:r>
              <a:rPr lang="mr-IN" sz="2000" dirty="0"/>
              <a:t> भागामध्ये </a:t>
            </a:r>
            <a:r>
              <a:rPr lang="mr-IN" sz="2000" dirty="0" err="1"/>
              <a:t>स्वयंसहायता</a:t>
            </a:r>
            <a:r>
              <a:rPr lang="mr-IN" sz="2000" dirty="0"/>
              <a:t> समूह आणि बचत गट स्थापनेसाठी विशेष प्रोत्साहन दिले.</a:t>
            </a:r>
          </a:p>
          <a:p>
            <a:pPr algn="just"/>
            <a:r>
              <a:rPr lang="mr-IN" sz="2000" dirty="0" err="1"/>
              <a:t>लघुतम</a:t>
            </a:r>
            <a:r>
              <a:rPr lang="mr-IN" sz="2000" dirty="0"/>
              <a:t> कर्ज पुरवठ्यांची संकल्पना </a:t>
            </a:r>
            <a:r>
              <a:rPr lang="mr-IN" sz="2000" dirty="0" err="1"/>
              <a:t>स्वयंसहायता</a:t>
            </a:r>
            <a:r>
              <a:rPr lang="mr-IN" sz="2000" dirty="0"/>
              <a:t> समूहाच्या सहाय्याने विकसित केली. (</a:t>
            </a:r>
            <a:r>
              <a:rPr lang="en-IN" sz="2000" dirty="0"/>
              <a:t>Micro Finance- Micro business</a:t>
            </a:r>
            <a:r>
              <a:rPr lang="mr-IN" sz="2000" dirty="0"/>
              <a:t>)</a:t>
            </a:r>
          </a:p>
          <a:p>
            <a:pPr algn="just"/>
            <a:r>
              <a:rPr lang="mr-IN" sz="2000" dirty="0" err="1"/>
              <a:t>उत्पादकीय</a:t>
            </a:r>
            <a:r>
              <a:rPr lang="mr-IN" sz="2000" dirty="0"/>
              <a:t> कर्ज पुरवठा </a:t>
            </a:r>
          </a:p>
          <a:p>
            <a:pPr algn="just"/>
            <a:r>
              <a:rPr lang="mr-IN" sz="2000" dirty="0"/>
              <a:t>महिलांना बचतीची सवय लावून त्या भांडवलातून अति </a:t>
            </a:r>
            <a:r>
              <a:rPr lang="mr-IN" sz="2000" dirty="0" err="1"/>
              <a:t>लघुतम</a:t>
            </a:r>
            <a:r>
              <a:rPr lang="mr-IN" sz="2000" dirty="0"/>
              <a:t> व्यवसाय </a:t>
            </a:r>
            <a:r>
              <a:rPr lang="mr-IN" sz="2000" dirty="0" err="1"/>
              <a:t>सुरु</a:t>
            </a:r>
            <a:r>
              <a:rPr lang="mr-IN" sz="2000" dirty="0"/>
              <a:t> करण्यास प्रोत्साहन देणे.</a:t>
            </a:r>
          </a:p>
          <a:p>
            <a:pPr algn="just"/>
            <a:r>
              <a:rPr lang="mr-IN" sz="2000" dirty="0"/>
              <a:t>या समूहांच्या व्यवसायासाठी कच्चा माल,</a:t>
            </a:r>
            <a:r>
              <a:rPr lang="en-IN" sz="2000" dirty="0"/>
              <a:t> </a:t>
            </a:r>
            <a:r>
              <a:rPr lang="mr-IN" sz="2000" dirty="0"/>
              <a:t>विपणन सुविधा,</a:t>
            </a:r>
            <a:r>
              <a:rPr lang="en-IN" sz="2000" dirty="0"/>
              <a:t> </a:t>
            </a:r>
            <a:r>
              <a:rPr lang="mr-IN" sz="2000" dirty="0"/>
              <a:t>विक्री व्यवस्था, जाहिरात सुविधा इ. सुविधा पुरवण्यात येतात.</a:t>
            </a:r>
            <a:endParaRPr lang="en-IN" sz="2000" dirty="0"/>
          </a:p>
          <a:p>
            <a:pPr algn="just"/>
            <a:endParaRPr lang="en-IN" sz="2000" dirty="0"/>
          </a:p>
          <a:p>
            <a:pPr algn="just"/>
            <a:endParaRPr lang="mr-IN" sz="2000" dirty="0"/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333831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460</Words>
  <Application>Microsoft Office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BCOM-II-SEM-IV FUNDAMENTALS OF ENTREPRENEURSHIP-II</vt:lpstr>
      <vt:lpstr>महिला उद्योजक:- </vt:lpstr>
      <vt:lpstr>महिला उद्योजकाचे प्रकार-</vt:lpstr>
      <vt:lpstr>महिला उद्योजकाची वैशिष्टे:-</vt:lpstr>
      <vt:lpstr>महिला उद्योजकांसमोरची समस्या-</vt:lpstr>
      <vt:lpstr>महिला उद्योजकांची भूमिका-</vt:lpstr>
      <vt:lpstr>स्वयंसहायता समूहाची महिला उद्योजकता विकासातील भूमिका-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BCOM-II-SEM-IV FUNDAMENTALS OF ENTREPRENEURSHIP-II</dc:title>
  <dc:creator>Shree</dc:creator>
  <cp:lastModifiedBy>Shree</cp:lastModifiedBy>
  <cp:revision>27</cp:revision>
  <dcterms:created xsi:type="dcterms:W3CDTF">2021-04-30T02:21:59Z</dcterms:created>
  <dcterms:modified xsi:type="dcterms:W3CDTF">2021-07-31T02:49:50Z</dcterms:modified>
</cp:coreProperties>
</file>