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55"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876" y="-102"/>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64F7FE-392A-0849-ABB4-95D6B2E08D6A}" type="datetimeFigureOut">
              <a:rPr lang="en-US" smtClean="0"/>
              <a:pPr/>
              <a:t>13-Apr-22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7989AF-8B27-194A-90BD-39712B9881B7}" type="slidenum">
              <a:rPr lang="en-US" smtClean="0"/>
              <a:pPr/>
              <a:t>‹#›</a:t>
            </a:fld>
            <a:endParaRPr lang="en-US"/>
          </a:p>
        </p:txBody>
      </p:sp>
    </p:spTree>
    <p:extLst>
      <p:ext uri="{BB962C8B-B14F-4D97-AF65-F5344CB8AC3E}">
        <p14:creationId xmlns:p14="http://schemas.microsoft.com/office/powerpoint/2010/main" xmlns="" val="1590634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Shares</a:t>
            </a:r>
          </a:p>
          <a:p>
            <a:endParaRPr lang="en-US"/>
          </a:p>
        </p:txBody>
      </p:sp>
      <p:sp>
        <p:nvSpPr>
          <p:cNvPr id="4" name="Slide Number Placeholder 3"/>
          <p:cNvSpPr>
            <a:spLocks noGrp="1"/>
          </p:cNvSpPr>
          <p:nvPr>
            <p:ph type="sldNum" sz="quarter" idx="5"/>
          </p:nvPr>
        </p:nvSpPr>
        <p:spPr/>
        <p:txBody>
          <a:bodyPr/>
          <a:lstStyle/>
          <a:p>
            <a:fld id="{397989AF-8B27-194A-90BD-39712B9881B7}" type="slidenum">
              <a:rPr lang="en-US" smtClean="0"/>
              <a:pPr/>
              <a:t>1</a:t>
            </a:fld>
            <a:endParaRPr lang="en-US"/>
          </a:p>
        </p:txBody>
      </p:sp>
    </p:spTree>
    <p:extLst>
      <p:ext uri="{BB962C8B-B14F-4D97-AF65-F5344CB8AC3E}">
        <p14:creationId xmlns:p14="http://schemas.microsoft.com/office/powerpoint/2010/main" xmlns="" val="4103208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13-Apr-22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546026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13-Apr-22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371985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13-Apr-22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57154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13-Apr-22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070908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13-Apr-22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29560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13-Apr-22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642747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13-Apr-22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088379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13-Apr-22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280958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13-Apr-22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29195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13-Apr-22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66759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13-Apr-22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2614149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13-Apr-22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405649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13-Apr-22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60056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13-Apr-22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921805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13-Apr-22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14372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13-Apr-22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220216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13-Apr-22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22570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13-Apr-22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4146527642"/>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3967" r:id="rId12"/>
    <p:sldLayoutId id="2147483968" r:id="rId13"/>
    <p:sldLayoutId id="2147483969" r:id="rId14"/>
    <p:sldLayoutId id="2147483970" r:id="rId15"/>
    <p:sldLayoutId id="2147483971" r:id="rId16"/>
    <p:sldLayoutId id="21474839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7315DC-23A7-D34E-BF80-D688FC35E744}"/>
              </a:ext>
            </a:extLst>
          </p:cNvPr>
          <p:cNvSpPr>
            <a:spLocks noGrp="1"/>
          </p:cNvSpPr>
          <p:nvPr>
            <p:ph type="ctrTitle"/>
          </p:nvPr>
        </p:nvSpPr>
        <p:spPr>
          <a:xfrm>
            <a:off x="1000425" y="-3896758"/>
            <a:ext cx="7346157" cy="6218477"/>
          </a:xfrm>
        </p:spPr>
        <p:txBody>
          <a:bodyPr/>
          <a:lstStyle/>
          <a:p>
            <a:r>
              <a:rPr lang="en-US" sz="9600" b="1"/>
              <a:t>SHARES</a:t>
            </a:r>
          </a:p>
        </p:txBody>
      </p:sp>
      <p:sp>
        <p:nvSpPr>
          <p:cNvPr id="3" name="Subtitle 2">
            <a:extLst>
              <a:ext uri="{FF2B5EF4-FFF2-40B4-BE49-F238E27FC236}">
                <a16:creationId xmlns:a16="http://schemas.microsoft.com/office/drawing/2014/main" xmlns="" id="{16FD27CB-939D-E24A-B2B0-E158B0AAAD0E}"/>
              </a:ext>
            </a:extLst>
          </p:cNvPr>
          <p:cNvSpPr>
            <a:spLocks noGrp="1"/>
          </p:cNvSpPr>
          <p:nvPr>
            <p:ph type="subTitle" idx="1"/>
          </p:nvPr>
        </p:nvSpPr>
        <p:spPr/>
        <p:txBody>
          <a:bodyPr/>
          <a:lstStyle/>
          <a:p>
            <a:endParaRPr lang="en-US"/>
          </a:p>
        </p:txBody>
      </p:sp>
      <p:pic>
        <p:nvPicPr>
          <p:cNvPr id="4" name="Picture 4">
            <a:extLst>
              <a:ext uri="{FF2B5EF4-FFF2-40B4-BE49-F238E27FC236}">
                <a16:creationId xmlns:a16="http://schemas.microsoft.com/office/drawing/2014/main" xmlns="" id="{65193C8A-3B15-9843-B89A-CE476CCB253A}"/>
              </a:ext>
            </a:extLst>
          </p:cNvPr>
          <p:cNvPicPr>
            <a:picLocks noChangeAspect="1"/>
          </p:cNvPicPr>
          <p:nvPr/>
        </p:nvPicPr>
        <p:blipFill>
          <a:blip r:embed="rId3"/>
          <a:stretch>
            <a:fillRect/>
          </a:stretch>
        </p:blipFill>
        <p:spPr>
          <a:xfrm>
            <a:off x="1257037" y="3744600"/>
            <a:ext cx="3839331" cy="2065560"/>
          </a:xfrm>
          <a:prstGeom prst="rect">
            <a:avLst/>
          </a:prstGeom>
        </p:spPr>
      </p:pic>
      <p:pic>
        <p:nvPicPr>
          <p:cNvPr id="6" name="Picture 6">
            <a:extLst>
              <a:ext uri="{FF2B5EF4-FFF2-40B4-BE49-F238E27FC236}">
                <a16:creationId xmlns:a16="http://schemas.microsoft.com/office/drawing/2014/main" xmlns="" id="{06574545-001C-E54A-AA85-6EBF9590C2BF}"/>
              </a:ext>
            </a:extLst>
          </p:cNvPr>
          <p:cNvPicPr>
            <a:picLocks noChangeAspect="1"/>
          </p:cNvPicPr>
          <p:nvPr/>
        </p:nvPicPr>
        <p:blipFill>
          <a:blip r:embed="rId4"/>
          <a:stretch>
            <a:fillRect/>
          </a:stretch>
        </p:blipFill>
        <p:spPr>
          <a:xfrm>
            <a:off x="6001051" y="2763425"/>
            <a:ext cx="3665858" cy="3046735"/>
          </a:xfrm>
          <a:prstGeom prst="rect">
            <a:avLst/>
          </a:prstGeom>
        </p:spPr>
      </p:pic>
    </p:spTree>
    <p:extLst>
      <p:ext uri="{BB962C8B-B14F-4D97-AF65-F5344CB8AC3E}">
        <p14:creationId xmlns:p14="http://schemas.microsoft.com/office/powerpoint/2010/main" xmlns="" val="900287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1B5FBA-81E5-FA4E-9B9C-05E1DCD47829}"/>
              </a:ext>
            </a:extLst>
          </p:cNvPr>
          <p:cNvSpPr>
            <a:spLocks noGrp="1"/>
          </p:cNvSpPr>
          <p:nvPr>
            <p:ph type="title"/>
          </p:nvPr>
        </p:nvSpPr>
        <p:spPr/>
        <p:txBody>
          <a:bodyPr/>
          <a:lstStyle/>
          <a:p>
            <a:pPr marL="571500" indent="-571500">
              <a:buFont typeface="Arial" panose="020B0604020202020204" pitchFamily="34" charset="0"/>
              <a:buChar char="•"/>
            </a:pPr>
            <a:r>
              <a:rPr lang="en-US"/>
              <a:t>TYPES OF SHARES</a:t>
            </a:r>
          </a:p>
        </p:txBody>
      </p:sp>
      <p:pic>
        <p:nvPicPr>
          <p:cNvPr id="4" name="Picture 4">
            <a:extLst>
              <a:ext uri="{FF2B5EF4-FFF2-40B4-BE49-F238E27FC236}">
                <a16:creationId xmlns:a16="http://schemas.microsoft.com/office/drawing/2014/main" xmlns="" id="{8FAA361D-D78F-2344-8182-AB8F948DE365}"/>
              </a:ext>
            </a:extLst>
          </p:cNvPr>
          <p:cNvPicPr>
            <a:picLocks noGrp="1" noChangeAspect="1"/>
          </p:cNvPicPr>
          <p:nvPr>
            <p:ph idx="1"/>
          </p:nvPr>
        </p:nvPicPr>
        <p:blipFill>
          <a:blip r:embed="rId2"/>
          <a:stretch>
            <a:fillRect/>
          </a:stretch>
        </p:blipFill>
        <p:spPr>
          <a:xfrm>
            <a:off x="1690735" y="2774156"/>
            <a:ext cx="4932363" cy="3498130"/>
          </a:xfrm>
        </p:spPr>
      </p:pic>
    </p:spTree>
    <p:extLst>
      <p:ext uri="{BB962C8B-B14F-4D97-AF65-F5344CB8AC3E}">
        <p14:creationId xmlns:p14="http://schemas.microsoft.com/office/powerpoint/2010/main" xmlns="" val="1795737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B06B79-6F2A-D24F-99DB-01FFB4DE1015}"/>
              </a:ext>
            </a:extLst>
          </p:cNvPr>
          <p:cNvSpPr>
            <a:spLocks noGrp="1"/>
          </p:cNvSpPr>
          <p:nvPr>
            <p:ph type="title"/>
          </p:nvPr>
        </p:nvSpPr>
        <p:spPr/>
        <p:txBody>
          <a:bodyPr/>
          <a:lstStyle/>
          <a:p>
            <a:pPr marL="571500" indent="-571500">
              <a:buFont typeface="Arial" panose="020B0604020202020204" pitchFamily="34" charset="0"/>
              <a:buChar char="•"/>
            </a:pPr>
            <a:r>
              <a:rPr lang="en-US"/>
              <a:t>EQUITY SHARES</a:t>
            </a:r>
          </a:p>
        </p:txBody>
      </p:sp>
      <p:sp>
        <p:nvSpPr>
          <p:cNvPr id="3" name="Content Placeholder 2">
            <a:extLst>
              <a:ext uri="{FF2B5EF4-FFF2-40B4-BE49-F238E27FC236}">
                <a16:creationId xmlns:a16="http://schemas.microsoft.com/office/drawing/2014/main" xmlns="" id="{CE297136-B769-0749-A4F4-3136428AD6DA}"/>
              </a:ext>
            </a:extLst>
          </p:cNvPr>
          <p:cNvSpPr>
            <a:spLocks noGrp="1"/>
          </p:cNvSpPr>
          <p:nvPr>
            <p:ph idx="1"/>
          </p:nvPr>
        </p:nvSpPr>
        <p:spPr>
          <a:xfrm>
            <a:off x="1023985" y="2803527"/>
            <a:ext cx="8596668" cy="3923505"/>
          </a:xfrm>
        </p:spPr>
        <p:txBody>
          <a:bodyPr/>
          <a:lstStyle/>
          <a:p>
            <a:r>
              <a:rPr lang="en-US">
                <a:solidFill>
                  <a:schemeClr val="tx1"/>
                </a:solidFill>
              </a:rPr>
              <a:t>An equity share, normally known as ordinary share is a part ownership where each member is a fractional owner and initiates the maximum </a:t>
            </a:r>
            <a:r>
              <a:rPr lang="en-US" b="0" i="0">
                <a:solidFill>
                  <a:schemeClr val="tx1"/>
                </a:solidFill>
                <a:effectLst/>
                <a:latin typeface="Roboto" panose="02000000000000000000" pitchFamily="2" charset="0"/>
              </a:rPr>
              <a:t>entrepreneurial liability related to a trading concern . These types of shareholders in any organization possess the right to vote .</a:t>
            </a:r>
            <a:endParaRPr lang="en-US">
              <a:solidFill>
                <a:schemeClr val="tx1"/>
              </a:solidFill>
            </a:endParaRPr>
          </a:p>
        </p:txBody>
      </p:sp>
    </p:spTree>
    <p:extLst>
      <p:ext uri="{BB962C8B-B14F-4D97-AF65-F5344CB8AC3E}">
        <p14:creationId xmlns:p14="http://schemas.microsoft.com/office/powerpoint/2010/main" xmlns="" val="2199984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F47BEF-6AD4-E943-94FD-15B97E1D3A86}"/>
              </a:ext>
            </a:extLst>
          </p:cNvPr>
          <p:cNvSpPr>
            <a:spLocks noGrp="1"/>
          </p:cNvSpPr>
          <p:nvPr>
            <p:ph type="title"/>
          </p:nvPr>
        </p:nvSpPr>
        <p:spPr/>
        <p:txBody>
          <a:bodyPr/>
          <a:lstStyle/>
          <a:p>
            <a:pPr marL="571500" indent="-571500">
              <a:buFont typeface="Arial" panose="020B0604020202020204" pitchFamily="34" charset="0"/>
              <a:buChar char="•"/>
            </a:pPr>
            <a:r>
              <a:rPr lang="en-US"/>
              <a:t>FEATURES OF EQUITY SHARES CAPITAL</a:t>
            </a:r>
          </a:p>
        </p:txBody>
      </p:sp>
      <p:sp>
        <p:nvSpPr>
          <p:cNvPr id="3" name="Content Placeholder 2">
            <a:extLst>
              <a:ext uri="{FF2B5EF4-FFF2-40B4-BE49-F238E27FC236}">
                <a16:creationId xmlns:a16="http://schemas.microsoft.com/office/drawing/2014/main" xmlns="" id="{C4E96207-C048-454D-965C-07F9E9ED81E6}"/>
              </a:ext>
            </a:extLst>
          </p:cNvPr>
          <p:cNvSpPr>
            <a:spLocks noGrp="1"/>
          </p:cNvSpPr>
          <p:nvPr>
            <p:ph idx="1"/>
          </p:nvPr>
        </p:nvSpPr>
        <p:spPr>
          <a:xfrm>
            <a:off x="1189303" y="2714230"/>
            <a:ext cx="8596668" cy="3880773"/>
          </a:xfrm>
        </p:spPr>
        <p:txBody>
          <a:bodyPr/>
          <a:lstStyle/>
          <a:p>
            <a:r>
              <a:rPr lang="en-US" b="0" i="0">
                <a:solidFill>
                  <a:schemeClr val="tx1"/>
                </a:solidFill>
                <a:effectLst/>
                <a:latin typeface="Roboto" panose="02000000000000000000" pitchFamily="2" charset="0"/>
              </a:rPr>
              <a:t>Equity share capital remains with the company. It is given back only when the company is closed.</a:t>
            </a:r>
          </a:p>
          <a:p>
            <a:r>
              <a:rPr lang="en-US" b="0" i="0">
                <a:solidFill>
                  <a:schemeClr val="tx1"/>
                </a:solidFill>
                <a:effectLst/>
                <a:latin typeface="Roboto" panose="02000000000000000000" pitchFamily="2" charset="0"/>
              </a:rPr>
              <a:t>Equity Shareholders possess voting rights and select the company’s management.</a:t>
            </a:r>
          </a:p>
          <a:p>
            <a:r>
              <a:rPr lang="en-US" b="0" i="0">
                <a:solidFill>
                  <a:schemeClr val="tx1"/>
                </a:solidFill>
                <a:effectLst/>
                <a:latin typeface="Roboto" panose="02000000000000000000" pitchFamily="2" charset="0"/>
              </a:rPr>
              <a:t>The dividend rate on the equity capital relies upon the obtainability of the surfeit capital. However, there is no fixed rate of dividend on the equity capital.</a:t>
            </a:r>
          </a:p>
          <a:p>
            <a:endParaRPr lang="en-US"/>
          </a:p>
        </p:txBody>
      </p:sp>
    </p:spTree>
    <p:extLst>
      <p:ext uri="{BB962C8B-B14F-4D97-AF65-F5344CB8AC3E}">
        <p14:creationId xmlns:p14="http://schemas.microsoft.com/office/powerpoint/2010/main" xmlns="" val="1497638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05FCCC-A59A-8C42-9898-1F83F16998F3}"/>
              </a:ext>
            </a:extLst>
          </p:cNvPr>
          <p:cNvSpPr>
            <a:spLocks noGrp="1"/>
          </p:cNvSpPr>
          <p:nvPr>
            <p:ph type="title"/>
          </p:nvPr>
        </p:nvSpPr>
        <p:spPr/>
        <p:txBody>
          <a:bodyPr/>
          <a:lstStyle/>
          <a:p>
            <a:pPr marL="571500" indent="-571500">
              <a:buFont typeface="Arial" panose="020B0604020202020204" pitchFamily="34" charset="0"/>
              <a:buChar char="•"/>
            </a:pPr>
            <a:r>
              <a:rPr lang="en-US"/>
              <a:t>TYPES OF EQUITY SHARE </a:t>
            </a:r>
          </a:p>
        </p:txBody>
      </p:sp>
      <p:sp>
        <p:nvSpPr>
          <p:cNvPr id="4" name="Content Placeholder 3">
            <a:extLst>
              <a:ext uri="{FF2B5EF4-FFF2-40B4-BE49-F238E27FC236}">
                <a16:creationId xmlns:a16="http://schemas.microsoft.com/office/drawing/2014/main" xmlns="" id="{0C53E74B-E3BF-F840-987E-34D0794C7ACA}"/>
              </a:ext>
            </a:extLst>
          </p:cNvPr>
          <p:cNvSpPr>
            <a:spLocks noGrp="1"/>
          </p:cNvSpPr>
          <p:nvPr>
            <p:ph idx="1"/>
          </p:nvPr>
        </p:nvSpPr>
        <p:spPr>
          <a:xfrm>
            <a:off x="677334" y="8435183"/>
            <a:ext cx="8596668" cy="3880773"/>
          </a:xfrm>
        </p:spPr>
        <p:txBody>
          <a:bodyPr/>
          <a:lstStyle/>
          <a:p>
            <a:endParaRPr lang="en-US"/>
          </a:p>
        </p:txBody>
      </p:sp>
      <p:pic>
        <p:nvPicPr>
          <p:cNvPr id="8" name="Picture 8">
            <a:extLst>
              <a:ext uri="{FF2B5EF4-FFF2-40B4-BE49-F238E27FC236}">
                <a16:creationId xmlns:a16="http://schemas.microsoft.com/office/drawing/2014/main" xmlns="" id="{AE248D86-8753-CC45-B9AE-70DF7806E5E5}"/>
              </a:ext>
            </a:extLst>
          </p:cNvPr>
          <p:cNvPicPr>
            <a:picLocks noChangeAspect="1"/>
          </p:cNvPicPr>
          <p:nvPr/>
        </p:nvPicPr>
        <p:blipFill>
          <a:blip r:embed="rId2"/>
          <a:stretch>
            <a:fillRect/>
          </a:stretch>
        </p:blipFill>
        <p:spPr>
          <a:xfrm>
            <a:off x="797720" y="2281408"/>
            <a:ext cx="7286624" cy="4409904"/>
          </a:xfrm>
          <a:prstGeom prst="rect">
            <a:avLst/>
          </a:prstGeom>
        </p:spPr>
      </p:pic>
    </p:spTree>
    <p:extLst>
      <p:ext uri="{BB962C8B-B14F-4D97-AF65-F5344CB8AC3E}">
        <p14:creationId xmlns:p14="http://schemas.microsoft.com/office/powerpoint/2010/main" xmlns="" val="2051653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6D7814-F078-A544-AE07-23C99BF75563}"/>
              </a:ext>
            </a:extLst>
          </p:cNvPr>
          <p:cNvSpPr>
            <a:spLocks noGrp="1"/>
          </p:cNvSpPr>
          <p:nvPr>
            <p:ph type="title"/>
          </p:nvPr>
        </p:nvSpPr>
        <p:spPr/>
        <p:txBody>
          <a:bodyPr/>
          <a:lstStyle/>
          <a:p>
            <a:pPr marL="571500" indent="-571500">
              <a:buFont typeface="Arial" panose="020B0604020202020204" pitchFamily="34" charset="0"/>
              <a:buChar char="•"/>
            </a:pPr>
            <a:r>
              <a:rPr lang="en-US"/>
              <a:t>PREFERENCE SHARE</a:t>
            </a:r>
          </a:p>
        </p:txBody>
      </p:sp>
      <p:sp>
        <p:nvSpPr>
          <p:cNvPr id="3" name="Content Placeholder 2">
            <a:extLst>
              <a:ext uri="{FF2B5EF4-FFF2-40B4-BE49-F238E27FC236}">
                <a16:creationId xmlns:a16="http://schemas.microsoft.com/office/drawing/2014/main" xmlns="" id="{52823962-4EDA-FA4B-BC7F-BC3F55F837BF}"/>
              </a:ext>
            </a:extLst>
          </p:cNvPr>
          <p:cNvSpPr>
            <a:spLocks noGrp="1"/>
          </p:cNvSpPr>
          <p:nvPr>
            <p:ph idx="1"/>
          </p:nvPr>
        </p:nvSpPr>
        <p:spPr/>
        <p:txBody>
          <a:bodyPr/>
          <a:lstStyle/>
          <a:p>
            <a:r>
              <a:rPr lang="en-US" b="0" i="0">
                <a:solidFill>
                  <a:schemeClr val="tx1"/>
                </a:solidFill>
                <a:effectLst/>
                <a:latin typeface="Roboto" panose="02000000000000000000" pitchFamily="2" charset="0"/>
              </a:rPr>
              <a:t>Preference shares, also known as preferred stock, is an exclusive share option which enables shareholders to receive dividends announced by the company before the equity shareholders.</a:t>
            </a:r>
          </a:p>
          <a:p>
            <a:r>
              <a:rPr lang="en-US" b="0" i="0">
                <a:solidFill>
                  <a:schemeClr val="tx1"/>
                </a:solidFill>
                <a:effectLst/>
                <a:latin typeface="Roboto" panose="02000000000000000000" pitchFamily="2" charset="0"/>
              </a:rPr>
              <a:t>Preference shares provide the shareholders with the special right to claim dividends during the company lifetime, and also with the option to claim repayment of capital, in case of the wind up of the company.</a:t>
            </a:r>
          </a:p>
          <a:p>
            <a:endParaRPr lang="en-US">
              <a:solidFill>
                <a:schemeClr val="tx1"/>
              </a:solidFill>
            </a:endParaRPr>
          </a:p>
        </p:txBody>
      </p:sp>
    </p:spTree>
    <p:extLst>
      <p:ext uri="{BB962C8B-B14F-4D97-AF65-F5344CB8AC3E}">
        <p14:creationId xmlns:p14="http://schemas.microsoft.com/office/powerpoint/2010/main" xmlns="" val="3348668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2CE92F-AED3-F440-86B9-E5971D4187AE}"/>
              </a:ext>
            </a:extLst>
          </p:cNvPr>
          <p:cNvSpPr>
            <a:spLocks noGrp="1"/>
          </p:cNvSpPr>
          <p:nvPr>
            <p:ph type="title"/>
          </p:nvPr>
        </p:nvSpPr>
        <p:spPr/>
        <p:txBody>
          <a:bodyPr/>
          <a:lstStyle/>
          <a:p>
            <a:pPr marL="571500" indent="-571500">
              <a:buFont typeface="Arial" panose="020B0604020202020204" pitchFamily="34" charset="0"/>
              <a:buChar char="•"/>
            </a:pPr>
            <a:r>
              <a:rPr lang="en-US"/>
              <a:t>FEATURES OF PREFERENCE SHARES</a:t>
            </a:r>
          </a:p>
        </p:txBody>
      </p:sp>
      <p:sp>
        <p:nvSpPr>
          <p:cNvPr id="3" name="Content Placeholder 2">
            <a:extLst>
              <a:ext uri="{FF2B5EF4-FFF2-40B4-BE49-F238E27FC236}">
                <a16:creationId xmlns:a16="http://schemas.microsoft.com/office/drawing/2014/main" xmlns="" id="{0BD51623-6A77-0444-9B3C-CE4646FE7CE8}"/>
              </a:ext>
            </a:extLst>
          </p:cNvPr>
          <p:cNvSpPr>
            <a:spLocks noGrp="1"/>
          </p:cNvSpPr>
          <p:nvPr>
            <p:ph idx="1"/>
          </p:nvPr>
        </p:nvSpPr>
        <p:spPr/>
        <p:txBody>
          <a:bodyPr/>
          <a:lstStyle/>
          <a:p>
            <a:r>
              <a:rPr lang="en-US" b="0" i="0">
                <a:solidFill>
                  <a:schemeClr val="tx1"/>
                </a:solidFill>
                <a:effectLst/>
                <a:latin typeface="Roboto" panose="02000000000000000000" pitchFamily="2" charset="0"/>
              </a:rPr>
              <a:t>Preferential dividend option for shareholders.</a:t>
            </a:r>
          </a:p>
          <a:p>
            <a:r>
              <a:rPr lang="en-US" b="0" i="0">
                <a:solidFill>
                  <a:schemeClr val="tx1"/>
                </a:solidFill>
                <a:effectLst/>
                <a:latin typeface="Roboto" panose="02000000000000000000" pitchFamily="2" charset="0"/>
              </a:rPr>
              <a:t>Preference shareholders do not have the right to vote.</a:t>
            </a:r>
          </a:p>
          <a:p>
            <a:r>
              <a:rPr lang="en-US" b="0" i="0">
                <a:solidFill>
                  <a:schemeClr val="tx1"/>
                </a:solidFill>
                <a:effectLst/>
                <a:latin typeface="Roboto" panose="02000000000000000000" pitchFamily="2" charset="0"/>
              </a:rPr>
              <a:t>Shareholders have a right to claim the assets in case of a wind up of the company.</a:t>
            </a:r>
          </a:p>
          <a:p>
            <a:r>
              <a:rPr lang="en-US" b="0" i="0">
                <a:solidFill>
                  <a:schemeClr val="tx1"/>
                </a:solidFill>
                <a:effectLst/>
                <a:latin typeface="Roboto" panose="02000000000000000000" pitchFamily="2" charset="0"/>
              </a:rPr>
              <a:t>Fixed dividend payout for shareholders, irrespective of profit earned.</a:t>
            </a:r>
          </a:p>
          <a:p>
            <a:r>
              <a:rPr lang="en-US" b="0" i="0">
                <a:solidFill>
                  <a:schemeClr val="tx1"/>
                </a:solidFill>
                <a:effectLst/>
                <a:latin typeface="Roboto" panose="02000000000000000000" pitchFamily="2" charset="0"/>
              </a:rPr>
              <a:t>Acts as a source of hybrid financing.</a:t>
            </a:r>
          </a:p>
          <a:p>
            <a:endParaRPr lang="en-US"/>
          </a:p>
        </p:txBody>
      </p:sp>
    </p:spTree>
    <p:extLst>
      <p:ext uri="{BB962C8B-B14F-4D97-AF65-F5344CB8AC3E}">
        <p14:creationId xmlns:p14="http://schemas.microsoft.com/office/powerpoint/2010/main" xmlns="" val="2315146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A446B5-6D9B-A546-A875-1FB442A685E0}"/>
              </a:ext>
            </a:extLst>
          </p:cNvPr>
          <p:cNvSpPr>
            <a:spLocks noGrp="1"/>
          </p:cNvSpPr>
          <p:nvPr>
            <p:ph type="title"/>
          </p:nvPr>
        </p:nvSpPr>
        <p:spPr/>
        <p:txBody>
          <a:bodyPr/>
          <a:lstStyle/>
          <a:p>
            <a:pPr marL="571500" indent="-571500">
              <a:buFont typeface="Arial" panose="020B0604020202020204" pitchFamily="34" charset="0"/>
              <a:buChar char="•"/>
            </a:pPr>
            <a:r>
              <a:rPr lang="en-US"/>
              <a:t>TYPES OF EQUITY SHARE</a:t>
            </a:r>
          </a:p>
        </p:txBody>
      </p:sp>
      <p:pic>
        <p:nvPicPr>
          <p:cNvPr id="4" name="Picture 4">
            <a:extLst>
              <a:ext uri="{FF2B5EF4-FFF2-40B4-BE49-F238E27FC236}">
                <a16:creationId xmlns:a16="http://schemas.microsoft.com/office/drawing/2014/main" xmlns="" id="{EB68C604-DA0A-E646-89F4-5C8743227AE0}"/>
              </a:ext>
            </a:extLst>
          </p:cNvPr>
          <p:cNvPicPr>
            <a:picLocks noGrp="1" noChangeAspect="1"/>
          </p:cNvPicPr>
          <p:nvPr>
            <p:ph idx="1"/>
          </p:nvPr>
        </p:nvPicPr>
        <p:blipFill>
          <a:blip r:embed="rId2"/>
          <a:stretch>
            <a:fillRect/>
          </a:stretch>
        </p:blipFill>
        <p:spPr>
          <a:xfrm>
            <a:off x="989806" y="2391846"/>
            <a:ext cx="9606757" cy="3857167"/>
          </a:xfrm>
        </p:spPr>
      </p:pic>
    </p:spTree>
    <p:extLst>
      <p:ext uri="{BB962C8B-B14F-4D97-AF65-F5344CB8AC3E}">
        <p14:creationId xmlns:p14="http://schemas.microsoft.com/office/powerpoint/2010/main" xmlns="" val="2751882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650969-664E-F343-A3FE-BB179518330C}"/>
              </a:ext>
            </a:extLst>
          </p:cNvPr>
          <p:cNvSpPr>
            <a:spLocks noGrp="1"/>
          </p:cNvSpPr>
          <p:nvPr>
            <p:ph type="title"/>
          </p:nvPr>
        </p:nvSpPr>
        <p:spPr/>
        <p:txBody>
          <a:bodyPr/>
          <a:lstStyle/>
          <a:p>
            <a:pPr marL="571500" indent="-571500">
              <a:buFont typeface="Arial" panose="020B0604020202020204" pitchFamily="34" charset="0"/>
              <a:buChar char="•"/>
            </a:pPr>
            <a:r>
              <a:rPr lang="en-US"/>
              <a:t>DIFFERENCE</a:t>
            </a:r>
          </a:p>
        </p:txBody>
      </p:sp>
      <p:pic>
        <p:nvPicPr>
          <p:cNvPr id="4" name="Picture 4">
            <a:extLst>
              <a:ext uri="{FF2B5EF4-FFF2-40B4-BE49-F238E27FC236}">
                <a16:creationId xmlns:a16="http://schemas.microsoft.com/office/drawing/2014/main" xmlns="" id="{B8137489-8CCC-9C40-9597-CF8265AAB6C6}"/>
              </a:ext>
            </a:extLst>
          </p:cNvPr>
          <p:cNvPicPr>
            <a:picLocks noGrp="1" noChangeAspect="1"/>
          </p:cNvPicPr>
          <p:nvPr>
            <p:ph idx="1"/>
          </p:nvPr>
        </p:nvPicPr>
        <p:blipFill>
          <a:blip r:embed="rId2"/>
          <a:stretch>
            <a:fillRect/>
          </a:stretch>
        </p:blipFill>
        <p:spPr>
          <a:xfrm>
            <a:off x="1154953" y="2472532"/>
            <a:ext cx="9572578" cy="4385468"/>
          </a:xfrm>
        </p:spPr>
      </p:pic>
    </p:spTree>
    <p:extLst>
      <p:ext uri="{BB962C8B-B14F-4D97-AF65-F5344CB8AC3E}">
        <p14:creationId xmlns:p14="http://schemas.microsoft.com/office/powerpoint/2010/main" xmlns="" val="1370232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FF78F4-344E-7D4E-B282-2BB8F82E216B}"/>
              </a:ext>
            </a:extLst>
          </p:cNvPr>
          <p:cNvSpPr>
            <a:spLocks noGrp="1"/>
          </p:cNvSpPr>
          <p:nvPr>
            <p:ph type="title"/>
          </p:nvPr>
        </p:nvSpPr>
        <p:spPr/>
        <p:txBody>
          <a:bodyPr/>
          <a:lstStyle/>
          <a:p>
            <a:pPr marL="571500" indent="-571500">
              <a:buFont typeface="Arial" panose="020B0604020202020204" pitchFamily="34" charset="0"/>
              <a:buChar char="•"/>
            </a:pPr>
            <a:r>
              <a:rPr lang="en-US"/>
              <a:t>DEFERRED SHARES</a:t>
            </a:r>
          </a:p>
        </p:txBody>
      </p:sp>
      <p:sp>
        <p:nvSpPr>
          <p:cNvPr id="3" name="Content Placeholder 2">
            <a:extLst>
              <a:ext uri="{FF2B5EF4-FFF2-40B4-BE49-F238E27FC236}">
                <a16:creationId xmlns:a16="http://schemas.microsoft.com/office/drawing/2014/main" xmlns="" id="{54060D07-0D34-9B41-9015-1DE9D3441CE0}"/>
              </a:ext>
            </a:extLst>
          </p:cNvPr>
          <p:cNvSpPr>
            <a:spLocks noGrp="1"/>
          </p:cNvSpPr>
          <p:nvPr>
            <p:ph idx="1"/>
          </p:nvPr>
        </p:nvSpPr>
        <p:spPr/>
        <p:txBody>
          <a:bodyPr/>
          <a:lstStyle/>
          <a:p>
            <a:r>
              <a:rPr lang="en-US" b="0" i="0">
                <a:solidFill>
                  <a:schemeClr val="tx1"/>
                </a:solidFill>
                <a:effectLst/>
                <a:latin typeface="Open Sans" panose="02000000000000000000" pitchFamily="2" charset="0"/>
              </a:rPr>
              <a:t>Deferred  shares are also called as founder shares because these shares were normally  issued to founders. The shareholders have a preferential right to get dividend  before the preference shares  and equity  shares. No Public limited  company  or which  is a subsidiary of a public company  can issue deferred  shares. This shares are issued to the founder shares to control over the management by the virtue of their voting rights.</a:t>
            </a:r>
            <a:endParaRPr lang="en-US">
              <a:solidFill>
                <a:schemeClr val="tx1"/>
              </a:solidFill>
            </a:endParaRPr>
          </a:p>
        </p:txBody>
      </p:sp>
    </p:spTree>
    <p:extLst>
      <p:ext uri="{BB962C8B-B14F-4D97-AF65-F5344CB8AC3E}">
        <p14:creationId xmlns:p14="http://schemas.microsoft.com/office/powerpoint/2010/main" xmlns="" val="196114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2EB22B-E84E-0340-8EA7-2FD78F52146D}"/>
              </a:ext>
            </a:extLst>
          </p:cNvPr>
          <p:cNvSpPr>
            <a:spLocks noGrp="1"/>
          </p:cNvSpPr>
          <p:nvPr>
            <p:ph type="title"/>
          </p:nvPr>
        </p:nvSpPr>
        <p:spPr/>
        <p:txBody>
          <a:bodyPr/>
          <a:lstStyle/>
          <a:p>
            <a:pPr marL="571500" indent="-571500">
              <a:buFont typeface="Arial" panose="020B0604020202020204" pitchFamily="34" charset="0"/>
              <a:buChar char="•"/>
            </a:pPr>
            <a:r>
              <a:rPr lang="en-US"/>
              <a:t>STOCK</a:t>
            </a:r>
          </a:p>
        </p:txBody>
      </p:sp>
      <p:sp>
        <p:nvSpPr>
          <p:cNvPr id="3" name="Content Placeholder 2">
            <a:extLst>
              <a:ext uri="{FF2B5EF4-FFF2-40B4-BE49-F238E27FC236}">
                <a16:creationId xmlns:a16="http://schemas.microsoft.com/office/drawing/2014/main" xmlns="" id="{59D2F97F-72CA-C545-8EE4-D2909227F071}"/>
              </a:ext>
            </a:extLst>
          </p:cNvPr>
          <p:cNvSpPr>
            <a:spLocks noGrp="1"/>
          </p:cNvSpPr>
          <p:nvPr>
            <p:ph idx="1"/>
          </p:nvPr>
        </p:nvSpPr>
        <p:spPr>
          <a:xfrm>
            <a:off x="1154954" y="2811463"/>
            <a:ext cx="8596668" cy="4361242"/>
          </a:xfrm>
        </p:spPr>
        <p:txBody>
          <a:bodyPr/>
          <a:lstStyle/>
          <a:p>
            <a:r>
              <a:rPr lang="en-US" b="0" i="0">
                <a:solidFill>
                  <a:schemeClr val="tx1"/>
                </a:solidFill>
                <a:effectLst/>
                <a:latin typeface="Roboto" panose="02000000000000000000" pitchFamily="2" charset="0"/>
              </a:rPr>
              <a:t>Stock is a type of investment that is done by individuals and businesses when they invest their money in business ventures in order to get a higher return on their investment. When stock is bought it means that an individual possessing that stock is possessing a part of the company whose stock was purchased.</a:t>
            </a:r>
            <a:endParaRPr lang="en-US">
              <a:solidFill>
                <a:schemeClr val="tx1"/>
              </a:solidFill>
            </a:endParaRPr>
          </a:p>
        </p:txBody>
      </p:sp>
    </p:spTree>
    <p:extLst>
      <p:ext uri="{BB962C8B-B14F-4D97-AF65-F5344CB8AC3E}">
        <p14:creationId xmlns:p14="http://schemas.microsoft.com/office/powerpoint/2010/main" xmlns="" val="695406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9BB333-4794-C340-BD84-61BDEE826F6A}"/>
              </a:ext>
            </a:extLst>
          </p:cNvPr>
          <p:cNvSpPr>
            <a:spLocks noGrp="1"/>
          </p:cNvSpPr>
          <p:nvPr>
            <p:ph type="title"/>
          </p:nvPr>
        </p:nvSpPr>
        <p:spPr/>
        <p:txBody>
          <a:bodyPr/>
          <a:lstStyle/>
          <a:p>
            <a:pPr marL="571500" indent="-571500">
              <a:buFont typeface="Arial" panose="020B0604020202020204" pitchFamily="34" charset="0"/>
              <a:buChar char="•"/>
            </a:pPr>
            <a:r>
              <a:rPr lang="en-US"/>
              <a:t>MEANING</a:t>
            </a:r>
          </a:p>
        </p:txBody>
      </p:sp>
      <p:sp>
        <p:nvSpPr>
          <p:cNvPr id="3" name="Content Placeholder 2">
            <a:extLst>
              <a:ext uri="{FF2B5EF4-FFF2-40B4-BE49-F238E27FC236}">
                <a16:creationId xmlns:a16="http://schemas.microsoft.com/office/drawing/2014/main" xmlns="" id="{34B18BC6-F631-A045-8D8B-47368C2B3E8A}"/>
              </a:ext>
            </a:extLst>
          </p:cNvPr>
          <p:cNvSpPr>
            <a:spLocks noGrp="1"/>
          </p:cNvSpPr>
          <p:nvPr>
            <p:ph idx="1"/>
          </p:nvPr>
        </p:nvSpPr>
        <p:spPr>
          <a:xfrm>
            <a:off x="183226" y="2714625"/>
            <a:ext cx="9210806" cy="3464719"/>
          </a:xfrm>
        </p:spPr>
        <p:txBody>
          <a:bodyPr/>
          <a:lstStyle/>
          <a:p>
            <a:pPr lvl="1"/>
            <a:r>
              <a:rPr lang="en-US">
                <a:solidFill>
                  <a:schemeClr val="tx1"/>
                </a:solidFill>
              </a:rPr>
              <a:t>The literal meaning of ‘share’ is ‘part’ or ‘portion’. But in the context of share-capital of a compan share has a different meaning .</a:t>
            </a:r>
          </a:p>
          <a:p>
            <a:pPr lvl="1"/>
            <a:r>
              <a:rPr lang="en-US">
                <a:solidFill>
                  <a:schemeClr val="tx1"/>
                </a:solidFill>
              </a:rPr>
              <a:t>It can be said that every part of joint capital of a company is a ‘share’, By acquiring the share of a company, any individual can become company’s shareholder.</a:t>
            </a:r>
          </a:p>
          <a:p>
            <a:pPr marL="457200" lvl="1" indent="0">
              <a:buNone/>
            </a:pPr>
            <a:endParaRPr lang="en-US">
              <a:solidFill>
                <a:schemeClr val="tx1"/>
              </a:solidFill>
            </a:endParaRPr>
          </a:p>
        </p:txBody>
      </p:sp>
    </p:spTree>
    <p:extLst>
      <p:ext uri="{BB962C8B-B14F-4D97-AF65-F5344CB8AC3E}">
        <p14:creationId xmlns:p14="http://schemas.microsoft.com/office/powerpoint/2010/main" xmlns="" val="2665137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3C1C81-92D8-144F-9C6B-199C1FFCE1B3}"/>
              </a:ext>
            </a:extLst>
          </p:cNvPr>
          <p:cNvSpPr>
            <a:spLocks noGrp="1"/>
          </p:cNvSpPr>
          <p:nvPr>
            <p:ph type="title"/>
          </p:nvPr>
        </p:nvSpPr>
        <p:spPr/>
        <p:txBody>
          <a:bodyPr/>
          <a:lstStyle/>
          <a:p>
            <a:pPr marL="571500" indent="-571500">
              <a:buFont typeface="Arial" panose="020B0604020202020204" pitchFamily="34" charset="0"/>
              <a:buChar char="•"/>
            </a:pPr>
            <a:r>
              <a:rPr lang="en-US"/>
              <a:t>CHARACTERISTICS OF STOCK</a:t>
            </a:r>
          </a:p>
        </p:txBody>
      </p:sp>
      <p:sp>
        <p:nvSpPr>
          <p:cNvPr id="3" name="Content Placeholder 2">
            <a:extLst>
              <a:ext uri="{FF2B5EF4-FFF2-40B4-BE49-F238E27FC236}">
                <a16:creationId xmlns:a16="http://schemas.microsoft.com/office/drawing/2014/main" xmlns="" id="{9A863BB2-8AD9-014C-B16B-1CBC12C2E370}"/>
              </a:ext>
            </a:extLst>
          </p:cNvPr>
          <p:cNvSpPr>
            <a:spLocks noGrp="1"/>
          </p:cNvSpPr>
          <p:nvPr>
            <p:ph idx="1"/>
          </p:nvPr>
        </p:nvSpPr>
        <p:spPr/>
        <p:txBody>
          <a:bodyPr/>
          <a:lstStyle/>
          <a:p>
            <a:r>
              <a:rPr lang="en-US"/>
              <a:t>A company cannot invite the public to buy its stock.</a:t>
            </a:r>
          </a:p>
          <a:p>
            <a:r>
              <a:rPr lang="en-US"/>
              <a:t>Only fully paid up share of a company can be converted into its stock .</a:t>
            </a:r>
          </a:p>
          <a:p>
            <a:r>
              <a:rPr lang="en-US"/>
              <a:t>The stock has no definite number.</a:t>
            </a:r>
          </a:p>
          <a:p>
            <a:r>
              <a:rPr lang="en-US"/>
              <a:t>The stock-holder of a company is paid a dividend by the company.</a:t>
            </a:r>
          </a:p>
          <a:p>
            <a:r>
              <a:rPr lang="en-US"/>
              <a:t>The company’s articles must have a provision to convert share into stock.</a:t>
            </a:r>
          </a:p>
        </p:txBody>
      </p:sp>
    </p:spTree>
    <p:extLst>
      <p:ext uri="{BB962C8B-B14F-4D97-AF65-F5344CB8AC3E}">
        <p14:creationId xmlns:p14="http://schemas.microsoft.com/office/powerpoint/2010/main" xmlns="" val="2754118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106E1F-6B0E-5B43-B52C-01FA0F3A7EA4}"/>
              </a:ext>
            </a:extLst>
          </p:cNvPr>
          <p:cNvSpPr>
            <a:spLocks noGrp="1"/>
          </p:cNvSpPr>
          <p:nvPr>
            <p:ph type="title"/>
          </p:nvPr>
        </p:nvSpPr>
        <p:spPr/>
        <p:txBody>
          <a:bodyPr/>
          <a:lstStyle/>
          <a:p>
            <a:pPr marL="571500" indent="-571500">
              <a:buFont typeface="Arial" panose="020B0604020202020204" pitchFamily="34" charset="0"/>
              <a:buChar char="•"/>
            </a:pPr>
            <a:r>
              <a:rPr lang="en-US"/>
              <a:t>CONVERSION OF SHARE INTO STOCK</a:t>
            </a:r>
          </a:p>
        </p:txBody>
      </p:sp>
      <p:sp>
        <p:nvSpPr>
          <p:cNvPr id="3" name="Content Placeholder 2">
            <a:extLst>
              <a:ext uri="{FF2B5EF4-FFF2-40B4-BE49-F238E27FC236}">
                <a16:creationId xmlns:a16="http://schemas.microsoft.com/office/drawing/2014/main" xmlns="" id="{72C60CAD-3F8B-8946-80E5-84DD345C3E9B}"/>
              </a:ext>
            </a:extLst>
          </p:cNvPr>
          <p:cNvSpPr>
            <a:spLocks noGrp="1"/>
          </p:cNvSpPr>
          <p:nvPr>
            <p:ph idx="1"/>
          </p:nvPr>
        </p:nvSpPr>
        <p:spPr/>
        <p:txBody>
          <a:bodyPr/>
          <a:lstStyle/>
          <a:p>
            <a:r>
              <a:rPr lang="en-US"/>
              <a:t>When a company has received the fully paid value of its share, it can convert the amount received into it’s ‘stock’ of a company represents the value of its fully paid shares, which the company can divide into smaller parts of any amount so that the shares of a company are easily transferable. It is, therefore that each part of stock is ’share’.</a:t>
            </a:r>
          </a:p>
        </p:txBody>
      </p:sp>
    </p:spTree>
    <p:extLst>
      <p:ext uri="{BB962C8B-B14F-4D97-AF65-F5344CB8AC3E}">
        <p14:creationId xmlns:p14="http://schemas.microsoft.com/office/powerpoint/2010/main" xmlns="" val="1344924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F4E87F-C0C8-C647-BCEB-D3D805385837}"/>
              </a:ext>
            </a:extLst>
          </p:cNvPr>
          <p:cNvSpPr>
            <a:spLocks noGrp="1"/>
          </p:cNvSpPr>
          <p:nvPr>
            <p:ph type="title"/>
          </p:nvPr>
        </p:nvSpPr>
        <p:spPr/>
        <p:txBody>
          <a:bodyPr/>
          <a:lstStyle/>
          <a:p>
            <a:pPr marL="571500" indent="-571500">
              <a:buFont typeface="Arial" panose="020B0604020202020204" pitchFamily="34" charset="0"/>
              <a:buChar char="•"/>
            </a:pPr>
            <a:r>
              <a:rPr lang="en-US"/>
              <a:t>PROCEDURE OF CONVERTING SHARE INTO STOCK</a:t>
            </a:r>
          </a:p>
        </p:txBody>
      </p:sp>
      <p:sp>
        <p:nvSpPr>
          <p:cNvPr id="3" name="Content Placeholder 2">
            <a:extLst>
              <a:ext uri="{FF2B5EF4-FFF2-40B4-BE49-F238E27FC236}">
                <a16:creationId xmlns:a16="http://schemas.microsoft.com/office/drawing/2014/main" xmlns="" id="{D7FEE4FD-F7FB-7248-BB4E-ED836DC2F2BE}"/>
              </a:ext>
            </a:extLst>
          </p:cNvPr>
          <p:cNvSpPr>
            <a:spLocks noGrp="1"/>
          </p:cNvSpPr>
          <p:nvPr>
            <p:ph idx="1"/>
          </p:nvPr>
        </p:nvSpPr>
        <p:spPr>
          <a:xfrm>
            <a:off x="1143048" y="2839246"/>
            <a:ext cx="7907072" cy="4471192"/>
          </a:xfrm>
        </p:spPr>
        <p:txBody>
          <a:bodyPr/>
          <a:lstStyle/>
          <a:p>
            <a:r>
              <a:rPr lang="en-US" b="0" i="0">
                <a:solidFill>
                  <a:schemeClr val="tx1"/>
                </a:solidFill>
                <a:effectLst/>
                <a:latin typeface="Roboto" panose="02000000000000000000" pitchFamily="2" charset="0"/>
              </a:rPr>
              <a:t>To pass a resolution in the meeting of shareholders.</a:t>
            </a:r>
          </a:p>
          <a:p>
            <a:r>
              <a:rPr lang="en-US" b="0" i="0">
                <a:solidFill>
                  <a:schemeClr val="tx1"/>
                </a:solidFill>
                <a:effectLst/>
                <a:latin typeface="Roboto" panose="02000000000000000000" pitchFamily="2" charset="0"/>
              </a:rPr>
              <a:t>Information of conversion to the registrar.</a:t>
            </a:r>
          </a:p>
          <a:p>
            <a:r>
              <a:rPr lang="en-US" b="0" i="0">
                <a:solidFill>
                  <a:schemeClr val="tx1"/>
                </a:solidFill>
                <a:effectLst/>
                <a:latin typeface="Roboto" panose="02000000000000000000" pitchFamily="2" charset="0"/>
              </a:rPr>
              <a:t>To make alteration in the articles.</a:t>
            </a:r>
          </a:p>
          <a:p>
            <a:r>
              <a:rPr lang="en-US" b="0" i="0">
                <a:solidFill>
                  <a:schemeClr val="tx1"/>
                </a:solidFill>
                <a:effectLst/>
                <a:latin typeface="Roboto" panose="02000000000000000000" pitchFamily="2" charset="0"/>
              </a:rPr>
              <a:t>To close transfer books and to inform the shareholders.</a:t>
            </a:r>
          </a:p>
          <a:p>
            <a:r>
              <a:rPr lang="en-US" b="0" i="0">
                <a:solidFill>
                  <a:schemeClr val="tx1"/>
                </a:solidFill>
                <a:effectLst/>
                <a:latin typeface="Roboto" panose="02000000000000000000" pitchFamily="2" charset="0"/>
              </a:rPr>
              <a:t>To issue stock certificate and prepare register.</a:t>
            </a:r>
          </a:p>
          <a:p>
            <a:r>
              <a:rPr lang="en-US" b="0" i="0">
                <a:solidFill>
                  <a:schemeClr val="tx1"/>
                </a:solidFill>
                <a:effectLst/>
                <a:latin typeface="Roboto" panose="02000000000000000000" pitchFamily="2" charset="0"/>
              </a:rPr>
              <a:t>Transfer of stock.</a:t>
            </a:r>
          </a:p>
          <a:p>
            <a:endParaRPr lang="en-US"/>
          </a:p>
        </p:txBody>
      </p:sp>
    </p:spTree>
    <p:extLst>
      <p:ext uri="{BB962C8B-B14F-4D97-AF65-F5344CB8AC3E}">
        <p14:creationId xmlns:p14="http://schemas.microsoft.com/office/powerpoint/2010/main" xmlns="" val="1852682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A41DF9-BAE3-E143-A0CF-38ECF4F21A7D}"/>
              </a:ext>
            </a:extLst>
          </p:cNvPr>
          <p:cNvSpPr>
            <a:spLocks noGrp="1"/>
          </p:cNvSpPr>
          <p:nvPr>
            <p:ph type="title"/>
          </p:nvPr>
        </p:nvSpPr>
        <p:spPr/>
        <p:txBody>
          <a:bodyPr/>
          <a:lstStyle/>
          <a:p>
            <a:pPr marL="571500" indent="-571500">
              <a:buFont typeface="Arial" panose="020B0604020202020204" pitchFamily="34" charset="0"/>
              <a:buChar char="•"/>
            </a:pPr>
            <a:r>
              <a:rPr lang="en-US"/>
              <a:t>DIFFERENCE</a:t>
            </a:r>
          </a:p>
        </p:txBody>
      </p:sp>
      <p:pic>
        <p:nvPicPr>
          <p:cNvPr id="4" name="Picture 4">
            <a:extLst>
              <a:ext uri="{FF2B5EF4-FFF2-40B4-BE49-F238E27FC236}">
                <a16:creationId xmlns:a16="http://schemas.microsoft.com/office/drawing/2014/main" xmlns="" id="{15FFFA0A-32C1-EF42-919A-7F2004AAF4D5}"/>
              </a:ext>
            </a:extLst>
          </p:cNvPr>
          <p:cNvPicPr>
            <a:picLocks noGrp="1" noChangeAspect="1"/>
          </p:cNvPicPr>
          <p:nvPr>
            <p:ph idx="1"/>
          </p:nvPr>
        </p:nvPicPr>
        <p:blipFill>
          <a:blip r:embed="rId2"/>
          <a:stretch>
            <a:fillRect/>
          </a:stretch>
        </p:blipFill>
        <p:spPr>
          <a:xfrm>
            <a:off x="1137070" y="2416969"/>
            <a:ext cx="9917859" cy="4441031"/>
          </a:xfrm>
        </p:spPr>
      </p:pic>
    </p:spTree>
    <p:extLst>
      <p:ext uri="{BB962C8B-B14F-4D97-AF65-F5344CB8AC3E}">
        <p14:creationId xmlns:p14="http://schemas.microsoft.com/office/powerpoint/2010/main" xmlns="" val="1221126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CA890F-C0BD-C84E-AC05-AFB0560D8D04}"/>
              </a:ext>
            </a:extLst>
          </p:cNvPr>
          <p:cNvSpPr>
            <a:spLocks noGrp="1"/>
          </p:cNvSpPr>
          <p:nvPr>
            <p:ph type="title"/>
          </p:nvPr>
        </p:nvSpPr>
        <p:spPr/>
        <p:txBody>
          <a:bodyPr/>
          <a:lstStyle/>
          <a:p>
            <a:pPr marL="571500" indent="-571500">
              <a:buFont typeface="Arial" panose="020B0604020202020204" pitchFamily="34" charset="0"/>
              <a:buChar char="•"/>
            </a:pPr>
            <a:r>
              <a:rPr lang="en-US"/>
              <a:t>VOTING RIGHTS OF PREFERENCE SHAREHOLDERS</a:t>
            </a:r>
          </a:p>
        </p:txBody>
      </p:sp>
      <p:sp>
        <p:nvSpPr>
          <p:cNvPr id="3" name="Content Placeholder 2">
            <a:extLst>
              <a:ext uri="{FF2B5EF4-FFF2-40B4-BE49-F238E27FC236}">
                <a16:creationId xmlns:a16="http://schemas.microsoft.com/office/drawing/2014/main" xmlns="" id="{EE25540B-FEA9-0F4C-97A7-F07345F586FB}"/>
              </a:ext>
            </a:extLst>
          </p:cNvPr>
          <p:cNvSpPr>
            <a:spLocks noGrp="1"/>
          </p:cNvSpPr>
          <p:nvPr>
            <p:ph idx="1"/>
          </p:nvPr>
        </p:nvSpPr>
        <p:spPr/>
        <p:txBody>
          <a:bodyPr/>
          <a:lstStyle/>
          <a:p>
            <a:r>
              <a:rPr lang="en-US"/>
              <a:t>As a general rule, the holder of preference share have no voting right; but, in the following situtations </a:t>
            </a:r>
          </a:p>
          <a:p>
            <a:pPr>
              <a:buFont typeface="+mj-lt"/>
              <a:buAutoNum type="arabicPeriod"/>
            </a:pPr>
            <a:r>
              <a:rPr lang="en-US"/>
              <a:t>Issue related to their interest</a:t>
            </a:r>
          </a:p>
          <a:p>
            <a:pPr>
              <a:buFont typeface="+mj-lt"/>
              <a:buAutoNum type="arabicPeriod"/>
            </a:pPr>
            <a:r>
              <a:rPr lang="en-US"/>
              <a:t>Non payment of Dividend</a:t>
            </a:r>
          </a:p>
        </p:txBody>
      </p:sp>
    </p:spTree>
    <p:extLst>
      <p:ext uri="{BB962C8B-B14F-4D97-AF65-F5344CB8AC3E}">
        <p14:creationId xmlns:p14="http://schemas.microsoft.com/office/powerpoint/2010/main" xmlns="" val="899545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3D415A-457D-9949-BC4D-851C7FC06C65}"/>
              </a:ext>
            </a:extLst>
          </p:cNvPr>
          <p:cNvSpPr>
            <a:spLocks noGrp="1"/>
          </p:cNvSpPr>
          <p:nvPr>
            <p:ph type="title"/>
          </p:nvPr>
        </p:nvSpPr>
        <p:spPr/>
        <p:txBody>
          <a:bodyPr/>
          <a:lstStyle/>
          <a:p>
            <a:pPr marL="571500" indent="-571500">
              <a:buFont typeface="Arial" panose="020B0604020202020204" pitchFamily="34" charset="0"/>
              <a:buChar char="•"/>
            </a:pPr>
            <a:r>
              <a:rPr lang="en-US"/>
              <a:t>VOTING RIGHTS OF EQUITY SHAREHOLDER</a:t>
            </a:r>
          </a:p>
        </p:txBody>
      </p:sp>
      <p:sp>
        <p:nvSpPr>
          <p:cNvPr id="3" name="Content Placeholder 2">
            <a:extLst>
              <a:ext uri="{FF2B5EF4-FFF2-40B4-BE49-F238E27FC236}">
                <a16:creationId xmlns:a16="http://schemas.microsoft.com/office/drawing/2014/main" xmlns="" id="{F443A4FB-5F64-7C4E-8530-4769D01A37D1}"/>
              </a:ext>
            </a:extLst>
          </p:cNvPr>
          <p:cNvSpPr>
            <a:spLocks noGrp="1"/>
          </p:cNvSpPr>
          <p:nvPr>
            <p:ph idx="1"/>
          </p:nvPr>
        </p:nvSpPr>
        <p:spPr/>
        <p:txBody>
          <a:bodyPr/>
          <a:lstStyle/>
          <a:p>
            <a:r>
              <a:rPr lang="en-US"/>
              <a:t>Every equity shareholder has right to vote on every resolution placed before the company at any meeting. Also the voting right of every equity shareholder is proportionate to his contribution to paid-up capital of the company. </a:t>
            </a:r>
          </a:p>
        </p:txBody>
      </p:sp>
    </p:spTree>
    <p:extLst>
      <p:ext uri="{BB962C8B-B14F-4D97-AF65-F5344CB8AC3E}">
        <p14:creationId xmlns:p14="http://schemas.microsoft.com/office/powerpoint/2010/main" xmlns="" val="3759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217D1C-7073-FD4F-A9E7-25847DBAE2B0}"/>
              </a:ext>
            </a:extLst>
          </p:cNvPr>
          <p:cNvSpPr>
            <a:spLocks noGrp="1"/>
          </p:cNvSpPr>
          <p:nvPr>
            <p:ph type="title"/>
          </p:nvPr>
        </p:nvSpPr>
        <p:spPr/>
        <p:txBody>
          <a:bodyPr/>
          <a:lstStyle/>
          <a:p>
            <a:pPr marL="571500" indent="-571500">
              <a:buFont typeface="Arial" panose="020B0604020202020204" pitchFamily="34" charset="0"/>
              <a:buChar char="•"/>
            </a:pPr>
            <a:r>
              <a:rPr lang="en-US"/>
              <a:t>CHARACTERISTICS</a:t>
            </a:r>
          </a:p>
        </p:txBody>
      </p:sp>
      <p:sp>
        <p:nvSpPr>
          <p:cNvPr id="3" name="Content Placeholder 2">
            <a:extLst>
              <a:ext uri="{FF2B5EF4-FFF2-40B4-BE49-F238E27FC236}">
                <a16:creationId xmlns:a16="http://schemas.microsoft.com/office/drawing/2014/main" xmlns="" id="{570D7D6C-AD5A-F940-9017-A2A43961D589}"/>
              </a:ext>
            </a:extLst>
          </p:cNvPr>
          <p:cNvSpPr>
            <a:spLocks noGrp="1"/>
          </p:cNvSpPr>
          <p:nvPr>
            <p:ph idx="1"/>
          </p:nvPr>
        </p:nvSpPr>
        <p:spPr/>
        <p:txBody>
          <a:bodyPr/>
          <a:lstStyle/>
          <a:p>
            <a:r>
              <a:rPr lang="en-US" b="1">
                <a:solidFill>
                  <a:schemeClr val="tx1"/>
                </a:solidFill>
              </a:rPr>
              <a:t>Movable Property</a:t>
            </a:r>
          </a:p>
          <a:p>
            <a:r>
              <a:rPr lang="en-US" b="1">
                <a:solidFill>
                  <a:schemeClr val="tx1"/>
                </a:solidFill>
              </a:rPr>
              <a:t>Number</a:t>
            </a:r>
          </a:p>
          <a:p>
            <a:r>
              <a:rPr lang="en-US" b="1">
                <a:solidFill>
                  <a:schemeClr val="tx1"/>
                </a:solidFill>
              </a:rPr>
              <a:t>Share Certificate</a:t>
            </a:r>
          </a:p>
          <a:p>
            <a:r>
              <a:rPr lang="en-US" b="1">
                <a:solidFill>
                  <a:schemeClr val="tx1"/>
                </a:solidFill>
              </a:rPr>
              <a:t>Registeration of Share</a:t>
            </a:r>
          </a:p>
          <a:p>
            <a:r>
              <a:rPr lang="en-US" b="1">
                <a:solidFill>
                  <a:schemeClr val="tx1"/>
                </a:solidFill>
              </a:rPr>
              <a:t>Right and Interest</a:t>
            </a:r>
          </a:p>
          <a:p>
            <a:r>
              <a:rPr lang="en-US" b="1">
                <a:solidFill>
                  <a:schemeClr val="tx1"/>
                </a:solidFill>
              </a:rPr>
              <a:t>Passive Property</a:t>
            </a:r>
          </a:p>
        </p:txBody>
      </p:sp>
    </p:spTree>
    <p:extLst>
      <p:ext uri="{BB962C8B-B14F-4D97-AF65-F5344CB8AC3E}">
        <p14:creationId xmlns:p14="http://schemas.microsoft.com/office/powerpoint/2010/main" xmlns="" val="2307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4152C2-B67E-3243-BF13-AA200F9B0D87}"/>
              </a:ext>
            </a:extLst>
          </p:cNvPr>
          <p:cNvSpPr>
            <a:spLocks noGrp="1"/>
          </p:cNvSpPr>
          <p:nvPr>
            <p:ph type="title"/>
          </p:nvPr>
        </p:nvSpPr>
        <p:spPr/>
        <p:txBody>
          <a:bodyPr/>
          <a:lstStyle/>
          <a:p>
            <a:pPr marL="742950" indent="-742950">
              <a:buFont typeface="+mj-lt"/>
              <a:buAutoNum type="arabicPeriod"/>
            </a:pPr>
            <a:r>
              <a:rPr lang="en-US"/>
              <a:t>MOVABLE PROPERTY</a:t>
            </a:r>
          </a:p>
        </p:txBody>
      </p:sp>
      <p:sp>
        <p:nvSpPr>
          <p:cNvPr id="3" name="Content Placeholder 2">
            <a:extLst>
              <a:ext uri="{FF2B5EF4-FFF2-40B4-BE49-F238E27FC236}">
                <a16:creationId xmlns:a16="http://schemas.microsoft.com/office/drawing/2014/main" xmlns="" id="{5F924370-5453-174E-914B-E72DBED1EB1C}"/>
              </a:ext>
            </a:extLst>
          </p:cNvPr>
          <p:cNvSpPr>
            <a:spLocks noGrp="1"/>
          </p:cNvSpPr>
          <p:nvPr>
            <p:ph idx="1"/>
          </p:nvPr>
        </p:nvSpPr>
        <p:spPr>
          <a:xfrm>
            <a:off x="1178767" y="3083719"/>
            <a:ext cx="9043940" cy="4071937"/>
          </a:xfrm>
        </p:spPr>
        <p:txBody>
          <a:bodyPr/>
          <a:lstStyle/>
          <a:p>
            <a:r>
              <a:rPr lang="en-US"/>
              <a:t>The share or other interest of any member if company is movable property and company is transferable in the manner provided by the article of the </a:t>
            </a:r>
            <a:r>
              <a:rPr lang="en-US" sz="1800" kern="1200">
                <a:solidFill>
                  <a:srgbClr val="404040"/>
                </a:solidFill>
                <a:effectLst/>
                <a:latin typeface="Trebuchet MS" panose="020B0603020202020204" pitchFamily="34" charset="0"/>
                <a:ea typeface="+mn-ea"/>
                <a:cs typeface="+mn-cs"/>
              </a:rPr>
              <a:t> </a:t>
            </a:r>
            <a:r>
              <a:rPr lang="en-US"/>
              <a:t>company .</a:t>
            </a:r>
          </a:p>
        </p:txBody>
      </p:sp>
    </p:spTree>
    <p:extLst>
      <p:ext uri="{BB962C8B-B14F-4D97-AF65-F5344CB8AC3E}">
        <p14:creationId xmlns:p14="http://schemas.microsoft.com/office/powerpoint/2010/main" xmlns="" val="2137674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A02E72-AAA8-D643-89AD-852ACD43FE08}"/>
              </a:ext>
            </a:extLst>
          </p:cNvPr>
          <p:cNvSpPr>
            <a:spLocks noGrp="1"/>
          </p:cNvSpPr>
          <p:nvPr>
            <p:ph type="title"/>
          </p:nvPr>
        </p:nvSpPr>
        <p:spPr/>
        <p:txBody>
          <a:bodyPr/>
          <a:lstStyle/>
          <a:p>
            <a:r>
              <a:rPr lang="en-US"/>
              <a:t>2. NUMBER</a:t>
            </a:r>
          </a:p>
        </p:txBody>
      </p:sp>
      <p:sp>
        <p:nvSpPr>
          <p:cNvPr id="3" name="Content Placeholder 2">
            <a:extLst>
              <a:ext uri="{FF2B5EF4-FFF2-40B4-BE49-F238E27FC236}">
                <a16:creationId xmlns:a16="http://schemas.microsoft.com/office/drawing/2014/main" xmlns="" id="{E821A2ED-DB3A-C64D-B228-A496E7B9DDA0}"/>
              </a:ext>
            </a:extLst>
          </p:cNvPr>
          <p:cNvSpPr>
            <a:spLocks noGrp="1"/>
          </p:cNvSpPr>
          <p:nvPr>
            <p:ph idx="1"/>
          </p:nvPr>
        </p:nvSpPr>
        <p:spPr/>
        <p:txBody>
          <a:bodyPr/>
          <a:lstStyle/>
          <a:p>
            <a:r>
              <a:rPr lang="en-US">
                <a:solidFill>
                  <a:schemeClr val="tx1"/>
                </a:solidFill>
              </a:rPr>
              <a:t>Each share in the company having a share capital is ditinguished by its appropriate number.</a:t>
            </a:r>
          </a:p>
        </p:txBody>
      </p:sp>
    </p:spTree>
    <p:extLst>
      <p:ext uri="{BB962C8B-B14F-4D97-AF65-F5344CB8AC3E}">
        <p14:creationId xmlns:p14="http://schemas.microsoft.com/office/powerpoint/2010/main" xmlns="" val="1228874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A1204C-CE2C-2548-AF5E-D920B3B854A5}"/>
              </a:ext>
            </a:extLst>
          </p:cNvPr>
          <p:cNvSpPr>
            <a:spLocks noGrp="1"/>
          </p:cNvSpPr>
          <p:nvPr>
            <p:ph type="title"/>
          </p:nvPr>
        </p:nvSpPr>
        <p:spPr/>
        <p:txBody>
          <a:bodyPr/>
          <a:lstStyle/>
          <a:p>
            <a:r>
              <a:rPr lang="en-US"/>
              <a:t>3. SHARE </a:t>
            </a:r>
          </a:p>
        </p:txBody>
      </p:sp>
      <p:sp>
        <p:nvSpPr>
          <p:cNvPr id="3" name="Content Placeholder 2">
            <a:extLst>
              <a:ext uri="{FF2B5EF4-FFF2-40B4-BE49-F238E27FC236}">
                <a16:creationId xmlns:a16="http://schemas.microsoft.com/office/drawing/2014/main" xmlns="" id="{5D756D05-3B0D-F545-88BC-BC468E2CF511}"/>
              </a:ext>
            </a:extLst>
          </p:cNvPr>
          <p:cNvSpPr>
            <a:spLocks noGrp="1"/>
          </p:cNvSpPr>
          <p:nvPr>
            <p:ph idx="1"/>
          </p:nvPr>
        </p:nvSpPr>
        <p:spPr>
          <a:xfrm>
            <a:off x="1154954" y="2680494"/>
            <a:ext cx="8816774" cy="3880773"/>
          </a:xfrm>
        </p:spPr>
        <p:txBody>
          <a:bodyPr/>
          <a:lstStyle/>
          <a:p>
            <a:r>
              <a:rPr lang="en-US">
                <a:solidFill>
                  <a:schemeClr val="tx1"/>
                </a:solidFill>
              </a:rPr>
              <a:t>Every shareholder is issued a certificate under the common seal of the company certifying in the number of shares held by him . This is called share certificate .</a:t>
            </a:r>
          </a:p>
        </p:txBody>
      </p:sp>
    </p:spTree>
    <p:extLst>
      <p:ext uri="{BB962C8B-B14F-4D97-AF65-F5344CB8AC3E}">
        <p14:creationId xmlns:p14="http://schemas.microsoft.com/office/powerpoint/2010/main" xmlns="" val="1310235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C0871D-7998-544B-A567-326E1444BC81}"/>
              </a:ext>
            </a:extLst>
          </p:cNvPr>
          <p:cNvSpPr>
            <a:spLocks noGrp="1"/>
          </p:cNvSpPr>
          <p:nvPr>
            <p:ph type="title"/>
          </p:nvPr>
        </p:nvSpPr>
        <p:spPr/>
        <p:txBody>
          <a:bodyPr/>
          <a:lstStyle/>
          <a:p>
            <a:r>
              <a:rPr lang="en-US"/>
              <a:t>4. REGISTERATION OF SHARE</a:t>
            </a:r>
          </a:p>
        </p:txBody>
      </p:sp>
      <p:sp>
        <p:nvSpPr>
          <p:cNvPr id="3" name="Content Placeholder 2">
            <a:extLst>
              <a:ext uri="{FF2B5EF4-FFF2-40B4-BE49-F238E27FC236}">
                <a16:creationId xmlns:a16="http://schemas.microsoft.com/office/drawing/2014/main" xmlns="" id="{4C3344A3-3CF6-894B-823F-DF65627F2A15}"/>
              </a:ext>
            </a:extLst>
          </p:cNvPr>
          <p:cNvSpPr>
            <a:spLocks noGrp="1"/>
          </p:cNvSpPr>
          <p:nvPr>
            <p:ph idx="1"/>
          </p:nvPr>
        </p:nvSpPr>
        <p:spPr/>
        <p:txBody>
          <a:bodyPr/>
          <a:lstStyle/>
          <a:p>
            <a:r>
              <a:rPr lang="en-US">
                <a:solidFill>
                  <a:schemeClr val="tx1"/>
                </a:solidFill>
              </a:rPr>
              <a:t>The comapany maintains a register of its member in which the name, address, the number of share held, and the amount paid on each share by every holder of the company’s share is recorded .</a:t>
            </a:r>
          </a:p>
        </p:txBody>
      </p:sp>
    </p:spTree>
    <p:extLst>
      <p:ext uri="{BB962C8B-B14F-4D97-AF65-F5344CB8AC3E}">
        <p14:creationId xmlns:p14="http://schemas.microsoft.com/office/powerpoint/2010/main" xmlns="" val="1689067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38C8B8-34D3-F243-AF94-F3616E0BC142}"/>
              </a:ext>
            </a:extLst>
          </p:cNvPr>
          <p:cNvSpPr>
            <a:spLocks noGrp="1"/>
          </p:cNvSpPr>
          <p:nvPr>
            <p:ph type="title"/>
          </p:nvPr>
        </p:nvSpPr>
        <p:spPr/>
        <p:txBody>
          <a:bodyPr/>
          <a:lstStyle/>
          <a:p>
            <a:r>
              <a:rPr lang="en-US"/>
              <a:t>5. RIGHT AND INTEREST</a:t>
            </a:r>
          </a:p>
        </p:txBody>
      </p:sp>
      <p:sp>
        <p:nvSpPr>
          <p:cNvPr id="3" name="Content Placeholder 2">
            <a:extLst>
              <a:ext uri="{FF2B5EF4-FFF2-40B4-BE49-F238E27FC236}">
                <a16:creationId xmlns:a16="http://schemas.microsoft.com/office/drawing/2014/main" xmlns="" id="{DEFCDD46-1E36-6044-9CF3-1EBA97E44A00}"/>
              </a:ext>
            </a:extLst>
          </p:cNvPr>
          <p:cNvSpPr>
            <a:spLocks noGrp="1"/>
          </p:cNvSpPr>
          <p:nvPr>
            <p:ph idx="1"/>
          </p:nvPr>
        </p:nvSpPr>
        <p:spPr>
          <a:xfrm>
            <a:off x="1154954" y="2624933"/>
            <a:ext cx="8596668" cy="4233067"/>
          </a:xfrm>
        </p:spPr>
        <p:txBody>
          <a:bodyPr/>
          <a:lstStyle/>
          <a:p>
            <a:r>
              <a:rPr lang="en-US">
                <a:solidFill>
                  <a:schemeClr val="tx1"/>
                </a:solidFill>
              </a:rPr>
              <a:t>A shareholder of the company has certain rights and interest and, at the same time, has certain liabilities . A share is not merely an amount of money; it is a right of holder which is measured in terms of money and constitutes certain rights and obligations .</a:t>
            </a:r>
          </a:p>
        </p:txBody>
      </p:sp>
    </p:spTree>
    <p:extLst>
      <p:ext uri="{BB962C8B-B14F-4D97-AF65-F5344CB8AC3E}">
        <p14:creationId xmlns:p14="http://schemas.microsoft.com/office/powerpoint/2010/main" xmlns="" val="2770869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57D2AC-B3AD-C746-88C8-7E9A5E2CF242}"/>
              </a:ext>
            </a:extLst>
          </p:cNvPr>
          <p:cNvSpPr>
            <a:spLocks noGrp="1"/>
          </p:cNvSpPr>
          <p:nvPr>
            <p:ph type="title"/>
          </p:nvPr>
        </p:nvSpPr>
        <p:spPr/>
        <p:txBody>
          <a:bodyPr/>
          <a:lstStyle/>
          <a:p>
            <a:r>
              <a:rPr lang="en-US"/>
              <a:t>6. PASSIVE PROPERTY</a:t>
            </a:r>
          </a:p>
        </p:txBody>
      </p:sp>
      <p:sp>
        <p:nvSpPr>
          <p:cNvPr id="3" name="Content Placeholder 2">
            <a:extLst>
              <a:ext uri="{FF2B5EF4-FFF2-40B4-BE49-F238E27FC236}">
                <a16:creationId xmlns:a16="http://schemas.microsoft.com/office/drawing/2014/main" xmlns="" id="{53CB734A-3A4B-364C-8C6B-6EE2761945AE}"/>
              </a:ext>
            </a:extLst>
          </p:cNvPr>
          <p:cNvSpPr>
            <a:spLocks noGrp="1"/>
          </p:cNvSpPr>
          <p:nvPr>
            <p:ph idx="1"/>
          </p:nvPr>
        </p:nvSpPr>
        <p:spPr/>
        <p:txBody>
          <a:bodyPr/>
          <a:lstStyle/>
          <a:p>
            <a:r>
              <a:rPr lang="en-US">
                <a:solidFill>
                  <a:schemeClr val="tx1"/>
                </a:solidFill>
              </a:rPr>
              <a:t>A share is a symbol of ‘passive’ property . The ‘active’ property is in the possession of the company .</a:t>
            </a:r>
          </a:p>
        </p:txBody>
      </p:sp>
    </p:spTree>
    <p:extLst>
      <p:ext uri="{BB962C8B-B14F-4D97-AF65-F5344CB8AC3E}">
        <p14:creationId xmlns:p14="http://schemas.microsoft.com/office/powerpoint/2010/main" xmlns="" val="226108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TF10001029" id="{ED3996BA-162B-43C7-B0E2-A5CA4E649741}" vid="{187088E4-27D7-4455-856F-4A44258D82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867</Words>
  <Application>Microsoft Office PowerPoint</Application>
  <PresentationFormat>Custom</PresentationFormat>
  <Paragraphs>70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Ion Boardroom</vt:lpstr>
      <vt:lpstr>SHARES</vt:lpstr>
      <vt:lpstr>MEANING</vt:lpstr>
      <vt:lpstr>CHARACTERISTICS</vt:lpstr>
      <vt:lpstr>MOVABLE PROPERTY</vt:lpstr>
      <vt:lpstr>2. NUMBER</vt:lpstr>
      <vt:lpstr>3. SHARE </vt:lpstr>
      <vt:lpstr>4. REGISTERATION OF SHARE</vt:lpstr>
      <vt:lpstr>5. RIGHT AND INTEREST</vt:lpstr>
      <vt:lpstr>6. PASSIVE PROPERTY</vt:lpstr>
      <vt:lpstr>TYPES OF SHARES</vt:lpstr>
      <vt:lpstr>EQUITY SHARES</vt:lpstr>
      <vt:lpstr>FEATURES OF EQUITY SHARES CAPITAL</vt:lpstr>
      <vt:lpstr>TYPES OF EQUITY SHARE </vt:lpstr>
      <vt:lpstr>PREFERENCE SHARE</vt:lpstr>
      <vt:lpstr>FEATURES OF PREFERENCE SHARES</vt:lpstr>
      <vt:lpstr>TYPES OF EQUITY SHARE</vt:lpstr>
      <vt:lpstr>DIFFERENCE</vt:lpstr>
      <vt:lpstr>DEFERRED SHARES</vt:lpstr>
      <vt:lpstr>STOCK</vt:lpstr>
      <vt:lpstr>CHARACTERISTICS OF STOCK</vt:lpstr>
      <vt:lpstr>CONVERSION OF SHARE INTO STOCK</vt:lpstr>
      <vt:lpstr>PROCEDURE OF CONVERTING SHARE INTO STOCK</vt:lpstr>
      <vt:lpstr>DIFFERENCE</vt:lpstr>
      <vt:lpstr>VOTING RIGHTS OF PREFERENCE SHAREHOLDERS</vt:lpstr>
      <vt:lpstr>VOTING RIGHTS OF EQUITY SHAREHOLDER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sumit gurung</dc:creator>
  <cp:lastModifiedBy>Lenovo</cp:lastModifiedBy>
  <cp:revision>15</cp:revision>
  <dcterms:created xsi:type="dcterms:W3CDTF">2022-02-14T04:21:56Z</dcterms:created>
  <dcterms:modified xsi:type="dcterms:W3CDTF">2022-04-12T18:46:41Z</dcterms:modified>
</cp:coreProperties>
</file>