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Role of the Secondary Market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r>
              <a:t>Overview of its functions, participants, and impact on the economy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r>
              <a:t>• Recap of the importance of the secondary market</a:t>
            </a:r>
          </a:p>
          <a:p>
            <a:r>
              <a:t>• The role of investors and regulators in ensuring market efficiency</a:t>
            </a:r>
          </a:p>
          <a:p>
            <a:r>
              <a:t>• Future outlook and opportunities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669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r>
              <a:t>• Definition of the Secondary Market</a:t>
            </a:r>
          </a:p>
          <a:p>
            <a:r>
              <a:t>• Difference between Primary and Secondary Markets</a:t>
            </a:r>
          </a:p>
          <a:p>
            <a:r>
              <a:t>• Importance in financial markets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3399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Functions of the Secondary Market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r>
              <a:t>• Liquidity: Allows investors to buy/sell securities easily</a:t>
            </a:r>
          </a:p>
          <a:p>
            <a:r>
              <a:t>• Price Discovery: Market forces determine fair security prices</a:t>
            </a:r>
          </a:p>
          <a:p>
            <a:r>
              <a:t>• Capital Formation: Encourages investment by providing an exit route</a:t>
            </a:r>
          </a:p>
          <a:p>
            <a:r>
              <a:t>• Risk Management: Enables diversification and hedging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Types of Secondary Markets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r>
              <a:t>1. Stock Market (e.g., NSE, BSE, NYSE)</a:t>
            </a:r>
          </a:p>
          <a:p>
            <a:r>
              <a:t>2. Bond Market (Government &amp; Corporate Bonds)</a:t>
            </a:r>
          </a:p>
          <a:p>
            <a:r>
              <a:t>3. Commodity Market (Gold, Silver, Oil, etc.)</a:t>
            </a:r>
          </a:p>
          <a:p>
            <a:r>
              <a:t>4. Foreign Exchange (Forex) Market</a:t>
            </a:r>
          </a:p>
          <a:p>
            <a:r>
              <a:t>5. Derivatives Market (Options, Futures, Swaps)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Participants in the Secondary Market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r>
              <a:t>• Investors (Retail &amp; Institutional)</a:t>
            </a:r>
          </a:p>
          <a:p>
            <a:r>
              <a:t>• Stockbrokers &amp; Dealers</a:t>
            </a:r>
          </a:p>
          <a:p>
            <a:r>
              <a:t>• Market Makers</a:t>
            </a:r>
          </a:p>
          <a:p>
            <a:r>
              <a:t>• Regulators (SEBI, SEC, etc.)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Role in Economic Growth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r>
              <a:t>• Enhances capital flow and investment</a:t>
            </a:r>
          </a:p>
          <a:p>
            <a:r>
              <a:t>• Supports corporate financing by boosting investor confidence</a:t>
            </a:r>
          </a:p>
          <a:p>
            <a:r>
              <a:t>• Provides a benchmark for economic stability and performance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6699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Regulatory Framework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r>
              <a:t>• Importance of regulation and compliance</a:t>
            </a:r>
          </a:p>
          <a:p>
            <a:r>
              <a:t>• Role of SEBI (India), SEC (USA), and other regulators</a:t>
            </a:r>
          </a:p>
          <a:p>
            <a:r>
              <a:t>• Measures to ensure transparency &amp; investor protection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3399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in the Secondary Market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r>
              <a:t>• Market volatility</a:t>
            </a:r>
          </a:p>
          <a:p>
            <a:r>
              <a:t>• Insider trading &amp; fraud risks</a:t>
            </a:r>
          </a:p>
          <a:p>
            <a:r>
              <a:t>• Liquidity constraints in emerging markets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099CC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Future Trends in the Secondary Market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371600"/>
            <a:ext cx="7772400" cy="45720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r>
              <a:t>• Rise of AI and Algo Trading</a:t>
            </a:r>
          </a:p>
          <a:p>
            <a:r>
              <a:t>• Growth of Cryptocurrency and Digital Assets</a:t>
            </a:r>
          </a:p>
          <a:p>
            <a:r>
              <a:t>• Impact of ESG Investing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