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3"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113" autoAdjust="0"/>
    <p:restoredTop sz="94660"/>
  </p:normalViewPr>
  <p:slideViewPr>
    <p:cSldViewPr>
      <p:cViewPr>
        <p:scale>
          <a:sx n="66" d="100"/>
          <a:sy n="66" d="100"/>
        </p:scale>
        <p:origin x="-1524"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6DBBB6-8DF5-41E3-8572-F953AD94FEEC}" type="datetimeFigureOut">
              <a:rPr lang="en-US" smtClean="0"/>
              <a:pPr/>
              <a:t>12/26/2024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06C9DA-58E0-41FC-A1B5-63BFAEC71A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06C9DA-58E0-41FC-A1B5-63BFAEC71A4B}"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93637FB-6E85-4AAC-AE3D-EDF58CDA12CF}" type="datetimeFigureOut">
              <a:rPr lang="en-US" smtClean="0"/>
              <a:pPr/>
              <a:t>12/26/2024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9B05C1-529D-4C8D-9590-2F58DD4319A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3637FB-6E85-4AAC-AE3D-EDF58CDA12CF}" type="datetimeFigureOut">
              <a:rPr lang="en-US" smtClean="0"/>
              <a:pPr/>
              <a:t>12/26/2024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9B05C1-529D-4C8D-9590-2F58DD4319A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85800"/>
            <a:ext cx="7772400" cy="3581400"/>
          </a:xfrm>
        </p:spPr>
        <p:txBody>
          <a:bodyPr/>
          <a:lstStyle/>
          <a:p>
            <a:r>
              <a:rPr lang="en-US" sz="4000" dirty="0" smtClean="0">
                <a:latin typeface="Forte" pitchFamily="66" charset="0"/>
              </a:rPr>
              <a:t>A seminar on </a:t>
            </a:r>
            <a:r>
              <a:rPr lang="en-US" sz="3200" b="1" dirty="0" smtClean="0"/>
              <a:t/>
            </a:r>
            <a:br>
              <a:rPr lang="en-US" sz="3200" b="1" dirty="0" smtClean="0"/>
            </a:br>
            <a:r>
              <a:rPr lang="en-US" b="1" dirty="0" smtClean="0">
                <a:solidFill>
                  <a:schemeClr val="accent6">
                    <a:lumMod val="50000"/>
                  </a:schemeClr>
                </a:solidFill>
              </a:rPr>
              <a:t/>
            </a:r>
            <a:br>
              <a:rPr lang="en-US" b="1" dirty="0" smtClean="0">
                <a:solidFill>
                  <a:schemeClr val="accent6">
                    <a:lumMod val="50000"/>
                  </a:schemeClr>
                </a:solidFill>
              </a:rPr>
            </a:br>
            <a:r>
              <a:rPr lang="en-US" b="1" u="sng" dirty="0" smtClean="0">
                <a:latin typeface="Copperplate Gothic Bold" pitchFamily="34" charset="0"/>
              </a:rPr>
              <a:t>DATA COMMUNICATION CHANNELS</a:t>
            </a:r>
            <a:endParaRPr lang="en-US" b="1" u="sng" dirty="0">
              <a:latin typeface="Copperplate Gothic Bold" pitchFamily="34" charset="0"/>
            </a:endParaRPr>
          </a:p>
        </p:txBody>
      </p:sp>
      <p:sp>
        <p:nvSpPr>
          <p:cNvPr id="3" name="Subtitle 2"/>
          <p:cNvSpPr>
            <a:spLocks noGrp="1"/>
          </p:cNvSpPr>
          <p:nvPr>
            <p:ph type="subTitle" idx="1"/>
          </p:nvPr>
        </p:nvSpPr>
        <p:spPr>
          <a:xfrm>
            <a:off x="1371600" y="3886200"/>
            <a:ext cx="6400800" cy="2438400"/>
          </a:xfrm>
        </p:spPr>
        <p:txBody>
          <a:bodyPr>
            <a:normAutofit/>
          </a:bodyPr>
          <a:lstStyle/>
          <a:p>
            <a:r>
              <a:rPr lang="en-US" dirty="0" smtClean="0"/>
              <a:t>																		</a:t>
            </a:r>
            <a:endParaRPr lang="en-US" sz="2800" dirty="0" smtClean="0">
              <a:latin typeface="Monotype Corsiva" pitchFamily="66" charset="0"/>
            </a:endParaRPr>
          </a:p>
          <a:p>
            <a:endParaRPr lang="en-US" sz="2800" dirty="0" smtClean="0">
              <a:solidFill>
                <a:schemeClr val="tx1"/>
              </a:solidFill>
              <a:latin typeface="Monotype Corsiva" pitchFamily="66" charset="0"/>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Microwave System</a:t>
            </a:r>
            <a:endParaRPr lang="en-US" b="1" u="sng" dirty="0"/>
          </a:p>
        </p:txBody>
      </p:sp>
      <p:sp>
        <p:nvSpPr>
          <p:cNvPr id="3" name="Content Placeholder 2"/>
          <p:cNvSpPr>
            <a:spLocks noGrp="1"/>
          </p:cNvSpPr>
          <p:nvPr>
            <p:ph idx="1"/>
          </p:nvPr>
        </p:nvSpPr>
        <p:spPr/>
        <p:txBody>
          <a:bodyPr>
            <a:normAutofit fontScale="62500" lnSpcReduction="20000"/>
          </a:bodyPr>
          <a:lstStyle/>
          <a:p>
            <a:r>
              <a:rPr lang="en-US" dirty="0" smtClean="0"/>
              <a:t>It is popular method, since it does not required the expenses of laying cables.</a:t>
            </a:r>
          </a:p>
          <a:p>
            <a:r>
              <a:rPr lang="en-US" dirty="0" smtClean="0"/>
              <a:t>Uses high frequency Radio signals.</a:t>
            </a:r>
          </a:p>
          <a:p>
            <a:r>
              <a:rPr lang="en-US" dirty="0" smtClean="0"/>
              <a:t>However, at microwave frequencies, the electromagnetic wave can not pass the obstacles.</a:t>
            </a:r>
          </a:p>
          <a:p>
            <a:r>
              <a:rPr lang="en-US" dirty="0" smtClean="0"/>
              <a:t>So it is necessary that the microwave transmission should be in a line-of-sight. It means that the transmitter and receiver  of microwave transmission  should be in line-of-sight. It is not possible for  very long distance transmission.</a:t>
            </a:r>
          </a:p>
          <a:p>
            <a:r>
              <a:rPr lang="en-US" dirty="0" smtClean="0"/>
              <a:t>Moreover signals become weaker after travelling a certain distance and required power amplification process.</a:t>
            </a:r>
          </a:p>
          <a:p>
            <a:r>
              <a:rPr lang="en-US" dirty="0" smtClean="0"/>
              <a:t>In order to overcome this problems ,microwave uses REPETERS  at intervals about 25 to 30 Kms in between transmitting and receiving station.</a:t>
            </a:r>
          </a:p>
          <a:p>
            <a:r>
              <a:rPr lang="en-US" dirty="0" smtClean="0"/>
              <a:t>Permits the data transmission of up 16 Giga bits per seconds.</a:t>
            </a:r>
          </a:p>
          <a:p>
            <a:r>
              <a:rPr lang="en-US" dirty="0" smtClean="0"/>
              <a:t>Initial installation cost is high.</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a:t>
            </a:r>
            <a:r>
              <a:rPr lang="en-US" b="1" u="sng" dirty="0" smtClean="0"/>
              <a:t>Satellite System</a:t>
            </a:r>
            <a:endParaRPr lang="en-US" b="1" u="sng" dirty="0"/>
          </a:p>
        </p:txBody>
      </p:sp>
      <p:pic>
        <p:nvPicPr>
          <p:cNvPr id="4" name="Content Placeholder 3" descr="103372.jpg"/>
          <p:cNvPicPr>
            <a:picLocks noGrp="1" noChangeAspect="1"/>
          </p:cNvPicPr>
          <p:nvPr>
            <p:ph idx="1"/>
          </p:nvPr>
        </p:nvPicPr>
        <p:blipFill>
          <a:blip r:embed="rId2"/>
          <a:stretch>
            <a:fillRect/>
          </a:stretch>
        </p:blipFill>
        <p:spPr>
          <a:xfrm>
            <a:off x="914400" y="1295400"/>
            <a:ext cx="7239000" cy="4800600"/>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Satellite System</a:t>
            </a:r>
            <a:endParaRPr lang="en-US" b="1" u="sng" dirty="0"/>
          </a:p>
        </p:txBody>
      </p:sp>
      <p:sp>
        <p:nvSpPr>
          <p:cNvPr id="3" name="Content Placeholder 2"/>
          <p:cNvSpPr>
            <a:spLocks noGrp="1"/>
          </p:cNvSpPr>
          <p:nvPr>
            <p:ph idx="1"/>
          </p:nvPr>
        </p:nvSpPr>
        <p:spPr/>
        <p:txBody>
          <a:bodyPr>
            <a:normAutofit fontScale="55000" lnSpcReduction="20000"/>
          </a:bodyPr>
          <a:lstStyle/>
          <a:p>
            <a:r>
              <a:rPr lang="en-US" dirty="0" smtClean="0"/>
              <a:t>Main problem with microwave is that the obstacles creates the problem of line-of-sight. So several Repeaters is required to placed between two points which increase the cost of transmission.</a:t>
            </a:r>
          </a:p>
          <a:p>
            <a:r>
              <a:rPr lang="en-US" dirty="0" smtClean="0"/>
              <a:t>A Communication satellite is a microwave relay station placed in outer space. This satellite is launched either by rockets or by space shuttles and  are precisely positioned 36000 </a:t>
            </a:r>
            <a:r>
              <a:rPr lang="en-US" dirty="0" err="1" smtClean="0"/>
              <a:t>kms</a:t>
            </a:r>
            <a:r>
              <a:rPr lang="en-US" dirty="0" smtClean="0"/>
              <a:t> above the equator with an orbit speed, which  exactly matches with earth rotation speed.</a:t>
            </a:r>
          </a:p>
          <a:p>
            <a:r>
              <a:rPr lang="en-US" dirty="0" smtClean="0"/>
              <a:t>Hundreds are satellite are now in orbit to handle International and domestic data, voice and video communication.</a:t>
            </a:r>
          </a:p>
          <a:p>
            <a:r>
              <a:rPr lang="en-US" dirty="0" smtClean="0"/>
              <a:t>As shown in the figure the microwave signals is transmitted from a transmitter on earth to the satellite positioned in space, by the time this signals reaches the satellite it becomes weaker due to 36000 </a:t>
            </a:r>
            <a:r>
              <a:rPr lang="en-US" dirty="0" err="1" smtClean="0"/>
              <a:t>kms</a:t>
            </a:r>
            <a:r>
              <a:rPr lang="en-US" dirty="0" smtClean="0"/>
              <a:t> travelling. </a:t>
            </a:r>
          </a:p>
          <a:p>
            <a:r>
              <a:rPr lang="en-US" dirty="0" smtClean="0"/>
              <a:t>A </a:t>
            </a:r>
            <a:r>
              <a:rPr lang="en-US" b="1" dirty="0" smtClean="0"/>
              <a:t>Transponder, which </a:t>
            </a:r>
            <a:r>
              <a:rPr lang="en-US" dirty="0" smtClean="0"/>
              <a:t>mounted on satellite amplifies the weak signals and transmit it back to the earth. Then this signals is received by the receiving station on earth.</a:t>
            </a:r>
          </a:p>
          <a:p>
            <a:r>
              <a:rPr lang="en-US" dirty="0" smtClean="0"/>
              <a:t>A satellite contains the number of transponders therefore satellite has a enormous data communication capacity.</a:t>
            </a:r>
          </a:p>
          <a:p>
            <a:pPr>
              <a:buNone/>
            </a:pPr>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u="sng" dirty="0" smtClean="0"/>
              <a:t>Advantages of Satellite System</a:t>
            </a:r>
            <a:endParaRPr lang="en-US" sz="3600" b="1" u="sng" dirty="0"/>
          </a:p>
        </p:txBody>
      </p:sp>
      <p:sp>
        <p:nvSpPr>
          <p:cNvPr id="3" name="Content Placeholder 2"/>
          <p:cNvSpPr>
            <a:spLocks noGrp="1"/>
          </p:cNvSpPr>
          <p:nvPr>
            <p:ph idx="1"/>
          </p:nvPr>
        </p:nvSpPr>
        <p:spPr/>
        <p:txBody>
          <a:bodyPr>
            <a:normAutofit fontScale="62500" lnSpcReduction="20000"/>
          </a:bodyPr>
          <a:lstStyle/>
          <a:p>
            <a:r>
              <a:rPr lang="en-US" dirty="0" smtClean="0"/>
              <a:t>Data transmission costs are independent of the distance between two points as long as the two points are covered by the satellite.</a:t>
            </a:r>
          </a:p>
          <a:p>
            <a:r>
              <a:rPr lang="en-US" dirty="0" smtClean="0"/>
              <a:t>Since it contains the number of transponders it has a enormous data transmission capacity.</a:t>
            </a:r>
          </a:p>
          <a:p>
            <a:r>
              <a:rPr lang="en-US" dirty="0" smtClean="0"/>
              <a:t>Error detection  is made in this system because  a transmitting station can receive its data back and check whether a satellite has transmitted its data correctly or not .If not then it can retransmit the data.</a:t>
            </a:r>
          </a:p>
          <a:p>
            <a:r>
              <a:rPr lang="en-US" dirty="0" smtClean="0"/>
              <a:t>12</a:t>
            </a:r>
          </a:p>
          <a:p>
            <a:pPr>
              <a:buNone/>
            </a:pPr>
            <a:r>
              <a:rPr lang="en-US" sz="4600" b="1" dirty="0" smtClean="0"/>
              <a:t>                   </a:t>
            </a:r>
            <a:r>
              <a:rPr lang="en-US" sz="4600" b="1" u="sng" dirty="0" smtClean="0"/>
              <a:t>Disadvantages of Satellite System</a:t>
            </a:r>
          </a:p>
          <a:p>
            <a:r>
              <a:rPr lang="en-US" dirty="0" smtClean="0"/>
              <a:t>The  initial cost of placing satellite in orbit is very high.</a:t>
            </a:r>
          </a:p>
          <a:p>
            <a:r>
              <a:rPr lang="en-US" dirty="0" smtClean="0"/>
              <a:t>The manner in which satellite communication system works ,any data sent to the satellite for the transmission ,automatically gets broadcast to all receiving stations within the satellite‘s range. So special security measures are required to taken for unauthorized tampering of data.</a:t>
            </a:r>
            <a:endParaRPr lang="en-US" b="1" u="sng" dirty="0" smtClean="0"/>
          </a:p>
          <a:p>
            <a:pPr>
              <a:buNone/>
            </a:pPr>
            <a:endParaRPr lang="en-US" b="1" u="sng"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a:t>
            </a:r>
            <a:r>
              <a:rPr lang="en-US" b="1" u="sng" dirty="0" smtClean="0"/>
              <a:t>Optical Fiber</a:t>
            </a:r>
            <a:endParaRPr lang="en-US" b="1" u="sng" dirty="0"/>
          </a:p>
        </p:txBody>
      </p:sp>
      <p:pic>
        <p:nvPicPr>
          <p:cNvPr id="4" name="Content Placeholder 3" descr="FiberOpticCable.jpg"/>
          <p:cNvPicPr>
            <a:picLocks noGrp="1" noChangeAspect="1"/>
          </p:cNvPicPr>
          <p:nvPr>
            <p:ph idx="1"/>
          </p:nvPr>
        </p:nvPicPr>
        <p:blipFill>
          <a:blip r:embed="rId2"/>
          <a:stretch>
            <a:fillRect/>
          </a:stretch>
        </p:blipFill>
        <p:spPr>
          <a:xfrm>
            <a:off x="609600" y="1295400"/>
            <a:ext cx="7772399" cy="5181600"/>
          </a:xfr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92500" lnSpcReduction="20000"/>
          </a:bodyPr>
          <a:lstStyle/>
          <a:p>
            <a:r>
              <a:rPr lang="en-US" dirty="0" smtClean="0"/>
              <a:t>It is hair-thin threads of glass or plastic, which serves a data transmission medium as copper and coaxial cable. It is made of glass, plastic or silica.</a:t>
            </a:r>
          </a:p>
          <a:p>
            <a:r>
              <a:rPr lang="en-US" dirty="0" smtClean="0"/>
              <a:t>The basic difference is that the optical fiber transmit the light signals instead of electrical signals.</a:t>
            </a:r>
          </a:p>
          <a:p>
            <a:r>
              <a:rPr lang="en-US" dirty="0" smtClean="0"/>
              <a:t>Transmit data at much high speed because light travels much faster than electricity.</a:t>
            </a:r>
          </a:p>
          <a:p>
            <a:r>
              <a:rPr lang="en-US" dirty="0" smtClean="0"/>
              <a:t>Optical fiber consist of three layers-the inner core, a cladding around it and the outer protecting coating.</a:t>
            </a:r>
          </a:p>
          <a:p>
            <a:r>
              <a:rPr lang="en-US" dirty="0" smtClean="0"/>
              <a:t>Inner core-Consist of bunches of optical fibers.</a:t>
            </a:r>
          </a:p>
          <a:p>
            <a:r>
              <a:rPr lang="en-US" dirty="0" err="1" smtClean="0"/>
              <a:t>Clading</a:t>
            </a:r>
            <a:r>
              <a:rPr lang="en-US" dirty="0" smtClean="0"/>
              <a:t> around it is made of plastic or silica.</a:t>
            </a:r>
          </a:p>
          <a:p>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pPr>
              <a:buNone/>
            </a:pPr>
            <a:r>
              <a:rPr lang="en-US" dirty="0" smtClean="0"/>
              <a:t>			Towards its source side is one converter, which converts the electrical signals into light waves. The converter either uses the Light Emitting Diode(LED) or a laser diode to convert electric signals into light signals. These light waves are then transmitted over the optical fiber to the receivers end.</a:t>
            </a:r>
          </a:p>
          <a:p>
            <a:pPr>
              <a:buNone/>
            </a:pPr>
            <a:r>
              <a:rPr lang="en-US" dirty="0" smtClean="0"/>
              <a:t>			At the receiver’s end, another converter is placed, which detects the light waves and converts back to electrical signals. It uses the Photoelectric Diodes for this purpose.</a:t>
            </a:r>
          </a:p>
          <a:p>
            <a:pPr>
              <a:buNone/>
            </a:pPr>
            <a:endParaRPr lang="en-US" dirty="0" smtClean="0"/>
          </a:p>
          <a:p>
            <a:pPr>
              <a:buNone/>
            </a:pPr>
            <a:r>
              <a:rPr lang="en-US" b="1" u="sng" dirty="0" smtClean="0"/>
              <a:t>Advantages of Optical Fiber:-  </a:t>
            </a:r>
          </a:p>
          <a:p>
            <a:pPr>
              <a:buNone/>
            </a:pPr>
            <a:r>
              <a:rPr lang="en-US" dirty="0" smtClean="0"/>
              <a:t>1)Transmit the large amount of data at very high speed and long distance.</a:t>
            </a:r>
          </a:p>
          <a:p>
            <a:pPr>
              <a:buNone/>
            </a:pPr>
            <a:r>
              <a:rPr lang="en-US" dirty="0" smtClean="0"/>
              <a:t>2)They are light in weight and much smaller in size than copper wire and coaxial cable.</a:t>
            </a:r>
          </a:p>
          <a:p>
            <a:pPr>
              <a:buNone/>
            </a:pPr>
            <a:r>
              <a:rPr lang="en-US" dirty="0" smtClean="0"/>
              <a:t>3)It provides security against the unauthorized access of data because its very difficult to tap the optical signals.</a:t>
            </a:r>
          </a:p>
          <a:p>
            <a:pPr>
              <a:buNone/>
            </a:pPr>
            <a:endParaRPr lang="en-US" dirty="0" smtClean="0"/>
          </a:p>
          <a:p>
            <a:pPr>
              <a:buNone/>
            </a:pPr>
            <a:r>
              <a:rPr lang="en-US" b="1" u="sng" dirty="0" smtClean="0"/>
              <a:t>Disadvantages of Optical Fiber:-</a:t>
            </a:r>
          </a:p>
          <a:p>
            <a:pPr marL="514350" indent="-514350">
              <a:buAutoNum type="arabicParenR"/>
            </a:pPr>
            <a:r>
              <a:rPr lang="en-US" dirty="0" smtClean="0"/>
              <a:t>Optical fibers are fragile so that they can not be turned at sharp corners and this creates the problem in physical laying of  the cable.</a:t>
            </a:r>
          </a:p>
          <a:p>
            <a:pPr marL="514350" indent="-514350">
              <a:buAutoNum type="arabicParenR"/>
            </a:pPr>
            <a:r>
              <a:rPr lang="en-US" dirty="0" smtClean="0"/>
              <a:t>Joining of two fiber optical cable is not easy like twisted pair wire or coaxial cable ,it required the special equipment to do so.</a:t>
            </a:r>
          </a:p>
          <a:p>
            <a:pPr>
              <a:buNone/>
            </a:pPr>
            <a:endParaRPr lang="en-US" b="1" u="sng"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964362"/>
          </a:xfrm>
        </p:spPr>
        <p:txBody>
          <a:bodyPr>
            <a:normAutofit fontScale="90000"/>
          </a:bodyPr>
          <a:lstStyle/>
          <a:p>
            <a:pPr marL="742950" indent="-742950"/>
            <a:r>
              <a:rPr lang="en-US" sz="3600" b="1" u="sng" dirty="0" smtClean="0"/>
              <a:t/>
            </a:r>
            <a:br>
              <a:rPr lang="en-US" sz="3600" b="1" u="sng" dirty="0" smtClean="0"/>
            </a:br>
            <a:r>
              <a:rPr lang="en-US" sz="3600" b="1" u="sng" dirty="0" smtClean="0"/>
              <a:t/>
            </a:r>
            <a:br>
              <a:rPr lang="en-US" sz="3600" b="1" u="sng" dirty="0" smtClean="0"/>
            </a:br>
            <a:r>
              <a:rPr lang="en-US" sz="3600" b="1" u="sng" dirty="0" smtClean="0"/>
              <a:t/>
            </a:r>
            <a:br>
              <a:rPr lang="en-US" sz="3600" b="1" u="sng" dirty="0" smtClean="0"/>
            </a:br>
            <a:r>
              <a:rPr lang="en-US" sz="3600" b="1" u="sng" dirty="0" smtClean="0"/>
              <a:t>Communication</a:t>
            </a:r>
            <a:r>
              <a:rPr lang="en-US" dirty="0" smtClean="0"/>
              <a:t/>
            </a:r>
            <a:br>
              <a:rPr lang="en-US" dirty="0" smtClean="0"/>
            </a:br>
            <a:r>
              <a:rPr lang="en-US" sz="3600" dirty="0" smtClean="0"/>
              <a:t>Communication is the process of transferring the message from one point to another.</a:t>
            </a:r>
            <a:br>
              <a:rPr lang="en-US" sz="3600" dirty="0" smtClean="0"/>
            </a:br>
            <a:r>
              <a:rPr lang="en-US" dirty="0" smtClean="0"/>
              <a:t/>
            </a:r>
            <a:br>
              <a:rPr lang="en-US" dirty="0" smtClean="0"/>
            </a:br>
            <a:r>
              <a:rPr lang="en-US" sz="3600" b="1" u="sng" dirty="0" smtClean="0"/>
              <a:t>Element Of Communication</a:t>
            </a:r>
            <a:r>
              <a:rPr lang="en-US" b="1" u="sng" dirty="0" smtClean="0"/>
              <a:t/>
            </a:r>
            <a:br>
              <a:rPr lang="en-US" b="1" u="sng" dirty="0" smtClean="0"/>
            </a:br>
            <a:r>
              <a:rPr lang="en-US" sz="3600" dirty="0" smtClean="0"/>
              <a:t>1)Sender(Source)</a:t>
            </a:r>
            <a:br>
              <a:rPr lang="en-US" sz="3600" dirty="0" smtClean="0"/>
            </a:br>
            <a:r>
              <a:rPr lang="en-US" sz="3600" dirty="0" smtClean="0"/>
              <a:t>2)Medium</a:t>
            </a:r>
            <a:br>
              <a:rPr lang="en-US" sz="3600" dirty="0" smtClean="0"/>
            </a:br>
            <a:r>
              <a:rPr lang="en-US" sz="3600" dirty="0" smtClean="0"/>
              <a:t>            3)Receiver</a:t>
            </a:r>
            <a:r>
              <a:rPr lang="en-US" sz="3600" b="1" dirty="0" smtClean="0"/>
              <a:t/>
            </a:r>
            <a:br>
              <a:rPr lang="en-US" sz="3600" b="1" dirty="0" smtClean="0"/>
            </a:br>
            <a:r>
              <a:rPr lang="en-US" b="1" u="sng" dirty="0" smtClean="0"/>
              <a:t/>
            </a:r>
            <a:br>
              <a:rPr lang="en-US" b="1" u="sng"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u="sng" dirty="0" smtClean="0"/>
              <a:t>Data Communication</a:t>
            </a:r>
            <a:endParaRPr lang="en-US" b="1" u="sng" dirty="0"/>
          </a:p>
        </p:txBody>
      </p:sp>
      <p:sp>
        <p:nvSpPr>
          <p:cNvPr id="3" name="Content Placeholder 2"/>
          <p:cNvSpPr>
            <a:spLocks noGrp="1"/>
          </p:cNvSpPr>
          <p:nvPr>
            <p:ph idx="1"/>
          </p:nvPr>
        </p:nvSpPr>
        <p:spPr>
          <a:xfrm>
            <a:off x="533400" y="1219200"/>
            <a:ext cx="8229600" cy="5029200"/>
          </a:xfrm>
        </p:spPr>
        <p:txBody>
          <a:bodyPr>
            <a:normAutofit/>
          </a:bodyPr>
          <a:lstStyle/>
          <a:p>
            <a:pPr>
              <a:buNone/>
            </a:pPr>
            <a:r>
              <a:rPr lang="en-US" dirty="0" smtClean="0"/>
              <a:t>	</a:t>
            </a:r>
            <a:r>
              <a:rPr lang="en-US" sz="2800" dirty="0" smtClean="0"/>
              <a:t>Data Communication means transferring the data from one place to another.</a:t>
            </a:r>
          </a:p>
          <a:p>
            <a:pPr>
              <a:buNone/>
            </a:pPr>
            <a:r>
              <a:rPr lang="en-US" sz="2800" dirty="0" smtClean="0"/>
              <a:t>				But ,in this case the Sender and Receiver </a:t>
            </a:r>
            <a:r>
              <a:rPr lang="en-US" sz="2800" b="1" dirty="0" smtClean="0"/>
              <a:t>both</a:t>
            </a:r>
            <a:r>
              <a:rPr lang="en-US" sz="2800" dirty="0" smtClean="0"/>
              <a:t> are </a:t>
            </a:r>
            <a:r>
              <a:rPr lang="en-US" sz="2800" b="1" dirty="0" smtClean="0"/>
              <a:t>machines</a:t>
            </a:r>
            <a:r>
              <a:rPr lang="en-US" sz="2800" dirty="0" smtClean="0"/>
              <a:t> like Computers, printer etc and </a:t>
            </a:r>
            <a:r>
              <a:rPr lang="en-US" sz="2800" b="1" dirty="0" smtClean="0"/>
              <a:t>Medium</a:t>
            </a:r>
            <a:r>
              <a:rPr lang="en-US" sz="2800" dirty="0" smtClean="0"/>
              <a:t> may be </a:t>
            </a:r>
          </a:p>
          <a:p>
            <a:pPr>
              <a:buNone/>
            </a:pPr>
            <a:r>
              <a:rPr lang="en-US" sz="2800" dirty="0" smtClean="0"/>
              <a:t>			1.Twisted Pair Wire</a:t>
            </a:r>
          </a:p>
          <a:p>
            <a:pPr>
              <a:buNone/>
            </a:pPr>
            <a:r>
              <a:rPr lang="en-US" sz="2800" dirty="0" smtClean="0"/>
              <a:t>			2.Coaxial Cable</a:t>
            </a:r>
          </a:p>
          <a:p>
            <a:pPr>
              <a:buNone/>
            </a:pPr>
            <a:r>
              <a:rPr lang="en-US" sz="2800" dirty="0" smtClean="0"/>
              <a:t>			3.Microwave System</a:t>
            </a:r>
          </a:p>
          <a:p>
            <a:pPr>
              <a:buNone/>
            </a:pPr>
            <a:r>
              <a:rPr lang="en-US" sz="2800" dirty="0" smtClean="0"/>
              <a:t>			4.Satellite System</a:t>
            </a:r>
          </a:p>
          <a:p>
            <a:pPr>
              <a:buNone/>
            </a:pPr>
            <a:r>
              <a:rPr lang="en-US" sz="2800" dirty="0" smtClean="0"/>
              <a:t>			5.Optical Fibers</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
            </a:r>
            <a:br>
              <a:rPr lang="en-US" b="1" u="sng" dirty="0" smtClean="0"/>
            </a:br>
            <a:r>
              <a:rPr lang="en-US" b="1" u="sng" dirty="0" smtClean="0"/>
              <a:t>Data Communication Channels Or Media</a:t>
            </a:r>
            <a:endParaRPr lang="en-US" b="1" u="sng" dirty="0"/>
          </a:p>
        </p:txBody>
      </p:sp>
      <p:sp>
        <p:nvSpPr>
          <p:cNvPr id="3" name="Content Placeholder 2"/>
          <p:cNvSpPr>
            <a:spLocks noGrp="1"/>
          </p:cNvSpPr>
          <p:nvPr>
            <p:ph idx="1"/>
          </p:nvPr>
        </p:nvSpPr>
        <p:spPr>
          <a:xfrm>
            <a:off x="2438400" y="1981200"/>
            <a:ext cx="3886200" cy="4525963"/>
          </a:xfrm>
        </p:spPr>
        <p:txBody>
          <a:bodyPr/>
          <a:lstStyle/>
          <a:p>
            <a:pPr>
              <a:buFont typeface="Wingdings" pitchFamily="2" charset="2"/>
              <a:buChar char="Ø"/>
            </a:pPr>
            <a:r>
              <a:rPr lang="en-US" dirty="0" smtClean="0"/>
              <a:t>Twisted Pair Wire</a:t>
            </a:r>
          </a:p>
          <a:p>
            <a:pPr>
              <a:buFont typeface="Wingdings" pitchFamily="2" charset="2"/>
              <a:buChar char="Ø"/>
            </a:pPr>
            <a:r>
              <a:rPr lang="en-US" dirty="0" smtClean="0"/>
              <a:t>Coaxial Cable</a:t>
            </a:r>
          </a:p>
          <a:p>
            <a:pPr>
              <a:buFont typeface="Wingdings" pitchFamily="2" charset="2"/>
              <a:buChar char="Ø"/>
            </a:pPr>
            <a:r>
              <a:rPr lang="en-US" dirty="0" smtClean="0"/>
              <a:t>Microwave System</a:t>
            </a:r>
          </a:p>
          <a:p>
            <a:pPr>
              <a:buFont typeface="Wingdings" pitchFamily="2" charset="2"/>
              <a:buChar char="Ø"/>
            </a:pPr>
            <a:r>
              <a:rPr lang="en-US" dirty="0" smtClean="0"/>
              <a:t>Satellite System</a:t>
            </a:r>
          </a:p>
          <a:p>
            <a:pPr>
              <a:buFont typeface="Wingdings" pitchFamily="2" charset="2"/>
              <a:buChar char="Ø"/>
            </a:pPr>
            <a:r>
              <a:rPr lang="en-US" dirty="0" smtClean="0"/>
              <a:t>Optical Fibers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1" dirty="0" smtClean="0"/>
              <a:t>1)</a:t>
            </a:r>
            <a:r>
              <a:rPr lang="en-US" b="1" i="1" u="sng" dirty="0" smtClean="0"/>
              <a:t>Twisted Pair Wire</a:t>
            </a:r>
            <a:endParaRPr lang="en-US" b="1" i="1" u="sng" dirty="0"/>
          </a:p>
        </p:txBody>
      </p:sp>
      <p:pic>
        <p:nvPicPr>
          <p:cNvPr id="4" name="Content Placeholder 3" descr="Wire-1 Twisted Pair.jpg"/>
          <p:cNvPicPr>
            <a:picLocks noGrp="1" noChangeAspect="1"/>
          </p:cNvPicPr>
          <p:nvPr>
            <p:ph idx="1"/>
          </p:nvPr>
        </p:nvPicPr>
        <p:blipFill>
          <a:blip r:embed="rId2"/>
          <a:stretch>
            <a:fillRect/>
          </a:stretch>
        </p:blipFill>
        <p:spPr>
          <a:xfrm>
            <a:off x="1752600" y="1676400"/>
            <a:ext cx="5657454" cy="4525963"/>
          </a:xfr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143000"/>
          </a:xfrm>
        </p:spPr>
        <p:txBody>
          <a:bodyPr>
            <a:normAutofit/>
          </a:bodyPr>
          <a:lstStyle/>
          <a:p>
            <a:r>
              <a:rPr lang="en-US" sz="4000" b="1" u="sng" dirty="0" smtClean="0"/>
              <a:t>Twisted Pair Wire</a:t>
            </a:r>
            <a:endParaRPr lang="en-US" sz="4000" b="1" u="sng" dirty="0"/>
          </a:p>
        </p:txBody>
      </p:sp>
      <p:sp>
        <p:nvSpPr>
          <p:cNvPr id="3" name="Content Placeholder 2"/>
          <p:cNvSpPr>
            <a:spLocks noGrp="1"/>
          </p:cNvSpPr>
          <p:nvPr>
            <p:ph idx="1"/>
          </p:nvPr>
        </p:nvSpPr>
        <p:spPr>
          <a:xfrm>
            <a:off x="533400" y="990600"/>
            <a:ext cx="8229600" cy="4525963"/>
          </a:xfrm>
        </p:spPr>
        <p:txBody>
          <a:bodyPr>
            <a:normAutofit fontScale="25000" lnSpcReduction="20000"/>
          </a:bodyPr>
          <a:lstStyle/>
          <a:p>
            <a:pPr lvl="1">
              <a:buNone/>
            </a:pPr>
            <a:r>
              <a:rPr lang="en-US" dirty="0" smtClean="0"/>
              <a:t>	</a:t>
            </a:r>
            <a:r>
              <a:rPr lang="en-US" sz="8000" dirty="0" smtClean="0"/>
              <a:t>		A twisted pair wire consist of </a:t>
            </a:r>
            <a:r>
              <a:rPr lang="en-US" sz="8000" b="1" dirty="0" smtClean="0"/>
              <a:t>two bunches </a:t>
            </a:r>
            <a:r>
              <a:rPr lang="en-US" sz="8000" dirty="0" smtClean="0"/>
              <a:t>of thin </a:t>
            </a:r>
            <a:r>
              <a:rPr lang="en-US" sz="8000" b="1" dirty="0" smtClean="0"/>
              <a:t>Copper Wires, each</a:t>
            </a:r>
            <a:r>
              <a:rPr lang="en-US" sz="8000" dirty="0" smtClean="0"/>
              <a:t> bunch is enclosed separately in a </a:t>
            </a:r>
            <a:r>
              <a:rPr lang="en-US" sz="8000" b="1" dirty="0" smtClean="0"/>
              <a:t>plastic </a:t>
            </a:r>
            <a:r>
              <a:rPr lang="en-US" sz="8000" dirty="0" smtClean="0"/>
              <a:t>insulation and then twisted around each other to reduce the interference by the adjacent wires. It is also called as </a:t>
            </a:r>
            <a:r>
              <a:rPr lang="en-US" sz="8000" b="1" dirty="0" smtClean="0"/>
              <a:t>UTP </a:t>
            </a:r>
            <a:r>
              <a:rPr lang="en-US" sz="8000" dirty="0" smtClean="0"/>
              <a:t>that is  </a:t>
            </a:r>
            <a:r>
              <a:rPr lang="en-US" sz="8000" b="1" dirty="0" smtClean="0"/>
              <a:t>Unshielded Twisted-Pair </a:t>
            </a:r>
            <a:r>
              <a:rPr lang="en-US" sz="8000" dirty="0" smtClean="0"/>
              <a:t>cable because other than the plastic coating around the two individual bunches of copper wire nothing is shields it from outside interference.</a:t>
            </a:r>
          </a:p>
          <a:p>
            <a:pPr lvl="1">
              <a:buNone/>
            </a:pPr>
            <a:r>
              <a:rPr lang="en-US" sz="8000" b="1" u="sng" dirty="0" smtClean="0"/>
              <a:t>Uses:-</a:t>
            </a:r>
          </a:p>
          <a:p>
            <a:pPr lvl="1">
              <a:buNone/>
            </a:pPr>
            <a:r>
              <a:rPr lang="en-US" sz="8000" dirty="0" smtClean="0"/>
              <a:t>		UTP cables are used for local telephone communication and for short distance digital data transmission (up to 1 KM).</a:t>
            </a:r>
          </a:p>
          <a:p>
            <a:pPr lvl="1">
              <a:buNone/>
            </a:pPr>
            <a:r>
              <a:rPr lang="en-US" sz="8000" dirty="0" smtClean="0"/>
              <a:t>					They are also used to connect Terminals to the main computer, if thy are placed at a short distance from the main computer.</a:t>
            </a:r>
          </a:p>
          <a:p>
            <a:pPr lvl="1">
              <a:buNone/>
            </a:pPr>
            <a:r>
              <a:rPr lang="en-US" sz="8000" dirty="0" smtClean="0"/>
              <a:t>				Data Transmission speed of up to 9600 bits per seconds can be achieved if distance is not more than 1 km.</a:t>
            </a:r>
          </a:p>
          <a:p>
            <a:pPr lvl="1">
              <a:buNone/>
            </a:pPr>
            <a:r>
              <a:rPr lang="en-US" sz="8000" b="1" u="sng" dirty="0" smtClean="0"/>
              <a:t>Advantage:-</a:t>
            </a:r>
          </a:p>
          <a:p>
            <a:pPr lvl="1">
              <a:buNone/>
            </a:pPr>
            <a:r>
              <a:rPr lang="en-US" sz="8000" b="1" dirty="0" smtClean="0"/>
              <a:t>			</a:t>
            </a:r>
            <a:r>
              <a:rPr lang="en-US" sz="8000" dirty="0" smtClean="0"/>
              <a:t>It is an inexpensive medium of data transmission.</a:t>
            </a:r>
          </a:p>
          <a:p>
            <a:pPr lvl="1">
              <a:buNone/>
            </a:pPr>
            <a:r>
              <a:rPr lang="en-US" sz="8000" dirty="0" smtClean="0"/>
              <a:t>			They are easy to install and use.</a:t>
            </a:r>
          </a:p>
          <a:p>
            <a:pPr lvl="1">
              <a:buNone/>
            </a:pPr>
            <a:r>
              <a:rPr lang="en-US" sz="8000" b="1" u="sng" dirty="0" smtClean="0"/>
              <a:t>Disadvantages:-</a:t>
            </a:r>
          </a:p>
          <a:p>
            <a:pPr lvl="1">
              <a:buNone/>
            </a:pPr>
            <a:r>
              <a:rPr lang="en-US" sz="8000" b="1" dirty="0" smtClean="0"/>
              <a:t>			</a:t>
            </a:r>
            <a:r>
              <a:rPr lang="en-US" sz="8000" dirty="0" smtClean="0"/>
              <a:t>Their use is limited because they easily pick up the noise signals, which result into high error rates, if distance is more than 1 km.</a:t>
            </a:r>
            <a:endParaRPr lang="en-US" sz="8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a:t>
            </a:r>
            <a:r>
              <a:rPr lang="en-US" b="1" u="sng" dirty="0" smtClean="0"/>
              <a:t>Coaxial Cable</a:t>
            </a:r>
            <a:endParaRPr lang="en-US" b="1" u="sng" dirty="0"/>
          </a:p>
        </p:txBody>
      </p:sp>
      <p:pic>
        <p:nvPicPr>
          <p:cNvPr id="4" name="Content Placeholder 3" descr="coaxial-cable.gif"/>
          <p:cNvPicPr>
            <a:picLocks noGrp="1" noChangeAspect="1"/>
          </p:cNvPicPr>
          <p:nvPr>
            <p:ph idx="1"/>
          </p:nvPr>
        </p:nvPicPr>
        <p:blipFill>
          <a:blip r:embed="rId2"/>
          <a:stretch>
            <a:fillRect/>
          </a:stretch>
        </p:blipFill>
        <p:spPr>
          <a:xfrm>
            <a:off x="685800" y="1676400"/>
            <a:ext cx="8153400" cy="4495799"/>
          </a:xfr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Coaxial Cable</a:t>
            </a:r>
            <a:endParaRPr lang="en-US" b="1" u="sng" dirty="0"/>
          </a:p>
        </p:txBody>
      </p:sp>
      <p:sp>
        <p:nvSpPr>
          <p:cNvPr id="3" name="Content Placeholder 2"/>
          <p:cNvSpPr>
            <a:spLocks noGrp="1"/>
          </p:cNvSpPr>
          <p:nvPr>
            <p:ph idx="1"/>
          </p:nvPr>
        </p:nvSpPr>
        <p:spPr/>
        <p:txBody>
          <a:bodyPr>
            <a:normAutofit fontScale="70000" lnSpcReduction="20000"/>
          </a:bodyPr>
          <a:lstStyle/>
          <a:p>
            <a:r>
              <a:rPr lang="en-US" dirty="0" smtClean="0"/>
              <a:t>Co-axial cables are groups of specially wrapped and insulated wire lines,transmite the data at high rates.</a:t>
            </a:r>
          </a:p>
          <a:p>
            <a:r>
              <a:rPr lang="en-US" dirty="0" smtClean="0"/>
              <a:t>Consist of a Central Copper Wire surrounded by PVC insullation,over which sleeve of copper mesh is placed. The metal sleeve is shielded by outer shield of thick PVC material.</a:t>
            </a:r>
          </a:p>
          <a:p>
            <a:r>
              <a:rPr lang="en-US" dirty="0" smtClean="0"/>
              <a:t>The signals is transmitted by inner copper wire.</a:t>
            </a:r>
          </a:p>
          <a:p>
            <a:r>
              <a:rPr lang="en-US" dirty="0" smtClean="0"/>
              <a:t>Offer higher Bandwidth</a:t>
            </a:r>
          </a:p>
          <a:p>
            <a:r>
              <a:rPr lang="en-US" dirty="0" smtClean="0"/>
              <a:t>Transmit Digital signals at a rate of 10 Mega bits per  seconds.</a:t>
            </a:r>
          </a:p>
          <a:p>
            <a:r>
              <a:rPr lang="en-US" dirty="0" smtClean="0"/>
              <a:t>They are used for long distance telephone lines and as a cable for cable TV.</a:t>
            </a:r>
          </a:p>
          <a:p>
            <a:r>
              <a:rPr lang="en-US" dirty="0" smtClean="0"/>
              <a:t>Provides higher noise immunity and provide cleaner and crisper data transmission without the loss of signals.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a:t>
            </a:r>
            <a:r>
              <a:rPr lang="en-US" b="1" u="sng" dirty="0" smtClean="0"/>
              <a:t>Microwave System</a:t>
            </a:r>
            <a:endParaRPr lang="en-US" b="1" u="sng" dirty="0"/>
          </a:p>
        </p:txBody>
      </p:sp>
      <p:pic>
        <p:nvPicPr>
          <p:cNvPr id="8" name="Content Placeholder 7" descr="microwavelinkdiagram.jpg"/>
          <p:cNvPicPr>
            <a:picLocks noGrp="1" noChangeAspect="1"/>
          </p:cNvPicPr>
          <p:nvPr>
            <p:ph idx="1"/>
          </p:nvPr>
        </p:nvPicPr>
        <p:blipFill>
          <a:blip r:embed="rId2"/>
          <a:stretch>
            <a:fillRect/>
          </a:stretch>
        </p:blipFill>
        <p:spPr>
          <a:xfrm>
            <a:off x="685800" y="1600200"/>
            <a:ext cx="8077200" cy="4648200"/>
          </a:xfr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302</TotalTime>
  <Words>700</Words>
  <Application>Microsoft Office PowerPoint</Application>
  <PresentationFormat>On-screen Show (4:3)</PresentationFormat>
  <Paragraphs>85</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A seminar on   DATA COMMUNICATION CHANNELS</vt:lpstr>
      <vt:lpstr>   Communication Communication is the process of transferring the message from one point to another.  Element Of Communication 1)Sender(Source) 2)Medium             3)Receiver    </vt:lpstr>
      <vt:lpstr>Data Communication</vt:lpstr>
      <vt:lpstr> Data Communication Channels Or Media</vt:lpstr>
      <vt:lpstr>1)Twisted Pair Wire</vt:lpstr>
      <vt:lpstr>Twisted Pair Wire</vt:lpstr>
      <vt:lpstr>2)Coaxial Cable</vt:lpstr>
      <vt:lpstr>Coaxial Cable</vt:lpstr>
      <vt:lpstr>3)Microwave System</vt:lpstr>
      <vt:lpstr>Microwave System</vt:lpstr>
      <vt:lpstr>4)Satellite System</vt:lpstr>
      <vt:lpstr>Satellite System</vt:lpstr>
      <vt:lpstr>Advantages of Satellite System</vt:lpstr>
      <vt:lpstr>5)Optical Fiber</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COMMUNICATION CHANNELS</dc:title>
  <dc:creator>faijan</dc:creator>
  <cp:lastModifiedBy>Ele</cp:lastModifiedBy>
  <cp:revision>72</cp:revision>
  <dcterms:created xsi:type="dcterms:W3CDTF">2010-09-26T13:02:17Z</dcterms:created>
  <dcterms:modified xsi:type="dcterms:W3CDTF">2024-12-26T06:18:20Z</dcterms:modified>
</cp:coreProperties>
</file>