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9"/>
  </p:notesMasterIdLst>
  <p:handoutMasterIdLst>
    <p:handoutMasterId r:id="rId50"/>
  </p:handoutMasterIdLst>
  <p:sldIdLst>
    <p:sldId id="274" r:id="rId2"/>
    <p:sldId id="311" r:id="rId3"/>
    <p:sldId id="330" r:id="rId4"/>
    <p:sldId id="275" r:id="rId5"/>
    <p:sldId id="331" r:id="rId6"/>
    <p:sldId id="312" r:id="rId7"/>
    <p:sldId id="276" r:id="rId8"/>
    <p:sldId id="277" r:id="rId9"/>
    <p:sldId id="278" r:id="rId10"/>
    <p:sldId id="355" r:id="rId11"/>
    <p:sldId id="313" r:id="rId12"/>
    <p:sldId id="281" r:id="rId13"/>
    <p:sldId id="314" r:id="rId14"/>
    <p:sldId id="332" r:id="rId15"/>
    <p:sldId id="280" r:id="rId16"/>
    <p:sldId id="282" r:id="rId17"/>
    <p:sldId id="315" r:id="rId18"/>
    <p:sldId id="316" r:id="rId19"/>
    <p:sldId id="284" r:id="rId20"/>
    <p:sldId id="307" r:id="rId21"/>
    <p:sldId id="306" r:id="rId22"/>
    <p:sldId id="308" r:id="rId23"/>
    <p:sldId id="309" r:id="rId24"/>
    <p:sldId id="356" r:id="rId25"/>
    <p:sldId id="310" r:id="rId26"/>
    <p:sldId id="286" r:id="rId27"/>
    <p:sldId id="357" r:id="rId28"/>
    <p:sldId id="358" r:id="rId29"/>
    <p:sldId id="359" r:id="rId30"/>
    <p:sldId id="360" r:id="rId31"/>
    <p:sldId id="361" r:id="rId32"/>
    <p:sldId id="362" r:id="rId33"/>
    <p:sldId id="363" r:id="rId34"/>
    <p:sldId id="364" r:id="rId35"/>
    <p:sldId id="365" r:id="rId36"/>
    <p:sldId id="366" r:id="rId37"/>
    <p:sldId id="367" r:id="rId38"/>
    <p:sldId id="368" r:id="rId39"/>
    <p:sldId id="369" r:id="rId40"/>
    <p:sldId id="370" r:id="rId41"/>
    <p:sldId id="371" r:id="rId42"/>
    <p:sldId id="372" r:id="rId43"/>
    <p:sldId id="373" r:id="rId44"/>
    <p:sldId id="375" r:id="rId45"/>
    <p:sldId id="374" r:id="rId46"/>
    <p:sldId id="376" r:id="rId47"/>
    <p:sldId id="377" r:id="rId4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0C0C0"/>
    <a:srgbClr val="EAEAEA"/>
    <a:srgbClr val="5F5F5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20747" autoAdjust="0"/>
    <p:restoredTop sz="90929"/>
  </p:normalViewPr>
  <p:slideViewPr>
    <p:cSldViewPr snapToGrid="0">
      <p:cViewPr varScale="1">
        <p:scale>
          <a:sx n="73" d="100"/>
          <a:sy n="73" d="100"/>
        </p:scale>
        <p:origin x="-1932" y="198"/>
      </p:cViewPr>
      <p:guideLst>
        <p:guide orient="horz" pos="2166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5.xml"/><Relationship Id="rId2" Type="http://schemas.openxmlformats.org/officeDocument/2006/relationships/slide" Target="slides/slide12.xml"/><Relationship Id="rId1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9F1FDD6F-CE73-4D47-9344-5EC7F1D8666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/>
            </a:lvl1pPr>
          </a:lstStyle>
          <a:p>
            <a:fld id="{0B0D0610-B547-416D-931B-769A536DE09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" name="Rectangle 30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103" name="Rectangle 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104" name="Rectangle 32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01BD12-9428-4AE7-93DB-78C6B37163B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spcBef>
                <a:spcPct val="0"/>
              </a:spcBef>
            </a:pPr>
            <a:r>
              <a:rPr kumimoji="1" lang="en-US" sz="3600">
                <a:solidFill>
                  <a:schemeClr val="tx2"/>
                </a:solidFill>
              </a:rPr>
              <a:t>Embedded Systems Design: A Unified Hardware/Software Introduction</a:t>
            </a:r>
          </a:p>
        </p:txBody>
      </p:sp>
      <p:sp>
        <p:nvSpPr>
          <p:cNvPr id="3106" name="Rectangle 34"/>
          <p:cNvSpPr>
            <a:spLocks noChangeArrowheads="1"/>
          </p:cNvSpPr>
          <p:nvPr/>
        </p:nvSpPr>
        <p:spPr bwMode="auto">
          <a:xfrm>
            <a:off x="228600" y="1295400"/>
            <a:ext cx="8686800" cy="152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07" name="Rectangle 35"/>
          <p:cNvSpPr>
            <a:spLocks noChangeArrowheads="1"/>
          </p:cNvSpPr>
          <p:nvPr/>
        </p:nvSpPr>
        <p:spPr bwMode="auto">
          <a:xfrm>
            <a:off x="228600" y="6096000"/>
            <a:ext cx="8686800" cy="76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486F352-5E9E-4B0B-A3DE-6CD25D4D7E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152400"/>
            <a:ext cx="20955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1341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61C398-0DD7-4380-887E-BE65ADE456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D4D0F03-5BBD-4454-9FE3-2DDD4FAEC9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CB3EF5-15AB-4148-A848-FDC65DDF28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411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11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86FBDE5-3D02-4BEF-905F-EBC391787C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E896DAA-1780-419A-96A0-A56E7287A6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7B0C77-2905-488D-B7B1-D70E941143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39DA47-A948-4D1C-A007-F4525FD55F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17FD715-A4DC-4FE2-B8E7-2655ADB98C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7BAC6E0-E309-4D72-B8CE-FE9493CB6B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838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038" rIns="0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4000"/>
            <a:ext cx="8382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01000" y="6248400"/>
            <a:ext cx="914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75DA63D-516A-42DF-B811-8EA6F8974B3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228600" y="1295400"/>
            <a:ext cx="8686800" cy="152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81000" y="6172200"/>
            <a:ext cx="2590800" cy="30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/>
            <a:endParaRPr lang="en-US" sz="1400"/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228600" y="6248400"/>
            <a:ext cx="3505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/>
          <a:lstStyle/>
          <a:p>
            <a:pPr>
              <a:spcBef>
                <a:spcPct val="0"/>
              </a:spcBef>
            </a:pPr>
            <a:r>
              <a:rPr lang="en-US" i="1"/>
              <a:t>Embedded Systems Design: A Unified Hardware/Software Introduction,</a:t>
            </a:r>
            <a:r>
              <a:rPr lang="en-US"/>
              <a:t> </a:t>
            </a:r>
            <a:r>
              <a:rPr lang="en-US" sz="1000"/>
              <a:t>(c) 2000 Vahid/Givargis</a:t>
            </a:r>
            <a:r>
              <a:rPr lang="en-US"/>
              <a:t> </a:t>
            </a:r>
          </a:p>
        </p:txBody>
      </p:sp>
      <p:sp>
        <p:nvSpPr>
          <p:cNvPr id="2079" name="Rectangle 31"/>
          <p:cNvSpPr>
            <a:spLocks noChangeArrowheads="1"/>
          </p:cNvSpPr>
          <p:nvPr/>
        </p:nvSpPr>
        <p:spPr bwMode="auto">
          <a:xfrm>
            <a:off x="228600" y="6096000"/>
            <a:ext cx="8686800" cy="76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Worksheet5.xls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Excel_97-2003_Worksheet7.xls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8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97-2003_Worksheet3.xls"/><Relationship Id="rId4" Type="http://schemas.openxmlformats.org/officeDocument/2006/relationships/oleObject" Target="../embeddings/Microsoft_Office_Excel_97-2003_Worksheet2.xls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AB216243-46BF-4081-A264-3D0A3D82F74C}" type="slidenum">
              <a:rPr lang="en-US"/>
              <a:pPr/>
              <a:t>1</a:t>
            </a:fld>
            <a:endParaRPr lang="en-US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286000"/>
            <a:ext cx="7772400" cy="549275"/>
          </a:xfrm>
          <a:prstGeom prst="rect">
            <a:avLst/>
          </a:prstGeom>
          <a:noFill/>
          <a:ln cap="sq"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 smtClean="0"/>
              <a:t>Digital </a:t>
            </a:r>
            <a:r>
              <a:rPr lang="en-US" dirty="0"/>
              <a:t>Camera Example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559BA-77BF-4C82-809E-AC6A7C5E9E87}" type="slidenum">
              <a:rPr lang="en-US"/>
              <a:pPr/>
              <a:t>10</a:t>
            </a:fld>
            <a:endParaRPr lang="en-US"/>
          </a:p>
        </p:txBody>
      </p:sp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Quantization step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82000" cy="27717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Achieve high compression ratio by reducing image quality</a:t>
            </a:r>
          </a:p>
          <a:p>
            <a:pPr lvl="1">
              <a:lnSpc>
                <a:spcPct val="90000"/>
              </a:lnSpc>
            </a:pPr>
            <a:r>
              <a:rPr lang="en-US"/>
              <a:t>Reduce bit precision of encoded data</a:t>
            </a:r>
          </a:p>
          <a:p>
            <a:pPr lvl="2">
              <a:lnSpc>
                <a:spcPct val="90000"/>
              </a:lnSpc>
            </a:pPr>
            <a:r>
              <a:rPr lang="en-US"/>
              <a:t>Fewer bits needed for encoding</a:t>
            </a:r>
          </a:p>
          <a:p>
            <a:pPr lvl="2">
              <a:lnSpc>
                <a:spcPct val="90000"/>
              </a:lnSpc>
            </a:pPr>
            <a:r>
              <a:rPr lang="en-US"/>
              <a:t>One way is to divide all values by a factor of 2</a:t>
            </a:r>
          </a:p>
          <a:p>
            <a:pPr lvl="3">
              <a:lnSpc>
                <a:spcPct val="90000"/>
              </a:lnSpc>
            </a:pPr>
            <a:r>
              <a:rPr lang="en-US"/>
              <a:t>Simple right shifts can do this</a:t>
            </a:r>
          </a:p>
          <a:p>
            <a:pPr lvl="1">
              <a:lnSpc>
                <a:spcPct val="90000"/>
              </a:lnSpc>
            </a:pPr>
            <a:r>
              <a:rPr lang="en-US"/>
              <a:t>Dequantization would reverse process for decompression</a:t>
            </a:r>
          </a:p>
        </p:txBody>
      </p:sp>
      <p:graphicFrame>
        <p:nvGraphicFramePr>
          <p:cNvPr id="178185" name="Object 9"/>
          <p:cNvGraphicFramePr>
            <a:graphicFrameLocks noChangeAspect="1"/>
          </p:cNvGraphicFramePr>
          <p:nvPr/>
        </p:nvGraphicFramePr>
        <p:xfrm>
          <a:off x="963613" y="4383088"/>
          <a:ext cx="2524125" cy="1304925"/>
        </p:xfrm>
        <a:graphic>
          <a:graphicData uri="http://schemas.openxmlformats.org/presentationml/2006/ole">
            <p:oleObj spid="_x0000_s178185" name="Worksheet" r:id="rId3" imgW="2981160" imgH="1541160" progId="Excel.Sheet.8">
              <p:embed/>
            </p:oleObj>
          </a:graphicData>
        </a:graphic>
      </p:graphicFrame>
      <p:graphicFrame>
        <p:nvGraphicFramePr>
          <p:cNvPr id="178446" name="Object 270"/>
          <p:cNvGraphicFramePr>
            <a:graphicFrameLocks noChangeAspect="1"/>
          </p:cNvGraphicFramePr>
          <p:nvPr/>
        </p:nvGraphicFramePr>
        <p:xfrm>
          <a:off x="5148263" y="4373563"/>
          <a:ext cx="2524125" cy="1304925"/>
        </p:xfrm>
        <a:graphic>
          <a:graphicData uri="http://schemas.openxmlformats.org/presentationml/2006/ole">
            <p:oleObj spid="_x0000_s178446" name="Worksheet" r:id="rId4" imgW="2981160" imgH="1541160" progId="Excel.Sheet.8">
              <p:embed/>
            </p:oleObj>
          </a:graphicData>
        </a:graphic>
      </p:graphicFrame>
      <p:sp>
        <p:nvSpPr>
          <p:cNvPr id="178449" name="Line 273"/>
          <p:cNvSpPr>
            <a:spLocks noChangeShapeType="1"/>
          </p:cNvSpPr>
          <p:nvPr/>
        </p:nvSpPr>
        <p:spPr bwMode="auto">
          <a:xfrm>
            <a:off x="3822700" y="5016500"/>
            <a:ext cx="990600" cy="127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8450" name="Text Box 274"/>
          <p:cNvSpPr txBox="1">
            <a:spLocks noChangeArrowheads="1"/>
          </p:cNvSpPr>
          <p:nvPr/>
        </p:nvSpPr>
        <p:spPr bwMode="auto">
          <a:xfrm>
            <a:off x="971550" y="5743575"/>
            <a:ext cx="24765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r>
              <a:rPr lang="en-US" sz="1400" u="sng"/>
              <a:t>After being decoded using DCT</a:t>
            </a:r>
          </a:p>
        </p:txBody>
      </p:sp>
      <p:sp>
        <p:nvSpPr>
          <p:cNvPr id="178451" name="Text Box 275"/>
          <p:cNvSpPr txBox="1">
            <a:spLocks noChangeArrowheads="1"/>
          </p:cNvSpPr>
          <p:nvPr/>
        </p:nvSpPr>
        <p:spPr bwMode="auto">
          <a:xfrm>
            <a:off x="5200650" y="5743575"/>
            <a:ext cx="24765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r>
              <a:rPr lang="en-US" sz="1400" u="sng"/>
              <a:t>After quantization</a:t>
            </a:r>
          </a:p>
        </p:txBody>
      </p:sp>
      <p:sp>
        <p:nvSpPr>
          <p:cNvPr id="178452" name="Text Box 276"/>
          <p:cNvSpPr txBox="1">
            <a:spLocks noChangeArrowheads="1"/>
          </p:cNvSpPr>
          <p:nvPr/>
        </p:nvSpPr>
        <p:spPr bwMode="auto">
          <a:xfrm>
            <a:off x="3648075" y="4429125"/>
            <a:ext cx="13430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r>
              <a:rPr lang="en-US" sz="1400"/>
              <a:t>Divide each cell’s value  by 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2D953-F9B6-400E-B4F6-2A24452C278A}" type="slidenum">
              <a:rPr lang="en-US"/>
              <a:pPr/>
              <a:t>11</a:t>
            </a:fld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91525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Serialize 8 x 8 block of pixels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Values are converted into single list using zigzag pattern</a:t>
            </a:r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Perform Huffman encoding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More frequently occurring pixels assigned short binary code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Longer binary codes left for less frequently occurring pixels</a:t>
            </a:r>
          </a:p>
          <a:p>
            <a:pPr>
              <a:lnSpc>
                <a:spcPct val="90000"/>
              </a:lnSpc>
            </a:pPr>
            <a:r>
              <a:rPr lang="en-US" sz="2400"/>
              <a:t>Each pixel in serial list converted to Huffman encoded values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Much shorter list, thus compression</a:t>
            </a:r>
          </a:p>
          <a:p>
            <a:pPr lvl="1">
              <a:lnSpc>
                <a:spcPct val="90000"/>
              </a:lnSpc>
            </a:pPr>
            <a:endParaRPr lang="en-US" sz="2000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Huffman encoding step</a:t>
            </a:r>
          </a:p>
        </p:txBody>
      </p:sp>
      <p:sp>
        <p:nvSpPr>
          <p:cNvPr id="133189" name="Line 69"/>
          <p:cNvSpPr>
            <a:spLocks noChangeShapeType="1"/>
          </p:cNvSpPr>
          <p:nvPr/>
        </p:nvSpPr>
        <p:spPr bwMode="auto">
          <a:xfrm>
            <a:off x="1747838" y="7659688"/>
            <a:ext cx="47958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3256" name="Rectangle 136"/>
          <p:cNvSpPr>
            <a:spLocks noChangeArrowheads="1"/>
          </p:cNvSpPr>
          <p:nvPr/>
        </p:nvSpPr>
        <p:spPr bwMode="auto">
          <a:xfrm>
            <a:off x="1754188" y="-744538"/>
            <a:ext cx="0" cy="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3452" name="Rectangle 332"/>
          <p:cNvSpPr>
            <a:spLocks noChangeArrowheads="1"/>
          </p:cNvSpPr>
          <p:nvPr/>
        </p:nvSpPr>
        <p:spPr bwMode="auto">
          <a:xfrm>
            <a:off x="1754188" y="5140325"/>
            <a:ext cx="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900">
                <a:cs typeface="Times New Roman" charset="0"/>
              </a:rPr>
              <a:t> </a:t>
            </a:r>
          </a:p>
          <a:p>
            <a:pPr algn="l">
              <a:spcBef>
                <a:spcPct val="0"/>
              </a:spcBef>
            </a:pPr>
            <a:r>
              <a:rPr lang="en-US" sz="900">
                <a:cs typeface="Times New Roman" charset="0"/>
              </a:rPr>
              <a:t> </a:t>
            </a:r>
          </a:p>
          <a:p>
            <a:pPr algn="l">
              <a:spcBef>
                <a:spcPct val="0"/>
              </a:spcBef>
            </a:pPr>
            <a:endParaRPr lang="en-US" sz="2400"/>
          </a:p>
        </p:txBody>
      </p:sp>
      <p:sp>
        <p:nvSpPr>
          <p:cNvPr id="133453" name="Rectangle 333"/>
          <p:cNvSpPr>
            <a:spLocks noChangeArrowheads="1"/>
          </p:cNvSpPr>
          <p:nvPr/>
        </p:nvSpPr>
        <p:spPr bwMode="auto">
          <a:xfrm>
            <a:off x="1754188" y="5778500"/>
            <a:ext cx="4500562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>
                <a:cs typeface="Times New Roman" charset="0"/>
              </a:rPr>
              <a:t> </a:t>
            </a:r>
          </a:p>
          <a:p>
            <a:pPr algn="l">
              <a:spcBef>
                <a:spcPct val="0"/>
              </a:spcBef>
            </a:pPr>
            <a:endParaRPr lang="en-US" sz="2400"/>
          </a:p>
        </p:txBody>
      </p:sp>
      <p:sp>
        <p:nvSpPr>
          <p:cNvPr id="133454" name="Line 334"/>
          <p:cNvSpPr>
            <a:spLocks noChangeShapeType="1"/>
          </p:cNvSpPr>
          <p:nvPr/>
        </p:nvSpPr>
        <p:spPr bwMode="auto">
          <a:xfrm>
            <a:off x="1747838" y="7659688"/>
            <a:ext cx="47958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3521" name="Rectangle 401"/>
          <p:cNvSpPr>
            <a:spLocks noChangeArrowheads="1"/>
          </p:cNvSpPr>
          <p:nvPr/>
        </p:nvSpPr>
        <p:spPr bwMode="auto">
          <a:xfrm>
            <a:off x="1754188" y="-744538"/>
            <a:ext cx="0" cy="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3717" name="Rectangle 597"/>
          <p:cNvSpPr>
            <a:spLocks noChangeArrowheads="1"/>
          </p:cNvSpPr>
          <p:nvPr/>
        </p:nvSpPr>
        <p:spPr bwMode="auto">
          <a:xfrm>
            <a:off x="1754188" y="5140325"/>
            <a:ext cx="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900">
                <a:cs typeface="Times New Roman" charset="0"/>
              </a:rPr>
              <a:t> </a:t>
            </a:r>
          </a:p>
          <a:p>
            <a:pPr algn="l">
              <a:spcBef>
                <a:spcPct val="0"/>
              </a:spcBef>
            </a:pPr>
            <a:r>
              <a:rPr lang="en-US" sz="900">
                <a:cs typeface="Times New Roman" charset="0"/>
              </a:rPr>
              <a:t> </a:t>
            </a:r>
          </a:p>
          <a:p>
            <a:pPr algn="l">
              <a:spcBef>
                <a:spcPct val="0"/>
              </a:spcBef>
            </a:pPr>
            <a:endParaRPr lang="en-US" sz="2400"/>
          </a:p>
        </p:txBody>
      </p:sp>
      <p:grpSp>
        <p:nvGrpSpPr>
          <p:cNvPr id="133785" name="Group 665"/>
          <p:cNvGrpSpPr>
            <a:grpSpLocks/>
          </p:cNvGrpSpPr>
          <p:nvPr/>
        </p:nvGrpSpPr>
        <p:grpSpPr bwMode="auto">
          <a:xfrm>
            <a:off x="1876425" y="2371725"/>
            <a:ext cx="2868613" cy="1406525"/>
            <a:chOff x="3492" y="1188"/>
            <a:chExt cx="1807" cy="886"/>
          </a:xfrm>
        </p:grpSpPr>
        <p:grpSp>
          <p:nvGrpSpPr>
            <p:cNvPr id="133719" name="Group 599"/>
            <p:cNvGrpSpPr>
              <a:grpSpLocks/>
            </p:cNvGrpSpPr>
            <p:nvPr/>
          </p:nvGrpSpPr>
          <p:grpSpPr bwMode="auto">
            <a:xfrm>
              <a:off x="3492" y="1188"/>
              <a:ext cx="1807" cy="886"/>
              <a:chOff x="2473" y="1886"/>
              <a:chExt cx="4517" cy="2216"/>
            </a:xfrm>
          </p:grpSpPr>
          <p:sp>
            <p:nvSpPr>
              <p:cNvPr id="133720" name="Text Box 600"/>
              <p:cNvSpPr txBox="1">
                <a:spLocks noChangeArrowheads="1"/>
              </p:cNvSpPr>
              <p:nvPr/>
            </p:nvSpPr>
            <p:spPr bwMode="auto">
              <a:xfrm>
                <a:off x="2473" y="1886"/>
                <a:ext cx="4517" cy="221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spcBef>
                    <a:spcPct val="0"/>
                  </a:spcBef>
                </a:pPr>
                <a:endParaRPr lang="en-US"/>
              </a:p>
              <a:p>
                <a:pPr algn="l">
                  <a:spcBef>
                    <a:spcPct val="0"/>
                  </a:spcBef>
                </a:pPr>
                <a:endParaRPr lang="en-US"/>
              </a:p>
              <a:p>
                <a:pPr algn="l">
                  <a:spcBef>
                    <a:spcPct val="0"/>
                  </a:spcBef>
                </a:pPr>
                <a:endParaRPr lang="en-US"/>
              </a:p>
              <a:p>
                <a:pPr algn="l">
                  <a:spcBef>
                    <a:spcPct val="0"/>
                  </a:spcBef>
                </a:pPr>
                <a:endParaRPr lang="en-US"/>
              </a:p>
              <a:p>
                <a:pPr algn="l">
                  <a:spcBef>
                    <a:spcPct val="0"/>
                  </a:spcBef>
                </a:pPr>
                <a:endParaRPr lang="en-US"/>
              </a:p>
              <a:p>
                <a:pPr algn="l">
                  <a:spcBef>
                    <a:spcPct val="0"/>
                  </a:spcBef>
                </a:pPr>
                <a:endParaRPr lang="en-US"/>
              </a:p>
              <a:p>
                <a:pPr algn="l">
                  <a:spcBef>
                    <a:spcPct val="0"/>
                  </a:spcBef>
                </a:pPr>
                <a:endParaRPr lang="en-US"/>
              </a:p>
              <a:p>
                <a:pPr algn="l">
                  <a:spcBef>
                    <a:spcPct val="0"/>
                  </a:spcBef>
                </a:pPr>
                <a:endParaRPr lang="en-US"/>
              </a:p>
              <a:p>
                <a:pPr algn="l">
                  <a:spcBef>
                    <a:spcPct val="0"/>
                  </a:spcBef>
                </a:pPr>
                <a:endParaRPr lang="en-US" sz="900"/>
              </a:p>
              <a:p>
                <a:pPr algn="l">
                  <a:spcBef>
                    <a:spcPct val="0"/>
                  </a:spcBef>
                </a:pPr>
                <a:endParaRPr lang="en-US" sz="900"/>
              </a:p>
            </p:txBody>
          </p:sp>
          <p:sp>
            <p:nvSpPr>
              <p:cNvPr id="133721" name="Line 601"/>
              <p:cNvSpPr>
                <a:spLocks noChangeShapeType="1"/>
              </p:cNvSpPr>
              <p:nvPr/>
            </p:nvSpPr>
            <p:spPr bwMode="auto">
              <a:xfrm>
                <a:off x="3189" y="2088"/>
                <a:ext cx="427" cy="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22" name="Line 602"/>
              <p:cNvSpPr>
                <a:spLocks noChangeShapeType="1"/>
              </p:cNvSpPr>
              <p:nvPr/>
            </p:nvSpPr>
            <p:spPr bwMode="auto">
              <a:xfrm flipH="1">
                <a:off x="3163" y="2088"/>
                <a:ext cx="435" cy="26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23" name="Line 603"/>
              <p:cNvSpPr>
                <a:spLocks noChangeShapeType="1"/>
              </p:cNvSpPr>
              <p:nvPr/>
            </p:nvSpPr>
            <p:spPr bwMode="auto">
              <a:xfrm>
                <a:off x="3163" y="2363"/>
                <a:ext cx="0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24" name="Line 604"/>
              <p:cNvSpPr>
                <a:spLocks noChangeShapeType="1"/>
              </p:cNvSpPr>
              <p:nvPr/>
            </p:nvSpPr>
            <p:spPr bwMode="auto">
              <a:xfrm flipV="1">
                <a:off x="3181" y="2363"/>
                <a:ext cx="382" cy="2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25" name="Line 605"/>
              <p:cNvSpPr>
                <a:spLocks noChangeShapeType="1"/>
              </p:cNvSpPr>
              <p:nvPr/>
            </p:nvSpPr>
            <p:spPr bwMode="auto">
              <a:xfrm flipV="1">
                <a:off x="3581" y="2070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26" name="Line 606"/>
              <p:cNvSpPr>
                <a:spLocks noChangeShapeType="1"/>
              </p:cNvSpPr>
              <p:nvPr/>
            </p:nvSpPr>
            <p:spPr bwMode="auto">
              <a:xfrm>
                <a:off x="4088" y="2089"/>
                <a:ext cx="4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27" name="Line 607"/>
              <p:cNvSpPr>
                <a:spLocks noChangeShapeType="1"/>
              </p:cNvSpPr>
              <p:nvPr/>
            </p:nvSpPr>
            <p:spPr bwMode="auto">
              <a:xfrm flipH="1">
                <a:off x="4052" y="2097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28" name="Line 608"/>
              <p:cNvSpPr>
                <a:spLocks noChangeShapeType="1"/>
              </p:cNvSpPr>
              <p:nvPr/>
            </p:nvSpPr>
            <p:spPr bwMode="auto">
              <a:xfrm flipH="1">
                <a:off x="3607" y="2346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29" name="Line 609"/>
              <p:cNvSpPr>
                <a:spLocks noChangeShapeType="1"/>
              </p:cNvSpPr>
              <p:nvPr/>
            </p:nvSpPr>
            <p:spPr bwMode="auto">
              <a:xfrm flipH="1">
                <a:off x="3164" y="2595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0" name="Line 610"/>
              <p:cNvSpPr>
                <a:spLocks noChangeShapeType="1"/>
              </p:cNvSpPr>
              <p:nvPr/>
            </p:nvSpPr>
            <p:spPr bwMode="auto">
              <a:xfrm flipH="1">
                <a:off x="3181" y="2852"/>
                <a:ext cx="8" cy="3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1" name="Line 611"/>
              <p:cNvSpPr>
                <a:spLocks noChangeShapeType="1"/>
              </p:cNvSpPr>
              <p:nvPr/>
            </p:nvSpPr>
            <p:spPr bwMode="auto">
              <a:xfrm flipV="1">
                <a:off x="3199" y="2879"/>
                <a:ext cx="382" cy="2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2" name="Line 612"/>
              <p:cNvSpPr>
                <a:spLocks noChangeShapeType="1"/>
              </p:cNvSpPr>
              <p:nvPr/>
            </p:nvSpPr>
            <p:spPr bwMode="auto">
              <a:xfrm flipV="1">
                <a:off x="3599" y="2586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3" name="Line 613"/>
              <p:cNvSpPr>
                <a:spLocks noChangeShapeType="1"/>
              </p:cNvSpPr>
              <p:nvPr/>
            </p:nvSpPr>
            <p:spPr bwMode="auto">
              <a:xfrm flipV="1">
                <a:off x="4088" y="2301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4" name="Line 614"/>
              <p:cNvSpPr>
                <a:spLocks noChangeShapeType="1"/>
              </p:cNvSpPr>
              <p:nvPr/>
            </p:nvSpPr>
            <p:spPr bwMode="auto">
              <a:xfrm flipV="1">
                <a:off x="4532" y="2043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5" name="Line 615"/>
              <p:cNvSpPr>
                <a:spLocks noChangeShapeType="1"/>
              </p:cNvSpPr>
              <p:nvPr/>
            </p:nvSpPr>
            <p:spPr bwMode="auto">
              <a:xfrm>
                <a:off x="5039" y="2062"/>
                <a:ext cx="4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6" name="Line 616"/>
              <p:cNvSpPr>
                <a:spLocks noChangeShapeType="1"/>
              </p:cNvSpPr>
              <p:nvPr/>
            </p:nvSpPr>
            <p:spPr bwMode="auto">
              <a:xfrm flipH="1">
                <a:off x="5003" y="2070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7" name="Line 617"/>
              <p:cNvSpPr>
                <a:spLocks noChangeShapeType="1"/>
              </p:cNvSpPr>
              <p:nvPr/>
            </p:nvSpPr>
            <p:spPr bwMode="auto">
              <a:xfrm flipH="1">
                <a:off x="4558" y="2319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8" name="Line 618"/>
              <p:cNvSpPr>
                <a:spLocks noChangeShapeType="1"/>
              </p:cNvSpPr>
              <p:nvPr/>
            </p:nvSpPr>
            <p:spPr bwMode="auto">
              <a:xfrm flipH="1">
                <a:off x="4115" y="2568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39" name="Line 619"/>
              <p:cNvSpPr>
                <a:spLocks noChangeShapeType="1"/>
              </p:cNvSpPr>
              <p:nvPr/>
            </p:nvSpPr>
            <p:spPr bwMode="auto">
              <a:xfrm flipH="1">
                <a:off x="3671" y="2826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0" name="Line 620"/>
              <p:cNvSpPr>
                <a:spLocks noChangeShapeType="1"/>
              </p:cNvSpPr>
              <p:nvPr/>
            </p:nvSpPr>
            <p:spPr bwMode="auto">
              <a:xfrm flipH="1">
                <a:off x="3190" y="3075"/>
                <a:ext cx="497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1" name="Line 621"/>
              <p:cNvSpPr>
                <a:spLocks noChangeShapeType="1"/>
              </p:cNvSpPr>
              <p:nvPr/>
            </p:nvSpPr>
            <p:spPr bwMode="auto">
              <a:xfrm flipH="1">
                <a:off x="3207" y="3368"/>
                <a:ext cx="8" cy="3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2" name="Line 622"/>
              <p:cNvSpPr>
                <a:spLocks noChangeShapeType="1"/>
              </p:cNvSpPr>
              <p:nvPr/>
            </p:nvSpPr>
            <p:spPr bwMode="auto">
              <a:xfrm flipV="1">
                <a:off x="3225" y="3395"/>
                <a:ext cx="382" cy="2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3" name="Line 623"/>
              <p:cNvSpPr>
                <a:spLocks noChangeShapeType="1"/>
              </p:cNvSpPr>
              <p:nvPr/>
            </p:nvSpPr>
            <p:spPr bwMode="auto">
              <a:xfrm flipV="1">
                <a:off x="3625" y="3102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4" name="Line 624"/>
              <p:cNvSpPr>
                <a:spLocks noChangeShapeType="1"/>
              </p:cNvSpPr>
              <p:nvPr/>
            </p:nvSpPr>
            <p:spPr bwMode="auto">
              <a:xfrm flipV="1">
                <a:off x="4114" y="2817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5" name="Line 625"/>
              <p:cNvSpPr>
                <a:spLocks noChangeShapeType="1"/>
              </p:cNvSpPr>
              <p:nvPr/>
            </p:nvSpPr>
            <p:spPr bwMode="auto">
              <a:xfrm flipV="1">
                <a:off x="4558" y="2559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6" name="Line 626"/>
              <p:cNvSpPr>
                <a:spLocks noChangeShapeType="1"/>
              </p:cNvSpPr>
              <p:nvPr/>
            </p:nvSpPr>
            <p:spPr bwMode="auto">
              <a:xfrm flipV="1">
                <a:off x="5002" y="2302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7" name="Line 627"/>
              <p:cNvSpPr>
                <a:spLocks noChangeShapeType="1"/>
              </p:cNvSpPr>
              <p:nvPr/>
            </p:nvSpPr>
            <p:spPr bwMode="auto">
              <a:xfrm flipV="1">
                <a:off x="5519" y="2016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8" name="Line 628"/>
              <p:cNvSpPr>
                <a:spLocks noChangeShapeType="1"/>
              </p:cNvSpPr>
              <p:nvPr/>
            </p:nvSpPr>
            <p:spPr bwMode="auto">
              <a:xfrm>
                <a:off x="6026" y="2035"/>
                <a:ext cx="4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9" name="Line 629"/>
              <p:cNvSpPr>
                <a:spLocks noChangeShapeType="1"/>
              </p:cNvSpPr>
              <p:nvPr/>
            </p:nvSpPr>
            <p:spPr bwMode="auto">
              <a:xfrm flipH="1">
                <a:off x="5990" y="2043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0" name="Line 630"/>
              <p:cNvSpPr>
                <a:spLocks noChangeShapeType="1"/>
              </p:cNvSpPr>
              <p:nvPr/>
            </p:nvSpPr>
            <p:spPr bwMode="auto">
              <a:xfrm flipH="1">
                <a:off x="5545" y="2292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1" name="Line 631"/>
              <p:cNvSpPr>
                <a:spLocks noChangeShapeType="1"/>
              </p:cNvSpPr>
              <p:nvPr/>
            </p:nvSpPr>
            <p:spPr bwMode="auto">
              <a:xfrm flipH="1">
                <a:off x="5102" y="2541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2" name="Line 632"/>
              <p:cNvSpPr>
                <a:spLocks noChangeShapeType="1"/>
              </p:cNvSpPr>
              <p:nvPr/>
            </p:nvSpPr>
            <p:spPr bwMode="auto">
              <a:xfrm flipH="1">
                <a:off x="4658" y="2799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3" name="Line 633"/>
              <p:cNvSpPr>
                <a:spLocks noChangeShapeType="1"/>
              </p:cNvSpPr>
              <p:nvPr/>
            </p:nvSpPr>
            <p:spPr bwMode="auto">
              <a:xfrm flipH="1">
                <a:off x="4177" y="3048"/>
                <a:ext cx="497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4" name="Line 634"/>
              <p:cNvSpPr>
                <a:spLocks noChangeShapeType="1"/>
              </p:cNvSpPr>
              <p:nvPr/>
            </p:nvSpPr>
            <p:spPr bwMode="auto">
              <a:xfrm flipH="1">
                <a:off x="3662" y="3341"/>
                <a:ext cx="497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5" name="Line 635"/>
              <p:cNvSpPr>
                <a:spLocks noChangeShapeType="1"/>
              </p:cNvSpPr>
              <p:nvPr/>
            </p:nvSpPr>
            <p:spPr bwMode="auto">
              <a:xfrm flipV="1">
                <a:off x="3589" y="3715"/>
                <a:ext cx="338" cy="22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6" name="Line 636"/>
              <p:cNvSpPr>
                <a:spLocks noChangeShapeType="1"/>
              </p:cNvSpPr>
              <p:nvPr/>
            </p:nvSpPr>
            <p:spPr bwMode="auto">
              <a:xfrm flipV="1">
                <a:off x="3945" y="3422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7" name="Line 637"/>
              <p:cNvSpPr>
                <a:spLocks noChangeShapeType="1"/>
              </p:cNvSpPr>
              <p:nvPr/>
            </p:nvSpPr>
            <p:spPr bwMode="auto">
              <a:xfrm flipV="1">
                <a:off x="4434" y="3137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8" name="Line 638"/>
              <p:cNvSpPr>
                <a:spLocks noChangeShapeType="1"/>
              </p:cNvSpPr>
              <p:nvPr/>
            </p:nvSpPr>
            <p:spPr bwMode="auto">
              <a:xfrm flipV="1">
                <a:off x="4878" y="2879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59" name="Line 639"/>
              <p:cNvSpPr>
                <a:spLocks noChangeShapeType="1"/>
              </p:cNvSpPr>
              <p:nvPr/>
            </p:nvSpPr>
            <p:spPr bwMode="auto">
              <a:xfrm flipV="1">
                <a:off x="5322" y="2622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0" name="Line 640"/>
              <p:cNvSpPr>
                <a:spLocks noChangeShapeType="1"/>
              </p:cNvSpPr>
              <p:nvPr/>
            </p:nvSpPr>
            <p:spPr bwMode="auto">
              <a:xfrm flipV="1">
                <a:off x="5839" y="2336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1" name="Line 641"/>
              <p:cNvSpPr>
                <a:spLocks noChangeShapeType="1"/>
              </p:cNvSpPr>
              <p:nvPr/>
            </p:nvSpPr>
            <p:spPr bwMode="auto">
              <a:xfrm flipH="1">
                <a:off x="3173" y="3617"/>
                <a:ext cx="497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2" name="Line 642"/>
              <p:cNvSpPr>
                <a:spLocks noChangeShapeType="1"/>
              </p:cNvSpPr>
              <p:nvPr/>
            </p:nvSpPr>
            <p:spPr bwMode="auto">
              <a:xfrm>
                <a:off x="3199" y="3928"/>
                <a:ext cx="4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3" name="Line 643"/>
              <p:cNvSpPr>
                <a:spLocks noChangeShapeType="1"/>
              </p:cNvSpPr>
              <p:nvPr/>
            </p:nvSpPr>
            <p:spPr bwMode="auto">
              <a:xfrm>
                <a:off x="6336" y="2389"/>
                <a:ext cx="0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4" name="Line 644"/>
              <p:cNvSpPr>
                <a:spLocks noChangeShapeType="1"/>
              </p:cNvSpPr>
              <p:nvPr/>
            </p:nvSpPr>
            <p:spPr bwMode="auto">
              <a:xfrm flipH="1">
                <a:off x="5882" y="2674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5" name="Line 645"/>
              <p:cNvSpPr>
                <a:spLocks noChangeShapeType="1"/>
              </p:cNvSpPr>
              <p:nvPr/>
            </p:nvSpPr>
            <p:spPr bwMode="auto">
              <a:xfrm flipH="1">
                <a:off x="5439" y="2923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6" name="Line 646"/>
              <p:cNvSpPr>
                <a:spLocks noChangeShapeType="1"/>
              </p:cNvSpPr>
              <p:nvPr/>
            </p:nvSpPr>
            <p:spPr bwMode="auto">
              <a:xfrm flipH="1">
                <a:off x="4932" y="3172"/>
                <a:ext cx="497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7" name="Line 647"/>
              <p:cNvSpPr>
                <a:spLocks noChangeShapeType="1"/>
              </p:cNvSpPr>
              <p:nvPr/>
            </p:nvSpPr>
            <p:spPr bwMode="auto">
              <a:xfrm flipH="1">
                <a:off x="4505" y="3457"/>
                <a:ext cx="426" cy="22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8" name="Line 648"/>
              <p:cNvSpPr>
                <a:spLocks noChangeShapeType="1"/>
              </p:cNvSpPr>
              <p:nvPr/>
            </p:nvSpPr>
            <p:spPr bwMode="auto">
              <a:xfrm flipH="1">
                <a:off x="4078" y="3679"/>
                <a:ext cx="426" cy="22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69" name="Line 649"/>
              <p:cNvSpPr>
                <a:spLocks noChangeShapeType="1"/>
              </p:cNvSpPr>
              <p:nvPr/>
            </p:nvSpPr>
            <p:spPr bwMode="auto">
              <a:xfrm>
                <a:off x="4123" y="3919"/>
                <a:ext cx="4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0" name="Line 650"/>
              <p:cNvSpPr>
                <a:spLocks noChangeShapeType="1"/>
              </p:cNvSpPr>
              <p:nvPr/>
            </p:nvSpPr>
            <p:spPr bwMode="auto">
              <a:xfrm flipV="1">
                <a:off x="4585" y="3618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1" name="Line 651"/>
              <p:cNvSpPr>
                <a:spLocks noChangeShapeType="1"/>
              </p:cNvSpPr>
              <p:nvPr/>
            </p:nvSpPr>
            <p:spPr bwMode="auto">
              <a:xfrm flipV="1">
                <a:off x="5074" y="3333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2" name="Line 652"/>
              <p:cNvSpPr>
                <a:spLocks noChangeShapeType="1"/>
              </p:cNvSpPr>
              <p:nvPr/>
            </p:nvSpPr>
            <p:spPr bwMode="auto">
              <a:xfrm flipV="1">
                <a:off x="5518" y="3075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3" name="Line 653"/>
              <p:cNvSpPr>
                <a:spLocks noChangeShapeType="1"/>
              </p:cNvSpPr>
              <p:nvPr/>
            </p:nvSpPr>
            <p:spPr bwMode="auto">
              <a:xfrm flipV="1">
                <a:off x="5962" y="2871"/>
                <a:ext cx="399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4" name="Line 654"/>
              <p:cNvSpPr>
                <a:spLocks noChangeShapeType="1"/>
              </p:cNvSpPr>
              <p:nvPr/>
            </p:nvSpPr>
            <p:spPr bwMode="auto">
              <a:xfrm>
                <a:off x="6345" y="2896"/>
                <a:ext cx="0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5" name="Line 655"/>
              <p:cNvSpPr>
                <a:spLocks noChangeShapeType="1"/>
              </p:cNvSpPr>
              <p:nvPr/>
            </p:nvSpPr>
            <p:spPr bwMode="auto">
              <a:xfrm flipH="1">
                <a:off x="5891" y="3181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6" name="Line 656"/>
              <p:cNvSpPr>
                <a:spLocks noChangeShapeType="1"/>
              </p:cNvSpPr>
              <p:nvPr/>
            </p:nvSpPr>
            <p:spPr bwMode="auto">
              <a:xfrm flipH="1">
                <a:off x="5448" y="3430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7" name="Line 657"/>
              <p:cNvSpPr>
                <a:spLocks noChangeShapeType="1"/>
              </p:cNvSpPr>
              <p:nvPr/>
            </p:nvSpPr>
            <p:spPr bwMode="auto">
              <a:xfrm flipH="1">
                <a:off x="4995" y="3679"/>
                <a:ext cx="443" cy="25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8" name="Line 658"/>
              <p:cNvSpPr>
                <a:spLocks noChangeShapeType="1"/>
              </p:cNvSpPr>
              <p:nvPr/>
            </p:nvSpPr>
            <p:spPr bwMode="auto">
              <a:xfrm>
                <a:off x="5057" y="3946"/>
                <a:ext cx="4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79" name="Line 659"/>
              <p:cNvSpPr>
                <a:spLocks noChangeShapeType="1"/>
              </p:cNvSpPr>
              <p:nvPr/>
            </p:nvSpPr>
            <p:spPr bwMode="auto">
              <a:xfrm flipV="1">
                <a:off x="5492" y="3627"/>
                <a:ext cx="497" cy="3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80" name="Line 660"/>
              <p:cNvSpPr>
                <a:spLocks noChangeShapeType="1"/>
              </p:cNvSpPr>
              <p:nvPr/>
            </p:nvSpPr>
            <p:spPr bwMode="auto">
              <a:xfrm flipV="1">
                <a:off x="5981" y="3377"/>
                <a:ext cx="363" cy="26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81" name="Line 661"/>
              <p:cNvSpPr>
                <a:spLocks noChangeShapeType="1"/>
              </p:cNvSpPr>
              <p:nvPr/>
            </p:nvSpPr>
            <p:spPr bwMode="auto">
              <a:xfrm flipH="1">
                <a:off x="6336" y="3376"/>
                <a:ext cx="9" cy="3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82" name="Line 662"/>
              <p:cNvSpPr>
                <a:spLocks noChangeShapeType="1"/>
              </p:cNvSpPr>
              <p:nvPr/>
            </p:nvSpPr>
            <p:spPr bwMode="auto">
              <a:xfrm flipH="1">
                <a:off x="5901" y="3670"/>
                <a:ext cx="444" cy="2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83" name="Line 663"/>
              <p:cNvSpPr>
                <a:spLocks noChangeShapeType="1"/>
              </p:cNvSpPr>
              <p:nvPr/>
            </p:nvSpPr>
            <p:spPr bwMode="auto">
              <a:xfrm>
                <a:off x="5928" y="3928"/>
                <a:ext cx="43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716" name="Group 596"/>
            <p:cNvGrpSpPr>
              <a:grpSpLocks/>
            </p:cNvGrpSpPr>
            <p:nvPr/>
          </p:nvGrpSpPr>
          <p:grpSpPr bwMode="auto">
            <a:xfrm>
              <a:off x="3698" y="1202"/>
              <a:ext cx="1438" cy="830"/>
              <a:chOff x="-3" y="1173"/>
              <a:chExt cx="1342" cy="2534"/>
            </a:xfrm>
          </p:grpSpPr>
          <p:grpSp>
            <p:nvGrpSpPr>
              <p:cNvPr id="133714" name="Group 594"/>
              <p:cNvGrpSpPr>
                <a:grpSpLocks/>
              </p:cNvGrpSpPr>
              <p:nvPr/>
            </p:nvGrpSpPr>
            <p:grpSpPr bwMode="auto">
              <a:xfrm>
                <a:off x="0" y="1176"/>
                <a:ext cx="1336" cy="2528"/>
                <a:chOff x="0" y="1176"/>
                <a:chExt cx="1336" cy="2528"/>
              </a:xfrm>
            </p:grpSpPr>
            <p:grpSp>
              <p:nvGrpSpPr>
                <p:cNvPr id="133587" name="Group 467"/>
                <p:cNvGrpSpPr>
                  <a:grpSpLocks/>
                </p:cNvGrpSpPr>
                <p:nvPr/>
              </p:nvGrpSpPr>
              <p:grpSpPr bwMode="auto">
                <a:xfrm>
                  <a:off x="0" y="1176"/>
                  <a:ext cx="167" cy="316"/>
                  <a:chOff x="0" y="1176"/>
                  <a:chExt cx="167" cy="316"/>
                </a:xfrm>
              </p:grpSpPr>
              <p:sp>
                <p:nvSpPr>
                  <p:cNvPr id="133522" name="Rectangle 40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117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586" name="Rectangle 46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7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589" name="Group 469"/>
                <p:cNvGrpSpPr>
                  <a:grpSpLocks/>
                </p:cNvGrpSpPr>
                <p:nvPr/>
              </p:nvGrpSpPr>
              <p:grpSpPr bwMode="auto">
                <a:xfrm>
                  <a:off x="167" y="1176"/>
                  <a:ext cx="167" cy="316"/>
                  <a:chOff x="167" y="1176"/>
                  <a:chExt cx="167" cy="316"/>
                </a:xfrm>
              </p:grpSpPr>
              <p:sp>
                <p:nvSpPr>
                  <p:cNvPr id="133523" name="Rectangle 403"/>
                  <p:cNvSpPr>
                    <a:spLocks noChangeArrowheads="1"/>
                  </p:cNvSpPr>
                  <p:nvPr/>
                </p:nvSpPr>
                <p:spPr bwMode="auto">
                  <a:xfrm>
                    <a:off x="210" y="117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58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167" y="117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591" name="Group 471"/>
                <p:cNvGrpSpPr>
                  <a:grpSpLocks/>
                </p:cNvGrpSpPr>
                <p:nvPr/>
              </p:nvGrpSpPr>
              <p:grpSpPr bwMode="auto">
                <a:xfrm>
                  <a:off x="334" y="1176"/>
                  <a:ext cx="167" cy="316"/>
                  <a:chOff x="334" y="1176"/>
                  <a:chExt cx="167" cy="316"/>
                </a:xfrm>
              </p:grpSpPr>
              <p:sp>
                <p:nvSpPr>
                  <p:cNvPr id="133524" name="Rectangle 404"/>
                  <p:cNvSpPr>
                    <a:spLocks noChangeArrowheads="1"/>
                  </p:cNvSpPr>
                  <p:nvPr/>
                </p:nvSpPr>
                <p:spPr bwMode="auto">
                  <a:xfrm>
                    <a:off x="377" y="117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590" name="Rectangle 470"/>
                  <p:cNvSpPr>
                    <a:spLocks noChangeArrowheads="1"/>
                  </p:cNvSpPr>
                  <p:nvPr/>
                </p:nvSpPr>
                <p:spPr bwMode="auto">
                  <a:xfrm>
                    <a:off x="334" y="117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593" name="Group 473"/>
                <p:cNvGrpSpPr>
                  <a:grpSpLocks/>
                </p:cNvGrpSpPr>
                <p:nvPr/>
              </p:nvGrpSpPr>
              <p:grpSpPr bwMode="auto">
                <a:xfrm>
                  <a:off x="501" y="1176"/>
                  <a:ext cx="167" cy="316"/>
                  <a:chOff x="501" y="1176"/>
                  <a:chExt cx="167" cy="316"/>
                </a:xfrm>
              </p:grpSpPr>
              <p:sp>
                <p:nvSpPr>
                  <p:cNvPr id="133525" name="Rectangle 405"/>
                  <p:cNvSpPr>
                    <a:spLocks noChangeArrowheads="1"/>
                  </p:cNvSpPr>
                  <p:nvPr/>
                </p:nvSpPr>
                <p:spPr bwMode="auto">
                  <a:xfrm>
                    <a:off x="544" y="117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592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501" y="117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595" name="Group 475"/>
                <p:cNvGrpSpPr>
                  <a:grpSpLocks/>
                </p:cNvGrpSpPr>
                <p:nvPr/>
              </p:nvGrpSpPr>
              <p:grpSpPr bwMode="auto">
                <a:xfrm>
                  <a:off x="668" y="1176"/>
                  <a:ext cx="167" cy="316"/>
                  <a:chOff x="668" y="1176"/>
                  <a:chExt cx="167" cy="316"/>
                </a:xfrm>
              </p:grpSpPr>
              <p:sp>
                <p:nvSpPr>
                  <p:cNvPr id="133526" name="Rectangle 406"/>
                  <p:cNvSpPr>
                    <a:spLocks noChangeArrowheads="1"/>
                  </p:cNvSpPr>
                  <p:nvPr/>
                </p:nvSpPr>
                <p:spPr bwMode="auto">
                  <a:xfrm>
                    <a:off x="711" y="117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594" name="Rectangle 474"/>
                  <p:cNvSpPr>
                    <a:spLocks noChangeArrowheads="1"/>
                  </p:cNvSpPr>
                  <p:nvPr/>
                </p:nvSpPr>
                <p:spPr bwMode="auto">
                  <a:xfrm>
                    <a:off x="668" y="117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597" name="Group 477"/>
                <p:cNvGrpSpPr>
                  <a:grpSpLocks/>
                </p:cNvGrpSpPr>
                <p:nvPr/>
              </p:nvGrpSpPr>
              <p:grpSpPr bwMode="auto">
                <a:xfrm>
                  <a:off x="835" y="1176"/>
                  <a:ext cx="167" cy="316"/>
                  <a:chOff x="835" y="1176"/>
                  <a:chExt cx="167" cy="316"/>
                </a:xfrm>
              </p:grpSpPr>
              <p:sp>
                <p:nvSpPr>
                  <p:cNvPr id="133527" name="Rectangle 407"/>
                  <p:cNvSpPr>
                    <a:spLocks noChangeArrowheads="1"/>
                  </p:cNvSpPr>
                  <p:nvPr/>
                </p:nvSpPr>
                <p:spPr bwMode="auto">
                  <a:xfrm>
                    <a:off x="878" y="117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596" name="Rectangle 476"/>
                  <p:cNvSpPr>
                    <a:spLocks noChangeArrowheads="1"/>
                  </p:cNvSpPr>
                  <p:nvPr/>
                </p:nvSpPr>
                <p:spPr bwMode="auto">
                  <a:xfrm>
                    <a:off x="835" y="117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599" name="Group 479"/>
                <p:cNvGrpSpPr>
                  <a:grpSpLocks/>
                </p:cNvGrpSpPr>
                <p:nvPr/>
              </p:nvGrpSpPr>
              <p:grpSpPr bwMode="auto">
                <a:xfrm>
                  <a:off x="1002" y="1176"/>
                  <a:ext cx="167" cy="316"/>
                  <a:chOff x="1002" y="1176"/>
                  <a:chExt cx="167" cy="316"/>
                </a:xfrm>
              </p:grpSpPr>
              <p:sp>
                <p:nvSpPr>
                  <p:cNvPr id="133528" name="Rectangle 408"/>
                  <p:cNvSpPr>
                    <a:spLocks noChangeArrowheads="1"/>
                  </p:cNvSpPr>
                  <p:nvPr/>
                </p:nvSpPr>
                <p:spPr bwMode="auto">
                  <a:xfrm>
                    <a:off x="1045" y="117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598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1002" y="117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01" name="Group 481"/>
                <p:cNvGrpSpPr>
                  <a:grpSpLocks/>
                </p:cNvGrpSpPr>
                <p:nvPr/>
              </p:nvGrpSpPr>
              <p:grpSpPr bwMode="auto">
                <a:xfrm>
                  <a:off x="1169" y="1176"/>
                  <a:ext cx="167" cy="316"/>
                  <a:chOff x="1169" y="1176"/>
                  <a:chExt cx="167" cy="316"/>
                </a:xfrm>
              </p:grpSpPr>
              <p:sp>
                <p:nvSpPr>
                  <p:cNvPr id="133529" name="Rectangle 409"/>
                  <p:cNvSpPr>
                    <a:spLocks noChangeArrowheads="1"/>
                  </p:cNvSpPr>
                  <p:nvPr/>
                </p:nvSpPr>
                <p:spPr bwMode="auto">
                  <a:xfrm>
                    <a:off x="1212" y="117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00" name="Rectangle 480"/>
                  <p:cNvSpPr>
                    <a:spLocks noChangeArrowheads="1"/>
                  </p:cNvSpPr>
                  <p:nvPr/>
                </p:nvSpPr>
                <p:spPr bwMode="auto">
                  <a:xfrm>
                    <a:off x="1169" y="117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03" name="Group 483"/>
                <p:cNvGrpSpPr>
                  <a:grpSpLocks/>
                </p:cNvGrpSpPr>
                <p:nvPr/>
              </p:nvGrpSpPr>
              <p:grpSpPr bwMode="auto">
                <a:xfrm>
                  <a:off x="0" y="1492"/>
                  <a:ext cx="167" cy="316"/>
                  <a:chOff x="0" y="1492"/>
                  <a:chExt cx="167" cy="316"/>
                </a:xfrm>
              </p:grpSpPr>
              <p:sp>
                <p:nvSpPr>
                  <p:cNvPr id="133530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149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02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49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05" name="Group 485"/>
                <p:cNvGrpSpPr>
                  <a:grpSpLocks/>
                </p:cNvGrpSpPr>
                <p:nvPr/>
              </p:nvGrpSpPr>
              <p:grpSpPr bwMode="auto">
                <a:xfrm>
                  <a:off x="167" y="1492"/>
                  <a:ext cx="167" cy="316"/>
                  <a:chOff x="167" y="1492"/>
                  <a:chExt cx="167" cy="316"/>
                </a:xfrm>
              </p:grpSpPr>
              <p:sp>
                <p:nvSpPr>
                  <p:cNvPr id="133531" name="Rectangle 411"/>
                  <p:cNvSpPr>
                    <a:spLocks noChangeArrowheads="1"/>
                  </p:cNvSpPr>
                  <p:nvPr/>
                </p:nvSpPr>
                <p:spPr bwMode="auto">
                  <a:xfrm>
                    <a:off x="210" y="149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04" name="Rectangle 484"/>
                  <p:cNvSpPr>
                    <a:spLocks noChangeArrowheads="1"/>
                  </p:cNvSpPr>
                  <p:nvPr/>
                </p:nvSpPr>
                <p:spPr bwMode="auto">
                  <a:xfrm>
                    <a:off x="167" y="149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07" name="Group 487"/>
                <p:cNvGrpSpPr>
                  <a:grpSpLocks/>
                </p:cNvGrpSpPr>
                <p:nvPr/>
              </p:nvGrpSpPr>
              <p:grpSpPr bwMode="auto">
                <a:xfrm>
                  <a:off x="334" y="1492"/>
                  <a:ext cx="167" cy="316"/>
                  <a:chOff x="334" y="1492"/>
                  <a:chExt cx="167" cy="316"/>
                </a:xfrm>
              </p:grpSpPr>
              <p:sp>
                <p:nvSpPr>
                  <p:cNvPr id="133532" name="Rectangle 412"/>
                  <p:cNvSpPr>
                    <a:spLocks noChangeArrowheads="1"/>
                  </p:cNvSpPr>
                  <p:nvPr/>
                </p:nvSpPr>
                <p:spPr bwMode="auto">
                  <a:xfrm>
                    <a:off x="377" y="149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06" name="Rectangle 486"/>
                  <p:cNvSpPr>
                    <a:spLocks noChangeArrowheads="1"/>
                  </p:cNvSpPr>
                  <p:nvPr/>
                </p:nvSpPr>
                <p:spPr bwMode="auto">
                  <a:xfrm>
                    <a:off x="334" y="149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09" name="Group 489"/>
                <p:cNvGrpSpPr>
                  <a:grpSpLocks/>
                </p:cNvGrpSpPr>
                <p:nvPr/>
              </p:nvGrpSpPr>
              <p:grpSpPr bwMode="auto">
                <a:xfrm>
                  <a:off x="501" y="1492"/>
                  <a:ext cx="167" cy="316"/>
                  <a:chOff x="501" y="1492"/>
                  <a:chExt cx="167" cy="316"/>
                </a:xfrm>
              </p:grpSpPr>
              <p:sp>
                <p:nvSpPr>
                  <p:cNvPr id="133533" name="Rectangle 413"/>
                  <p:cNvSpPr>
                    <a:spLocks noChangeArrowheads="1"/>
                  </p:cNvSpPr>
                  <p:nvPr/>
                </p:nvSpPr>
                <p:spPr bwMode="auto">
                  <a:xfrm>
                    <a:off x="544" y="149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08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501" y="149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11" name="Group 491"/>
                <p:cNvGrpSpPr>
                  <a:grpSpLocks/>
                </p:cNvGrpSpPr>
                <p:nvPr/>
              </p:nvGrpSpPr>
              <p:grpSpPr bwMode="auto">
                <a:xfrm>
                  <a:off x="668" y="1492"/>
                  <a:ext cx="167" cy="316"/>
                  <a:chOff x="668" y="1492"/>
                  <a:chExt cx="167" cy="316"/>
                </a:xfrm>
              </p:grpSpPr>
              <p:sp>
                <p:nvSpPr>
                  <p:cNvPr id="133534" name="Rectangle 414"/>
                  <p:cNvSpPr>
                    <a:spLocks noChangeArrowheads="1"/>
                  </p:cNvSpPr>
                  <p:nvPr/>
                </p:nvSpPr>
                <p:spPr bwMode="auto">
                  <a:xfrm>
                    <a:off x="711" y="149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10" name="Rectangle 490"/>
                  <p:cNvSpPr>
                    <a:spLocks noChangeArrowheads="1"/>
                  </p:cNvSpPr>
                  <p:nvPr/>
                </p:nvSpPr>
                <p:spPr bwMode="auto">
                  <a:xfrm>
                    <a:off x="668" y="149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13" name="Group 493"/>
                <p:cNvGrpSpPr>
                  <a:grpSpLocks/>
                </p:cNvGrpSpPr>
                <p:nvPr/>
              </p:nvGrpSpPr>
              <p:grpSpPr bwMode="auto">
                <a:xfrm>
                  <a:off x="835" y="1492"/>
                  <a:ext cx="167" cy="316"/>
                  <a:chOff x="835" y="1492"/>
                  <a:chExt cx="167" cy="316"/>
                </a:xfrm>
              </p:grpSpPr>
              <p:sp>
                <p:nvSpPr>
                  <p:cNvPr id="133535" name="Rectangle 415"/>
                  <p:cNvSpPr>
                    <a:spLocks noChangeArrowheads="1"/>
                  </p:cNvSpPr>
                  <p:nvPr/>
                </p:nvSpPr>
                <p:spPr bwMode="auto">
                  <a:xfrm>
                    <a:off x="878" y="149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12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835" y="149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15" name="Group 495"/>
                <p:cNvGrpSpPr>
                  <a:grpSpLocks/>
                </p:cNvGrpSpPr>
                <p:nvPr/>
              </p:nvGrpSpPr>
              <p:grpSpPr bwMode="auto">
                <a:xfrm>
                  <a:off x="1002" y="1492"/>
                  <a:ext cx="167" cy="316"/>
                  <a:chOff x="1002" y="1492"/>
                  <a:chExt cx="167" cy="316"/>
                </a:xfrm>
              </p:grpSpPr>
              <p:sp>
                <p:nvSpPr>
                  <p:cNvPr id="133536" name="Rectangle 416"/>
                  <p:cNvSpPr>
                    <a:spLocks noChangeArrowheads="1"/>
                  </p:cNvSpPr>
                  <p:nvPr/>
                </p:nvSpPr>
                <p:spPr bwMode="auto">
                  <a:xfrm>
                    <a:off x="1045" y="149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14" name="Rectangle 494"/>
                  <p:cNvSpPr>
                    <a:spLocks noChangeArrowheads="1"/>
                  </p:cNvSpPr>
                  <p:nvPr/>
                </p:nvSpPr>
                <p:spPr bwMode="auto">
                  <a:xfrm>
                    <a:off x="1002" y="149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17" name="Group 497"/>
                <p:cNvGrpSpPr>
                  <a:grpSpLocks/>
                </p:cNvGrpSpPr>
                <p:nvPr/>
              </p:nvGrpSpPr>
              <p:grpSpPr bwMode="auto">
                <a:xfrm>
                  <a:off x="1169" y="1492"/>
                  <a:ext cx="167" cy="316"/>
                  <a:chOff x="1169" y="1492"/>
                  <a:chExt cx="167" cy="316"/>
                </a:xfrm>
              </p:grpSpPr>
              <p:sp>
                <p:nvSpPr>
                  <p:cNvPr id="133537" name="Rectangle 417"/>
                  <p:cNvSpPr>
                    <a:spLocks noChangeArrowheads="1"/>
                  </p:cNvSpPr>
                  <p:nvPr/>
                </p:nvSpPr>
                <p:spPr bwMode="auto">
                  <a:xfrm>
                    <a:off x="1212" y="149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16" name="Rectangle 496"/>
                  <p:cNvSpPr>
                    <a:spLocks noChangeArrowheads="1"/>
                  </p:cNvSpPr>
                  <p:nvPr/>
                </p:nvSpPr>
                <p:spPr bwMode="auto">
                  <a:xfrm>
                    <a:off x="1169" y="149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19" name="Group 499"/>
                <p:cNvGrpSpPr>
                  <a:grpSpLocks/>
                </p:cNvGrpSpPr>
                <p:nvPr/>
              </p:nvGrpSpPr>
              <p:grpSpPr bwMode="auto">
                <a:xfrm>
                  <a:off x="0" y="1808"/>
                  <a:ext cx="167" cy="316"/>
                  <a:chOff x="0" y="1808"/>
                  <a:chExt cx="167" cy="316"/>
                </a:xfrm>
              </p:grpSpPr>
              <p:sp>
                <p:nvSpPr>
                  <p:cNvPr id="133538" name="Rectangle 418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180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18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0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21" name="Group 501"/>
                <p:cNvGrpSpPr>
                  <a:grpSpLocks/>
                </p:cNvGrpSpPr>
                <p:nvPr/>
              </p:nvGrpSpPr>
              <p:grpSpPr bwMode="auto">
                <a:xfrm>
                  <a:off x="167" y="1808"/>
                  <a:ext cx="167" cy="316"/>
                  <a:chOff x="167" y="1808"/>
                  <a:chExt cx="167" cy="316"/>
                </a:xfrm>
              </p:grpSpPr>
              <p:sp>
                <p:nvSpPr>
                  <p:cNvPr id="133539" name="Rectangle 419"/>
                  <p:cNvSpPr>
                    <a:spLocks noChangeArrowheads="1"/>
                  </p:cNvSpPr>
                  <p:nvPr/>
                </p:nvSpPr>
                <p:spPr bwMode="auto">
                  <a:xfrm>
                    <a:off x="210" y="180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20" name="Rectangle 500"/>
                  <p:cNvSpPr>
                    <a:spLocks noChangeArrowheads="1"/>
                  </p:cNvSpPr>
                  <p:nvPr/>
                </p:nvSpPr>
                <p:spPr bwMode="auto">
                  <a:xfrm>
                    <a:off x="167" y="180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23" name="Group 503"/>
                <p:cNvGrpSpPr>
                  <a:grpSpLocks/>
                </p:cNvGrpSpPr>
                <p:nvPr/>
              </p:nvGrpSpPr>
              <p:grpSpPr bwMode="auto">
                <a:xfrm>
                  <a:off x="334" y="1808"/>
                  <a:ext cx="167" cy="316"/>
                  <a:chOff x="334" y="1808"/>
                  <a:chExt cx="167" cy="316"/>
                </a:xfrm>
              </p:grpSpPr>
              <p:sp>
                <p:nvSpPr>
                  <p:cNvPr id="133540" name="Rectangle 420"/>
                  <p:cNvSpPr>
                    <a:spLocks noChangeArrowheads="1"/>
                  </p:cNvSpPr>
                  <p:nvPr/>
                </p:nvSpPr>
                <p:spPr bwMode="auto">
                  <a:xfrm>
                    <a:off x="377" y="180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22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334" y="180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25" name="Group 505"/>
                <p:cNvGrpSpPr>
                  <a:grpSpLocks/>
                </p:cNvGrpSpPr>
                <p:nvPr/>
              </p:nvGrpSpPr>
              <p:grpSpPr bwMode="auto">
                <a:xfrm>
                  <a:off x="501" y="1808"/>
                  <a:ext cx="167" cy="316"/>
                  <a:chOff x="501" y="1808"/>
                  <a:chExt cx="167" cy="316"/>
                </a:xfrm>
              </p:grpSpPr>
              <p:sp>
                <p:nvSpPr>
                  <p:cNvPr id="133541" name="Rectangle 421"/>
                  <p:cNvSpPr>
                    <a:spLocks noChangeArrowheads="1"/>
                  </p:cNvSpPr>
                  <p:nvPr/>
                </p:nvSpPr>
                <p:spPr bwMode="auto">
                  <a:xfrm>
                    <a:off x="544" y="180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24" name="Rectangle 504"/>
                  <p:cNvSpPr>
                    <a:spLocks noChangeArrowheads="1"/>
                  </p:cNvSpPr>
                  <p:nvPr/>
                </p:nvSpPr>
                <p:spPr bwMode="auto">
                  <a:xfrm>
                    <a:off x="501" y="180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27" name="Group 507"/>
                <p:cNvGrpSpPr>
                  <a:grpSpLocks/>
                </p:cNvGrpSpPr>
                <p:nvPr/>
              </p:nvGrpSpPr>
              <p:grpSpPr bwMode="auto">
                <a:xfrm>
                  <a:off x="668" y="1808"/>
                  <a:ext cx="167" cy="316"/>
                  <a:chOff x="668" y="1808"/>
                  <a:chExt cx="167" cy="316"/>
                </a:xfrm>
              </p:grpSpPr>
              <p:sp>
                <p:nvSpPr>
                  <p:cNvPr id="133542" name="Rectangle 422"/>
                  <p:cNvSpPr>
                    <a:spLocks noChangeArrowheads="1"/>
                  </p:cNvSpPr>
                  <p:nvPr/>
                </p:nvSpPr>
                <p:spPr bwMode="auto">
                  <a:xfrm>
                    <a:off x="711" y="180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26" name="Rectangle 506"/>
                  <p:cNvSpPr>
                    <a:spLocks noChangeArrowheads="1"/>
                  </p:cNvSpPr>
                  <p:nvPr/>
                </p:nvSpPr>
                <p:spPr bwMode="auto">
                  <a:xfrm>
                    <a:off x="668" y="180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29" name="Group 509"/>
                <p:cNvGrpSpPr>
                  <a:grpSpLocks/>
                </p:cNvGrpSpPr>
                <p:nvPr/>
              </p:nvGrpSpPr>
              <p:grpSpPr bwMode="auto">
                <a:xfrm>
                  <a:off x="835" y="1808"/>
                  <a:ext cx="167" cy="316"/>
                  <a:chOff x="835" y="1808"/>
                  <a:chExt cx="167" cy="316"/>
                </a:xfrm>
              </p:grpSpPr>
              <p:sp>
                <p:nvSpPr>
                  <p:cNvPr id="133543" name="Rectangle 423"/>
                  <p:cNvSpPr>
                    <a:spLocks noChangeArrowheads="1"/>
                  </p:cNvSpPr>
                  <p:nvPr/>
                </p:nvSpPr>
                <p:spPr bwMode="auto">
                  <a:xfrm>
                    <a:off x="878" y="180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28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835" y="180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31" name="Group 511"/>
                <p:cNvGrpSpPr>
                  <a:grpSpLocks/>
                </p:cNvGrpSpPr>
                <p:nvPr/>
              </p:nvGrpSpPr>
              <p:grpSpPr bwMode="auto">
                <a:xfrm>
                  <a:off x="1002" y="1808"/>
                  <a:ext cx="167" cy="316"/>
                  <a:chOff x="1002" y="1808"/>
                  <a:chExt cx="167" cy="316"/>
                </a:xfrm>
              </p:grpSpPr>
              <p:sp>
                <p:nvSpPr>
                  <p:cNvPr id="133544" name="Rectangle 424"/>
                  <p:cNvSpPr>
                    <a:spLocks noChangeArrowheads="1"/>
                  </p:cNvSpPr>
                  <p:nvPr/>
                </p:nvSpPr>
                <p:spPr bwMode="auto">
                  <a:xfrm>
                    <a:off x="1045" y="180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30" name="Rectangle 510"/>
                  <p:cNvSpPr>
                    <a:spLocks noChangeArrowheads="1"/>
                  </p:cNvSpPr>
                  <p:nvPr/>
                </p:nvSpPr>
                <p:spPr bwMode="auto">
                  <a:xfrm>
                    <a:off x="1002" y="180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33" name="Group 513"/>
                <p:cNvGrpSpPr>
                  <a:grpSpLocks/>
                </p:cNvGrpSpPr>
                <p:nvPr/>
              </p:nvGrpSpPr>
              <p:grpSpPr bwMode="auto">
                <a:xfrm>
                  <a:off x="1169" y="1808"/>
                  <a:ext cx="167" cy="316"/>
                  <a:chOff x="1169" y="1808"/>
                  <a:chExt cx="167" cy="316"/>
                </a:xfrm>
              </p:grpSpPr>
              <p:sp>
                <p:nvSpPr>
                  <p:cNvPr id="133545" name="Rectangle 425"/>
                  <p:cNvSpPr>
                    <a:spLocks noChangeArrowheads="1"/>
                  </p:cNvSpPr>
                  <p:nvPr/>
                </p:nvSpPr>
                <p:spPr bwMode="auto">
                  <a:xfrm>
                    <a:off x="1212" y="180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32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1169" y="180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35" name="Group 515"/>
                <p:cNvGrpSpPr>
                  <a:grpSpLocks/>
                </p:cNvGrpSpPr>
                <p:nvPr/>
              </p:nvGrpSpPr>
              <p:grpSpPr bwMode="auto">
                <a:xfrm>
                  <a:off x="0" y="2124"/>
                  <a:ext cx="167" cy="316"/>
                  <a:chOff x="0" y="2124"/>
                  <a:chExt cx="167" cy="316"/>
                </a:xfrm>
              </p:grpSpPr>
              <p:sp>
                <p:nvSpPr>
                  <p:cNvPr id="133546" name="Rectangle 426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124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34" name="Rectangle 51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124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37" name="Group 517"/>
                <p:cNvGrpSpPr>
                  <a:grpSpLocks/>
                </p:cNvGrpSpPr>
                <p:nvPr/>
              </p:nvGrpSpPr>
              <p:grpSpPr bwMode="auto">
                <a:xfrm>
                  <a:off x="167" y="2124"/>
                  <a:ext cx="167" cy="316"/>
                  <a:chOff x="167" y="2124"/>
                  <a:chExt cx="167" cy="316"/>
                </a:xfrm>
              </p:grpSpPr>
              <p:sp>
                <p:nvSpPr>
                  <p:cNvPr id="133547" name="Rectangle 427"/>
                  <p:cNvSpPr>
                    <a:spLocks noChangeArrowheads="1"/>
                  </p:cNvSpPr>
                  <p:nvPr/>
                </p:nvSpPr>
                <p:spPr bwMode="auto">
                  <a:xfrm>
                    <a:off x="210" y="2124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36" name="Rectangle 516"/>
                  <p:cNvSpPr>
                    <a:spLocks noChangeArrowheads="1"/>
                  </p:cNvSpPr>
                  <p:nvPr/>
                </p:nvSpPr>
                <p:spPr bwMode="auto">
                  <a:xfrm>
                    <a:off x="167" y="2124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39" name="Group 519"/>
                <p:cNvGrpSpPr>
                  <a:grpSpLocks/>
                </p:cNvGrpSpPr>
                <p:nvPr/>
              </p:nvGrpSpPr>
              <p:grpSpPr bwMode="auto">
                <a:xfrm>
                  <a:off x="334" y="2124"/>
                  <a:ext cx="167" cy="316"/>
                  <a:chOff x="334" y="2124"/>
                  <a:chExt cx="167" cy="316"/>
                </a:xfrm>
              </p:grpSpPr>
              <p:sp>
                <p:nvSpPr>
                  <p:cNvPr id="133548" name="Rectangle 428"/>
                  <p:cNvSpPr>
                    <a:spLocks noChangeArrowheads="1"/>
                  </p:cNvSpPr>
                  <p:nvPr/>
                </p:nvSpPr>
                <p:spPr bwMode="auto">
                  <a:xfrm>
                    <a:off x="377" y="2124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3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334" y="2124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41" name="Group 521"/>
                <p:cNvGrpSpPr>
                  <a:grpSpLocks/>
                </p:cNvGrpSpPr>
                <p:nvPr/>
              </p:nvGrpSpPr>
              <p:grpSpPr bwMode="auto">
                <a:xfrm>
                  <a:off x="501" y="2124"/>
                  <a:ext cx="167" cy="316"/>
                  <a:chOff x="501" y="2124"/>
                  <a:chExt cx="167" cy="316"/>
                </a:xfrm>
              </p:grpSpPr>
              <p:sp>
                <p:nvSpPr>
                  <p:cNvPr id="133549" name="Rectangle 429"/>
                  <p:cNvSpPr>
                    <a:spLocks noChangeArrowheads="1"/>
                  </p:cNvSpPr>
                  <p:nvPr/>
                </p:nvSpPr>
                <p:spPr bwMode="auto">
                  <a:xfrm>
                    <a:off x="544" y="2124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40" name="Rectangle 520"/>
                  <p:cNvSpPr>
                    <a:spLocks noChangeArrowheads="1"/>
                  </p:cNvSpPr>
                  <p:nvPr/>
                </p:nvSpPr>
                <p:spPr bwMode="auto">
                  <a:xfrm>
                    <a:off x="501" y="2124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43" name="Group 523"/>
                <p:cNvGrpSpPr>
                  <a:grpSpLocks/>
                </p:cNvGrpSpPr>
                <p:nvPr/>
              </p:nvGrpSpPr>
              <p:grpSpPr bwMode="auto">
                <a:xfrm>
                  <a:off x="668" y="2124"/>
                  <a:ext cx="167" cy="316"/>
                  <a:chOff x="668" y="2124"/>
                  <a:chExt cx="167" cy="316"/>
                </a:xfrm>
              </p:grpSpPr>
              <p:sp>
                <p:nvSpPr>
                  <p:cNvPr id="133550" name="Rectangle 430"/>
                  <p:cNvSpPr>
                    <a:spLocks noChangeArrowheads="1"/>
                  </p:cNvSpPr>
                  <p:nvPr/>
                </p:nvSpPr>
                <p:spPr bwMode="auto">
                  <a:xfrm>
                    <a:off x="711" y="2124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42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668" y="2124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45" name="Group 525"/>
                <p:cNvGrpSpPr>
                  <a:grpSpLocks/>
                </p:cNvGrpSpPr>
                <p:nvPr/>
              </p:nvGrpSpPr>
              <p:grpSpPr bwMode="auto">
                <a:xfrm>
                  <a:off x="835" y="2124"/>
                  <a:ext cx="167" cy="316"/>
                  <a:chOff x="835" y="2124"/>
                  <a:chExt cx="167" cy="316"/>
                </a:xfrm>
              </p:grpSpPr>
              <p:sp>
                <p:nvSpPr>
                  <p:cNvPr id="133551" name="Rectangle 431"/>
                  <p:cNvSpPr>
                    <a:spLocks noChangeArrowheads="1"/>
                  </p:cNvSpPr>
                  <p:nvPr/>
                </p:nvSpPr>
                <p:spPr bwMode="auto">
                  <a:xfrm>
                    <a:off x="878" y="2124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44" name="Rectangle 524"/>
                  <p:cNvSpPr>
                    <a:spLocks noChangeArrowheads="1"/>
                  </p:cNvSpPr>
                  <p:nvPr/>
                </p:nvSpPr>
                <p:spPr bwMode="auto">
                  <a:xfrm>
                    <a:off x="835" y="2124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47" name="Group 527"/>
                <p:cNvGrpSpPr>
                  <a:grpSpLocks/>
                </p:cNvGrpSpPr>
                <p:nvPr/>
              </p:nvGrpSpPr>
              <p:grpSpPr bwMode="auto">
                <a:xfrm>
                  <a:off x="1002" y="2124"/>
                  <a:ext cx="167" cy="316"/>
                  <a:chOff x="1002" y="2124"/>
                  <a:chExt cx="167" cy="316"/>
                </a:xfrm>
              </p:grpSpPr>
              <p:sp>
                <p:nvSpPr>
                  <p:cNvPr id="133552" name="Rectangle 432"/>
                  <p:cNvSpPr>
                    <a:spLocks noChangeArrowheads="1"/>
                  </p:cNvSpPr>
                  <p:nvPr/>
                </p:nvSpPr>
                <p:spPr bwMode="auto">
                  <a:xfrm>
                    <a:off x="1045" y="2124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46" name="Rectangle 526"/>
                  <p:cNvSpPr>
                    <a:spLocks noChangeArrowheads="1"/>
                  </p:cNvSpPr>
                  <p:nvPr/>
                </p:nvSpPr>
                <p:spPr bwMode="auto">
                  <a:xfrm>
                    <a:off x="1002" y="2124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49" name="Group 529"/>
                <p:cNvGrpSpPr>
                  <a:grpSpLocks/>
                </p:cNvGrpSpPr>
                <p:nvPr/>
              </p:nvGrpSpPr>
              <p:grpSpPr bwMode="auto">
                <a:xfrm>
                  <a:off x="1169" y="2124"/>
                  <a:ext cx="167" cy="316"/>
                  <a:chOff x="1169" y="2124"/>
                  <a:chExt cx="167" cy="316"/>
                </a:xfrm>
              </p:grpSpPr>
              <p:sp>
                <p:nvSpPr>
                  <p:cNvPr id="133553" name="Rectangle 433"/>
                  <p:cNvSpPr>
                    <a:spLocks noChangeArrowheads="1"/>
                  </p:cNvSpPr>
                  <p:nvPr/>
                </p:nvSpPr>
                <p:spPr bwMode="auto">
                  <a:xfrm>
                    <a:off x="1212" y="2124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48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1169" y="2124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51" name="Group 531"/>
                <p:cNvGrpSpPr>
                  <a:grpSpLocks/>
                </p:cNvGrpSpPr>
                <p:nvPr/>
              </p:nvGrpSpPr>
              <p:grpSpPr bwMode="auto">
                <a:xfrm>
                  <a:off x="0" y="2440"/>
                  <a:ext cx="167" cy="316"/>
                  <a:chOff x="0" y="2440"/>
                  <a:chExt cx="167" cy="316"/>
                </a:xfrm>
              </p:grpSpPr>
              <p:sp>
                <p:nvSpPr>
                  <p:cNvPr id="133554" name="Rectangle 434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440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50" name="Rectangle 530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40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53" name="Group 533"/>
                <p:cNvGrpSpPr>
                  <a:grpSpLocks/>
                </p:cNvGrpSpPr>
                <p:nvPr/>
              </p:nvGrpSpPr>
              <p:grpSpPr bwMode="auto">
                <a:xfrm>
                  <a:off x="167" y="2440"/>
                  <a:ext cx="167" cy="316"/>
                  <a:chOff x="167" y="2440"/>
                  <a:chExt cx="167" cy="316"/>
                </a:xfrm>
              </p:grpSpPr>
              <p:sp>
                <p:nvSpPr>
                  <p:cNvPr id="133555" name="Rectangle 435"/>
                  <p:cNvSpPr>
                    <a:spLocks noChangeArrowheads="1"/>
                  </p:cNvSpPr>
                  <p:nvPr/>
                </p:nvSpPr>
                <p:spPr bwMode="auto">
                  <a:xfrm>
                    <a:off x="210" y="2440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52" name="Rectangle 532"/>
                  <p:cNvSpPr>
                    <a:spLocks noChangeArrowheads="1"/>
                  </p:cNvSpPr>
                  <p:nvPr/>
                </p:nvSpPr>
                <p:spPr bwMode="auto">
                  <a:xfrm>
                    <a:off x="167" y="2440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55" name="Group 535"/>
                <p:cNvGrpSpPr>
                  <a:grpSpLocks/>
                </p:cNvGrpSpPr>
                <p:nvPr/>
              </p:nvGrpSpPr>
              <p:grpSpPr bwMode="auto">
                <a:xfrm>
                  <a:off x="334" y="2440"/>
                  <a:ext cx="167" cy="316"/>
                  <a:chOff x="334" y="2440"/>
                  <a:chExt cx="167" cy="316"/>
                </a:xfrm>
              </p:grpSpPr>
              <p:sp>
                <p:nvSpPr>
                  <p:cNvPr id="133556" name="Rectangle 436"/>
                  <p:cNvSpPr>
                    <a:spLocks noChangeArrowheads="1"/>
                  </p:cNvSpPr>
                  <p:nvPr/>
                </p:nvSpPr>
                <p:spPr bwMode="auto">
                  <a:xfrm>
                    <a:off x="377" y="2440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54" name="Rectangle 534"/>
                  <p:cNvSpPr>
                    <a:spLocks noChangeArrowheads="1"/>
                  </p:cNvSpPr>
                  <p:nvPr/>
                </p:nvSpPr>
                <p:spPr bwMode="auto">
                  <a:xfrm>
                    <a:off x="334" y="2440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57" name="Group 537"/>
                <p:cNvGrpSpPr>
                  <a:grpSpLocks/>
                </p:cNvGrpSpPr>
                <p:nvPr/>
              </p:nvGrpSpPr>
              <p:grpSpPr bwMode="auto">
                <a:xfrm>
                  <a:off x="501" y="2440"/>
                  <a:ext cx="167" cy="316"/>
                  <a:chOff x="501" y="2440"/>
                  <a:chExt cx="167" cy="316"/>
                </a:xfrm>
              </p:grpSpPr>
              <p:sp>
                <p:nvSpPr>
                  <p:cNvPr id="133557" name="Rectangle 437"/>
                  <p:cNvSpPr>
                    <a:spLocks noChangeArrowheads="1"/>
                  </p:cNvSpPr>
                  <p:nvPr/>
                </p:nvSpPr>
                <p:spPr bwMode="auto">
                  <a:xfrm>
                    <a:off x="544" y="2440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56" name="Rectangle 536"/>
                  <p:cNvSpPr>
                    <a:spLocks noChangeArrowheads="1"/>
                  </p:cNvSpPr>
                  <p:nvPr/>
                </p:nvSpPr>
                <p:spPr bwMode="auto">
                  <a:xfrm>
                    <a:off x="501" y="2440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59" name="Group 539"/>
                <p:cNvGrpSpPr>
                  <a:grpSpLocks/>
                </p:cNvGrpSpPr>
                <p:nvPr/>
              </p:nvGrpSpPr>
              <p:grpSpPr bwMode="auto">
                <a:xfrm>
                  <a:off x="668" y="2440"/>
                  <a:ext cx="167" cy="316"/>
                  <a:chOff x="668" y="2440"/>
                  <a:chExt cx="167" cy="316"/>
                </a:xfrm>
              </p:grpSpPr>
              <p:sp>
                <p:nvSpPr>
                  <p:cNvPr id="133558" name="Rectangle 438"/>
                  <p:cNvSpPr>
                    <a:spLocks noChangeArrowheads="1"/>
                  </p:cNvSpPr>
                  <p:nvPr/>
                </p:nvSpPr>
                <p:spPr bwMode="auto">
                  <a:xfrm>
                    <a:off x="711" y="2440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58" name="Rectangle 538"/>
                  <p:cNvSpPr>
                    <a:spLocks noChangeArrowheads="1"/>
                  </p:cNvSpPr>
                  <p:nvPr/>
                </p:nvSpPr>
                <p:spPr bwMode="auto">
                  <a:xfrm>
                    <a:off x="668" y="2440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61" name="Group 541"/>
                <p:cNvGrpSpPr>
                  <a:grpSpLocks/>
                </p:cNvGrpSpPr>
                <p:nvPr/>
              </p:nvGrpSpPr>
              <p:grpSpPr bwMode="auto">
                <a:xfrm>
                  <a:off x="835" y="2440"/>
                  <a:ext cx="167" cy="316"/>
                  <a:chOff x="835" y="2440"/>
                  <a:chExt cx="167" cy="316"/>
                </a:xfrm>
              </p:grpSpPr>
              <p:sp>
                <p:nvSpPr>
                  <p:cNvPr id="133559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878" y="2440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60" name="Rectangle 540"/>
                  <p:cNvSpPr>
                    <a:spLocks noChangeArrowheads="1"/>
                  </p:cNvSpPr>
                  <p:nvPr/>
                </p:nvSpPr>
                <p:spPr bwMode="auto">
                  <a:xfrm>
                    <a:off x="835" y="2440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63" name="Group 543"/>
                <p:cNvGrpSpPr>
                  <a:grpSpLocks/>
                </p:cNvGrpSpPr>
                <p:nvPr/>
              </p:nvGrpSpPr>
              <p:grpSpPr bwMode="auto">
                <a:xfrm>
                  <a:off x="1002" y="2440"/>
                  <a:ext cx="167" cy="316"/>
                  <a:chOff x="1002" y="2440"/>
                  <a:chExt cx="167" cy="316"/>
                </a:xfrm>
              </p:grpSpPr>
              <p:sp>
                <p:nvSpPr>
                  <p:cNvPr id="133560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1045" y="2440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62" name="Rectangle 542"/>
                  <p:cNvSpPr>
                    <a:spLocks noChangeArrowheads="1"/>
                  </p:cNvSpPr>
                  <p:nvPr/>
                </p:nvSpPr>
                <p:spPr bwMode="auto">
                  <a:xfrm>
                    <a:off x="1002" y="2440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65" name="Group 545"/>
                <p:cNvGrpSpPr>
                  <a:grpSpLocks/>
                </p:cNvGrpSpPr>
                <p:nvPr/>
              </p:nvGrpSpPr>
              <p:grpSpPr bwMode="auto">
                <a:xfrm>
                  <a:off x="1169" y="2440"/>
                  <a:ext cx="167" cy="316"/>
                  <a:chOff x="1169" y="2440"/>
                  <a:chExt cx="167" cy="316"/>
                </a:xfrm>
              </p:grpSpPr>
              <p:sp>
                <p:nvSpPr>
                  <p:cNvPr id="133561" name="Rectangle 441"/>
                  <p:cNvSpPr>
                    <a:spLocks noChangeArrowheads="1"/>
                  </p:cNvSpPr>
                  <p:nvPr/>
                </p:nvSpPr>
                <p:spPr bwMode="auto">
                  <a:xfrm>
                    <a:off x="1212" y="2440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64" name="Rectangle 544"/>
                  <p:cNvSpPr>
                    <a:spLocks noChangeArrowheads="1"/>
                  </p:cNvSpPr>
                  <p:nvPr/>
                </p:nvSpPr>
                <p:spPr bwMode="auto">
                  <a:xfrm>
                    <a:off x="1169" y="2440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67" name="Group 547"/>
                <p:cNvGrpSpPr>
                  <a:grpSpLocks/>
                </p:cNvGrpSpPr>
                <p:nvPr/>
              </p:nvGrpSpPr>
              <p:grpSpPr bwMode="auto">
                <a:xfrm>
                  <a:off x="0" y="2756"/>
                  <a:ext cx="167" cy="316"/>
                  <a:chOff x="0" y="2756"/>
                  <a:chExt cx="167" cy="316"/>
                </a:xfrm>
              </p:grpSpPr>
              <p:sp>
                <p:nvSpPr>
                  <p:cNvPr id="13356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75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66" name="Rectangle 54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75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69" name="Group 549"/>
                <p:cNvGrpSpPr>
                  <a:grpSpLocks/>
                </p:cNvGrpSpPr>
                <p:nvPr/>
              </p:nvGrpSpPr>
              <p:grpSpPr bwMode="auto">
                <a:xfrm>
                  <a:off x="167" y="2756"/>
                  <a:ext cx="167" cy="316"/>
                  <a:chOff x="167" y="2756"/>
                  <a:chExt cx="167" cy="316"/>
                </a:xfrm>
              </p:grpSpPr>
              <p:sp>
                <p:nvSpPr>
                  <p:cNvPr id="13356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210" y="275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68" name="Rectangle 548"/>
                  <p:cNvSpPr>
                    <a:spLocks noChangeArrowheads="1"/>
                  </p:cNvSpPr>
                  <p:nvPr/>
                </p:nvSpPr>
                <p:spPr bwMode="auto">
                  <a:xfrm>
                    <a:off x="167" y="275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71" name="Group 551"/>
                <p:cNvGrpSpPr>
                  <a:grpSpLocks/>
                </p:cNvGrpSpPr>
                <p:nvPr/>
              </p:nvGrpSpPr>
              <p:grpSpPr bwMode="auto">
                <a:xfrm>
                  <a:off x="334" y="2756"/>
                  <a:ext cx="167" cy="316"/>
                  <a:chOff x="334" y="2756"/>
                  <a:chExt cx="167" cy="316"/>
                </a:xfrm>
              </p:grpSpPr>
              <p:sp>
                <p:nvSpPr>
                  <p:cNvPr id="133564" name="Rectangle 444"/>
                  <p:cNvSpPr>
                    <a:spLocks noChangeArrowheads="1"/>
                  </p:cNvSpPr>
                  <p:nvPr/>
                </p:nvSpPr>
                <p:spPr bwMode="auto">
                  <a:xfrm>
                    <a:off x="377" y="275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70" name="Rectangle 550"/>
                  <p:cNvSpPr>
                    <a:spLocks noChangeArrowheads="1"/>
                  </p:cNvSpPr>
                  <p:nvPr/>
                </p:nvSpPr>
                <p:spPr bwMode="auto">
                  <a:xfrm>
                    <a:off x="334" y="275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73" name="Group 553"/>
                <p:cNvGrpSpPr>
                  <a:grpSpLocks/>
                </p:cNvGrpSpPr>
                <p:nvPr/>
              </p:nvGrpSpPr>
              <p:grpSpPr bwMode="auto">
                <a:xfrm>
                  <a:off x="501" y="2756"/>
                  <a:ext cx="167" cy="316"/>
                  <a:chOff x="501" y="2756"/>
                  <a:chExt cx="167" cy="316"/>
                </a:xfrm>
              </p:grpSpPr>
              <p:sp>
                <p:nvSpPr>
                  <p:cNvPr id="133565" name="Rectangle 445"/>
                  <p:cNvSpPr>
                    <a:spLocks noChangeArrowheads="1"/>
                  </p:cNvSpPr>
                  <p:nvPr/>
                </p:nvSpPr>
                <p:spPr bwMode="auto">
                  <a:xfrm>
                    <a:off x="544" y="275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72" name="Rectangle 552"/>
                  <p:cNvSpPr>
                    <a:spLocks noChangeArrowheads="1"/>
                  </p:cNvSpPr>
                  <p:nvPr/>
                </p:nvSpPr>
                <p:spPr bwMode="auto">
                  <a:xfrm>
                    <a:off x="501" y="275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75" name="Group 555"/>
                <p:cNvGrpSpPr>
                  <a:grpSpLocks/>
                </p:cNvGrpSpPr>
                <p:nvPr/>
              </p:nvGrpSpPr>
              <p:grpSpPr bwMode="auto">
                <a:xfrm>
                  <a:off x="668" y="2756"/>
                  <a:ext cx="167" cy="316"/>
                  <a:chOff x="668" y="2756"/>
                  <a:chExt cx="167" cy="316"/>
                </a:xfrm>
              </p:grpSpPr>
              <p:sp>
                <p:nvSpPr>
                  <p:cNvPr id="133566" name="Rectangle 446"/>
                  <p:cNvSpPr>
                    <a:spLocks noChangeArrowheads="1"/>
                  </p:cNvSpPr>
                  <p:nvPr/>
                </p:nvSpPr>
                <p:spPr bwMode="auto">
                  <a:xfrm>
                    <a:off x="711" y="275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74" name="Rectangle 554"/>
                  <p:cNvSpPr>
                    <a:spLocks noChangeArrowheads="1"/>
                  </p:cNvSpPr>
                  <p:nvPr/>
                </p:nvSpPr>
                <p:spPr bwMode="auto">
                  <a:xfrm>
                    <a:off x="668" y="275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77" name="Group 557"/>
                <p:cNvGrpSpPr>
                  <a:grpSpLocks/>
                </p:cNvGrpSpPr>
                <p:nvPr/>
              </p:nvGrpSpPr>
              <p:grpSpPr bwMode="auto">
                <a:xfrm>
                  <a:off x="835" y="2756"/>
                  <a:ext cx="167" cy="316"/>
                  <a:chOff x="835" y="2756"/>
                  <a:chExt cx="167" cy="316"/>
                </a:xfrm>
              </p:grpSpPr>
              <p:sp>
                <p:nvSpPr>
                  <p:cNvPr id="133567" name="Rectangle 447"/>
                  <p:cNvSpPr>
                    <a:spLocks noChangeArrowheads="1"/>
                  </p:cNvSpPr>
                  <p:nvPr/>
                </p:nvSpPr>
                <p:spPr bwMode="auto">
                  <a:xfrm>
                    <a:off x="878" y="275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76" name="Rectangle 556"/>
                  <p:cNvSpPr>
                    <a:spLocks noChangeArrowheads="1"/>
                  </p:cNvSpPr>
                  <p:nvPr/>
                </p:nvSpPr>
                <p:spPr bwMode="auto">
                  <a:xfrm>
                    <a:off x="835" y="275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79" name="Group 559"/>
                <p:cNvGrpSpPr>
                  <a:grpSpLocks/>
                </p:cNvGrpSpPr>
                <p:nvPr/>
              </p:nvGrpSpPr>
              <p:grpSpPr bwMode="auto">
                <a:xfrm>
                  <a:off x="1002" y="2756"/>
                  <a:ext cx="167" cy="316"/>
                  <a:chOff x="1002" y="2756"/>
                  <a:chExt cx="167" cy="316"/>
                </a:xfrm>
              </p:grpSpPr>
              <p:sp>
                <p:nvSpPr>
                  <p:cNvPr id="133568" name="Rectangle 448"/>
                  <p:cNvSpPr>
                    <a:spLocks noChangeArrowheads="1"/>
                  </p:cNvSpPr>
                  <p:nvPr/>
                </p:nvSpPr>
                <p:spPr bwMode="auto">
                  <a:xfrm>
                    <a:off x="1045" y="275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78" name="Rectangle 558"/>
                  <p:cNvSpPr>
                    <a:spLocks noChangeArrowheads="1"/>
                  </p:cNvSpPr>
                  <p:nvPr/>
                </p:nvSpPr>
                <p:spPr bwMode="auto">
                  <a:xfrm>
                    <a:off x="1002" y="275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81" name="Group 561"/>
                <p:cNvGrpSpPr>
                  <a:grpSpLocks/>
                </p:cNvGrpSpPr>
                <p:nvPr/>
              </p:nvGrpSpPr>
              <p:grpSpPr bwMode="auto">
                <a:xfrm>
                  <a:off x="1169" y="2756"/>
                  <a:ext cx="167" cy="316"/>
                  <a:chOff x="1169" y="2756"/>
                  <a:chExt cx="167" cy="316"/>
                </a:xfrm>
              </p:grpSpPr>
              <p:sp>
                <p:nvSpPr>
                  <p:cNvPr id="133569" name="Rectangle 449"/>
                  <p:cNvSpPr>
                    <a:spLocks noChangeArrowheads="1"/>
                  </p:cNvSpPr>
                  <p:nvPr/>
                </p:nvSpPr>
                <p:spPr bwMode="auto">
                  <a:xfrm>
                    <a:off x="1212" y="2756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80" name="Rectangle 560"/>
                  <p:cNvSpPr>
                    <a:spLocks noChangeArrowheads="1"/>
                  </p:cNvSpPr>
                  <p:nvPr/>
                </p:nvSpPr>
                <p:spPr bwMode="auto">
                  <a:xfrm>
                    <a:off x="1169" y="2756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83" name="Group 563"/>
                <p:cNvGrpSpPr>
                  <a:grpSpLocks/>
                </p:cNvGrpSpPr>
                <p:nvPr/>
              </p:nvGrpSpPr>
              <p:grpSpPr bwMode="auto">
                <a:xfrm>
                  <a:off x="0" y="3072"/>
                  <a:ext cx="167" cy="316"/>
                  <a:chOff x="0" y="3072"/>
                  <a:chExt cx="167" cy="316"/>
                </a:xfrm>
              </p:grpSpPr>
              <p:sp>
                <p:nvSpPr>
                  <p:cNvPr id="133570" name="Rectangle 450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307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82" name="Rectangle 56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07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85" name="Group 565"/>
                <p:cNvGrpSpPr>
                  <a:grpSpLocks/>
                </p:cNvGrpSpPr>
                <p:nvPr/>
              </p:nvGrpSpPr>
              <p:grpSpPr bwMode="auto">
                <a:xfrm>
                  <a:off x="167" y="3072"/>
                  <a:ext cx="167" cy="316"/>
                  <a:chOff x="167" y="3072"/>
                  <a:chExt cx="167" cy="316"/>
                </a:xfrm>
              </p:grpSpPr>
              <p:sp>
                <p:nvSpPr>
                  <p:cNvPr id="133571" name="Rectangle 451"/>
                  <p:cNvSpPr>
                    <a:spLocks noChangeArrowheads="1"/>
                  </p:cNvSpPr>
                  <p:nvPr/>
                </p:nvSpPr>
                <p:spPr bwMode="auto">
                  <a:xfrm>
                    <a:off x="210" y="307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84" name="Rectangle 564"/>
                  <p:cNvSpPr>
                    <a:spLocks noChangeArrowheads="1"/>
                  </p:cNvSpPr>
                  <p:nvPr/>
                </p:nvSpPr>
                <p:spPr bwMode="auto">
                  <a:xfrm>
                    <a:off x="167" y="307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87" name="Group 567"/>
                <p:cNvGrpSpPr>
                  <a:grpSpLocks/>
                </p:cNvGrpSpPr>
                <p:nvPr/>
              </p:nvGrpSpPr>
              <p:grpSpPr bwMode="auto">
                <a:xfrm>
                  <a:off x="334" y="3072"/>
                  <a:ext cx="167" cy="316"/>
                  <a:chOff x="334" y="3072"/>
                  <a:chExt cx="167" cy="316"/>
                </a:xfrm>
              </p:grpSpPr>
              <p:sp>
                <p:nvSpPr>
                  <p:cNvPr id="133572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377" y="307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86" name="Rectangle 566"/>
                  <p:cNvSpPr>
                    <a:spLocks noChangeArrowheads="1"/>
                  </p:cNvSpPr>
                  <p:nvPr/>
                </p:nvSpPr>
                <p:spPr bwMode="auto">
                  <a:xfrm>
                    <a:off x="334" y="307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89" name="Group 569"/>
                <p:cNvGrpSpPr>
                  <a:grpSpLocks/>
                </p:cNvGrpSpPr>
                <p:nvPr/>
              </p:nvGrpSpPr>
              <p:grpSpPr bwMode="auto">
                <a:xfrm>
                  <a:off x="501" y="3072"/>
                  <a:ext cx="167" cy="316"/>
                  <a:chOff x="501" y="3072"/>
                  <a:chExt cx="167" cy="316"/>
                </a:xfrm>
              </p:grpSpPr>
              <p:sp>
                <p:nvSpPr>
                  <p:cNvPr id="133573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544" y="307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88" name="Rectangle 568"/>
                  <p:cNvSpPr>
                    <a:spLocks noChangeArrowheads="1"/>
                  </p:cNvSpPr>
                  <p:nvPr/>
                </p:nvSpPr>
                <p:spPr bwMode="auto">
                  <a:xfrm>
                    <a:off x="501" y="307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91" name="Group 571"/>
                <p:cNvGrpSpPr>
                  <a:grpSpLocks/>
                </p:cNvGrpSpPr>
                <p:nvPr/>
              </p:nvGrpSpPr>
              <p:grpSpPr bwMode="auto">
                <a:xfrm>
                  <a:off x="668" y="3072"/>
                  <a:ext cx="167" cy="316"/>
                  <a:chOff x="668" y="3072"/>
                  <a:chExt cx="167" cy="316"/>
                </a:xfrm>
              </p:grpSpPr>
              <p:sp>
                <p:nvSpPr>
                  <p:cNvPr id="133574" name="Rectangle 454"/>
                  <p:cNvSpPr>
                    <a:spLocks noChangeArrowheads="1"/>
                  </p:cNvSpPr>
                  <p:nvPr/>
                </p:nvSpPr>
                <p:spPr bwMode="auto">
                  <a:xfrm>
                    <a:off x="711" y="307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90" name="Rectangle 570"/>
                  <p:cNvSpPr>
                    <a:spLocks noChangeArrowheads="1"/>
                  </p:cNvSpPr>
                  <p:nvPr/>
                </p:nvSpPr>
                <p:spPr bwMode="auto">
                  <a:xfrm>
                    <a:off x="668" y="307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93" name="Group 573"/>
                <p:cNvGrpSpPr>
                  <a:grpSpLocks/>
                </p:cNvGrpSpPr>
                <p:nvPr/>
              </p:nvGrpSpPr>
              <p:grpSpPr bwMode="auto">
                <a:xfrm>
                  <a:off x="835" y="3072"/>
                  <a:ext cx="167" cy="316"/>
                  <a:chOff x="835" y="3072"/>
                  <a:chExt cx="167" cy="316"/>
                </a:xfrm>
              </p:grpSpPr>
              <p:sp>
                <p:nvSpPr>
                  <p:cNvPr id="133575" name="Rectangle 455"/>
                  <p:cNvSpPr>
                    <a:spLocks noChangeArrowheads="1"/>
                  </p:cNvSpPr>
                  <p:nvPr/>
                </p:nvSpPr>
                <p:spPr bwMode="auto">
                  <a:xfrm>
                    <a:off x="878" y="307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92" name="Rectangle 572"/>
                  <p:cNvSpPr>
                    <a:spLocks noChangeArrowheads="1"/>
                  </p:cNvSpPr>
                  <p:nvPr/>
                </p:nvSpPr>
                <p:spPr bwMode="auto">
                  <a:xfrm>
                    <a:off x="835" y="307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95" name="Group 575"/>
                <p:cNvGrpSpPr>
                  <a:grpSpLocks/>
                </p:cNvGrpSpPr>
                <p:nvPr/>
              </p:nvGrpSpPr>
              <p:grpSpPr bwMode="auto">
                <a:xfrm>
                  <a:off x="1002" y="3072"/>
                  <a:ext cx="167" cy="316"/>
                  <a:chOff x="1002" y="3072"/>
                  <a:chExt cx="167" cy="316"/>
                </a:xfrm>
              </p:grpSpPr>
              <p:sp>
                <p:nvSpPr>
                  <p:cNvPr id="133576" name="Rectangle 456"/>
                  <p:cNvSpPr>
                    <a:spLocks noChangeArrowheads="1"/>
                  </p:cNvSpPr>
                  <p:nvPr/>
                </p:nvSpPr>
                <p:spPr bwMode="auto">
                  <a:xfrm>
                    <a:off x="1045" y="307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94" name="Rectangle 574"/>
                  <p:cNvSpPr>
                    <a:spLocks noChangeArrowheads="1"/>
                  </p:cNvSpPr>
                  <p:nvPr/>
                </p:nvSpPr>
                <p:spPr bwMode="auto">
                  <a:xfrm>
                    <a:off x="1002" y="307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97" name="Group 577"/>
                <p:cNvGrpSpPr>
                  <a:grpSpLocks/>
                </p:cNvGrpSpPr>
                <p:nvPr/>
              </p:nvGrpSpPr>
              <p:grpSpPr bwMode="auto">
                <a:xfrm>
                  <a:off x="1169" y="3072"/>
                  <a:ext cx="167" cy="316"/>
                  <a:chOff x="1169" y="3072"/>
                  <a:chExt cx="167" cy="316"/>
                </a:xfrm>
              </p:grpSpPr>
              <p:sp>
                <p:nvSpPr>
                  <p:cNvPr id="133577" name="Rectangle 457"/>
                  <p:cNvSpPr>
                    <a:spLocks noChangeArrowheads="1"/>
                  </p:cNvSpPr>
                  <p:nvPr/>
                </p:nvSpPr>
                <p:spPr bwMode="auto">
                  <a:xfrm>
                    <a:off x="1212" y="3072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96" name="Rectangle 576"/>
                  <p:cNvSpPr>
                    <a:spLocks noChangeArrowheads="1"/>
                  </p:cNvSpPr>
                  <p:nvPr/>
                </p:nvSpPr>
                <p:spPr bwMode="auto">
                  <a:xfrm>
                    <a:off x="1169" y="3072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699" name="Group 579"/>
                <p:cNvGrpSpPr>
                  <a:grpSpLocks/>
                </p:cNvGrpSpPr>
                <p:nvPr/>
              </p:nvGrpSpPr>
              <p:grpSpPr bwMode="auto">
                <a:xfrm>
                  <a:off x="0" y="3388"/>
                  <a:ext cx="167" cy="316"/>
                  <a:chOff x="0" y="3388"/>
                  <a:chExt cx="167" cy="316"/>
                </a:xfrm>
              </p:grpSpPr>
              <p:sp>
                <p:nvSpPr>
                  <p:cNvPr id="133578" name="Rectangle 458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338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698" name="Rectangle 57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38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701" name="Group 581"/>
                <p:cNvGrpSpPr>
                  <a:grpSpLocks/>
                </p:cNvGrpSpPr>
                <p:nvPr/>
              </p:nvGrpSpPr>
              <p:grpSpPr bwMode="auto">
                <a:xfrm>
                  <a:off x="167" y="3388"/>
                  <a:ext cx="167" cy="316"/>
                  <a:chOff x="167" y="3388"/>
                  <a:chExt cx="167" cy="316"/>
                </a:xfrm>
              </p:grpSpPr>
              <p:sp>
                <p:nvSpPr>
                  <p:cNvPr id="133579" name="Rectangle 459"/>
                  <p:cNvSpPr>
                    <a:spLocks noChangeArrowheads="1"/>
                  </p:cNvSpPr>
                  <p:nvPr/>
                </p:nvSpPr>
                <p:spPr bwMode="auto">
                  <a:xfrm>
                    <a:off x="210" y="338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700" name="Rectangle 580"/>
                  <p:cNvSpPr>
                    <a:spLocks noChangeArrowheads="1"/>
                  </p:cNvSpPr>
                  <p:nvPr/>
                </p:nvSpPr>
                <p:spPr bwMode="auto">
                  <a:xfrm>
                    <a:off x="167" y="338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703" name="Group 583"/>
                <p:cNvGrpSpPr>
                  <a:grpSpLocks/>
                </p:cNvGrpSpPr>
                <p:nvPr/>
              </p:nvGrpSpPr>
              <p:grpSpPr bwMode="auto">
                <a:xfrm>
                  <a:off x="334" y="3388"/>
                  <a:ext cx="167" cy="316"/>
                  <a:chOff x="334" y="3388"/>
                  <a:chExt cx="167" cy="316"/>
                </a:xfrm>
              </p:grpSpPr>
              <p:sp>
                <p:nvSpPr>
                  <p:cNvPr id="133580" name="Rectangle 460"/>
                  <p:cNvSpPr>
                    <a:spLocks noChangeArrowheads="1"/>
                  </p:cNvSpPr>
                  <p:nvPr/>
                </p:nvSpPr>
                <p:spPr bwMode="auto">
                  <a:xfrm>
                    <a:off x="377" y="338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702" name="Rectangle 582"/>
                  <p:cNvSpPr>
                    <a:spLocks noChangeArrowheads="1"/>
                  </p:cNvSpPr>
                  <p:nvPr/>
                </p:nvSpPr>
                <p:spPr bwMode="auto">
                  <a:xfrm>
                    <a:off x="334" y="338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705" name="Group 585"/>
                <p:cNvGrpSpPr>
                  <a:grpSpLocks/>
                </p:cNvGrpSpPr>
                <p:nvPr/>
              </p:nvGrpSpPr>
              <p:grpSpPr bwMode="auto">
                <a:xfrm>
                  <a:off x="501" y="3388"/>
                  <a:ext cx="167" cy="316"/>
                  <a:chOff x="501" y="3388"/>
                  <a:chExt cx="167" cy="316"/>
                </a:xfrm>
              </p:grpSpPr>
              <p:sp>
                <p:nvSpPr>
                  <p:cNvPr id="133581" name="Rectangle 461"/>
                  <p:cNvSpPr>
                    <a:spLocks noChangeArrowheads="1"/>
                  </p:cNvSpPr>
                  <p:nvPr/>
                </p:nvSpPr>
                <p:spPr bwMode="auto">
                  <a:xfrm>
                    <a:off x="544" y="338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704" name="Rectangle 584"/>
                  <p:cNvSpPr>
                    <a:spLocks noChangeArrowheads="1"/>
                  </p:cNvSpPr>
                  <p:nvPr/>
                </p:nvSpPr>
                <p:spPr bwMode="auto">
                  <a:xfrm>
                    <a:off x="501" y="338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707" name="Group 587"/>
                <p:cNvGrpSpPr>
                  <a:grpSpLocks/>
                </p:cNvGrpSpPr>
                <p:nvPr/>
              </p:nvGrpSpPr>
              <p:grpSpPr bwMode="auto">
                <a:xfrm>
                  <a:off x="668" y="3388"/>
                  <a:ext cx="167" cy="316"/>
                  <a:chOff x="668" y="3388"/>
                  <a:chExt cx="167" cy="316"/>
                </a:xfrm>
              </p:grpSpPr>
              <p:sp>
                <p:nvSpPr>
                  <p:cNvPr id="133582" name="Rectangle 462"/>
                  <p:cNvSpPr>
                    <a:spLocks noChangeArrowheads="1"/>
                  </p:cNvSpPr>
                  <p:nvPr/>
                </p:nvSpPr>
                <p:spPr bwMode="auto">
                  <a:xfrm>
                    <a:off x="711" y="338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706" name="Rectangle 586"/>
                  <p:cNvSpPr>
                    <a:spLocks noChangeArrowheads="1"/>
                  </p:cNvSpPr>
                  <p:nvPr/>
                </p:nvSpPr>
                <p:spPr bwMode="auto">
                  <a:xfrm>
                    <a:off x="668" y="338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709" name="Group 589"/>
                <p:cNvGrpSpPr>
                  <a:grpSpLocks/>
                </p:cNvGrpSpPr>
                <p:nvPr/>
              </p:nvGrpSpPr>
              <p:grpSpPr bwMode="auto">
                <a:xfrm>
                  <a:off x="835" y="3388"/>
                  <a:ext cx="167" cy="316"/>
                  <a:chOff x="835" y="3388"/>
                  <a:chExt cx="167" cy="316"/>
                </a:xfrm>
              </p:grpSpPr>
              <p:sp>
                <p:nvSpPr>
                  <p:cNvPr id="133583" name="Rectangle 463"/>
                  <p:cNvSpPr>
                    <a:spLocks noChangeArrowheads="1"/>
                  </p:cNvSpPr>
                  <p:nvPr/>
                </p:nvSpPr>
                <p:spPr bwMode="auto">
                  <a:xfrm>
                    <a:off x="878" y="338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708" name="Rectangle 588"/>
                  <p:cNvSpPr>
                    <a:spLocks noChangeArrowheads="1"/>
                  </p:cNvSpPr>
                  <p:nvPr/>
                </p:nvSpPr>
                <p:spPr bwMode="auto">
                  <a:xfrm>
                    <a:off x="835" y="338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711" name="Group 591"/>
                <p:cNvGrpSpPr>
                  <a:grpSpLocks/>
                </p:cNvGrpSpPr>
                <p:nvPr/>
              </p:nvGrpSpPr>
              <p:grpSpPr bwMode="auto">
                <a:xfrm>
                  <a:off x="1002" y="3388"/>
                  <a:ext cx="167" cy="316"/>
                  <a:chOff x="1002" y="3388"/>
                  <a:chExt cx="167" cy="316"/>
                </a:xfrm>
              </p:grpSpPr>
              <p:sp>
                <p:nvSpPr>
                  <p:cNvPr id="133584" name="Rectangle 464"/>
                  <p:cNvSpPr>
                    <a:spLocks noChangeArrowheads="1"/>
                  </p:cNvSpPr>
                  <p:nvPr/>
                </p:nvSpPr>
                <p:spPr bwMode="auto">
                  <a:xfrm>
                    <a:off x="1045" y="338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710" name="Rectangle 590"/>
                  <p:cNvSpPr>
                    <a:spLocks noChangeArrowheads="1"/>
                  </p:cNvSpPr>
                  <p:nvPr/>
                </p:nvSpPr>
                <p:spPr bwMode="auto">
                  <a:xfrm>
                    <a:off x="1002" y="338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713" name="Group 593"/>
                <p:cNvGrpSpPr>
                  <a:grpSpLocks/>
                </p:cNvGrpSpPr>
                <p:nvPr/>
              </p:nvGrpSpPr>
              <p:grpSpPr bwMode="auto">
                <a:xfrm>
                  <a:off x="1169" y="3388"/>
                  <a:ext cx="167" cy="316"/>
                  <a:chOff x="1169" y="3388"/>
                  <a:chExt cx="167" cy="316"/>
                </a:xfrm>
              </p:grpSpPr>
              <p:sp>
                <p:nvSpPr>
                  <p:cNvPr id="133585" name="Rectangle 465"/>
                  <p:cNvSpPr>
                    <a:spLocks noChangeArrowheads="1"/>
                  </p:cNvSpPr>
                  <p:nvPr/>
                </p:nvSpPr>
                <p:spPr bwMode="auto">
                  <a:xfrm>
                    <a:off x="1212" y="3388"/>
                    <a:ext cx="81" cy="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 anchor="b"/>
                  <a:lstStyle/>
                  <a:p>
                    <a:pPr algn="l">
                      <a:spcBef>
                        <a:spcPct val="0"/>
                      </a:spcBef>
                    </a:pPr>
                    <a:r>
                      <a:rPr lang="en-US" sz="900">
                        <a:cs typeface="Times New Roman" charset="0"/>
                      </a:rPr>
                      <a:t> </a:t>
                    </a:r>
                  </a:p>
                  <a:p>
                    <a:pPr algn="l">
                      <a:spcBef>
                        <a:spcPct val="0"/>
                      </a:spcBef>
                    </a:pPr>
                    <a:endParaRPr lang="en-US" sz="2400"/>
                  </a:p>
                </p:txBody>
              </p:sp>
              <p:sp>
                <p:nvSpPr>
                  <p:cNvPr id="133712" name="Rectangle 592"/>
                  <p:cNvSpPr>
                    <a:spLocks noChangeArrowheads="1"/>
                  </p:cNvSpPr>
                  <p:nvPr/>
                </p:nvSpPr>
                <p:spPr bwMode="auto">
                  <a:xfrm>
                    <a:off x="1169" y="3388"/>
                    <a:ext cx="167" cy="31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lIns="0" tIns="0" rIns="0" bIns="0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33715" name="Rectangle 595"/>
              <p:cNvSpPr>
                <a:spLocks noChangeArrowheads="1"/>
              </p:cNvSpPr>
              <p:nvPr/>
            </p:nvSpPr>
            <p:spPr bwMode="auto">
              <a:xfrm>
                <a:off x="-3" y="1173"/>
                <a:ext cx="1342" cy="2534"/>
              </a:xfrm>
              <a:prstGeom prst="rect">
                <a:avLst/>
              </a:prstGeom>
              <a:noFill/>
              <a:ln w="9525">
                <a:solidFill>
                  <a:srgbClr val="A0A0A0"/>
                </a:solidFill>
                <a:miter lim="800000"/>
                <a:headEnd/>
                <a:tailEnd/>
              </a:ln>
              <a:effectLst/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C1BD0-5DBB-4BBC-B7C6-E11B4AF668A3}" type="slidenum">
              <a:rPr lang="en-US"/>
              <a:pPr/>
              <a:t>12</a:t>
            </a:fld>
            <a:endParaRPr lang="en-US"/>
          </a:p>
        </p:txBody>
      </p:sp>
      <p:sp>
        <p:nvSpPr>
          <p:cNvPr id="85122" name="Rectangle 1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Huffman encoding example</a:t>
            </a:r>
          </a:p>
        </p:txBody>
      </p:sp>
      <p:sp>
        <p:nvSpPr>
          <p:cNvPr id="85123" name="Rectangle 131"/>
          <p:cNvSpPr>
            <a:spLocks noGrp="1" noChangeArrowheads="1"/>
          </p:cNvSpPr>
          <p:nvPr>
            <p:ph type="body" idx="1"/>
          </p:nvPr>
        </p:nvSpPr>
        <p:spPr>
          <a:xfrm>
            <a:off x="209550" y="1524000"/>
            <a:ext cx="371475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600"/>
              <a:t>Pixel frequencies on left</a:t>
            </a:r>
          </a:p>
          <a:p>
            <a:pPr lvl="1">
              <a:lnSpc>
                <a:spcPct val="90000"/>
              </a:lnSpc>
            </a:pPr>
            <a:r>
              <a:rPr lang="en-US" sz="1400"/>
              <a:t>Pixel value –1 occurs 15 times</a:t>
            </a:r>
          </a:p>
          <a:p>
            <a:pPr lvl="1">
              <a:lnSpc>
                <a:spcPct val="90000"/>
              </a:lnSpc>
            </a:pPr>
            <a:r>
              <a:rPr lang="en-US" sz="1400"/>
              <a:t>Pixel value 14 occurs 1 time</a:t>
            </a:r>
          </a:p>
          <a:p>
            <a:pPr>
              <a:lnSpc>
                <a:spcPct val="90000"/>
              </a:lnSpc>
            </a:pPr>
            <a:r>
              <a:rPr lang="en-US" sz="1600"/>
              <a:t>Build Huffman tree from bottom up</a:t>
            </a:r>
          </a:p>
          <a:p>
            <a:pPr lvl="1">
              <a:lnSpc>
                <a:spcPct val="90000"/>
              </a:lnSpc>
            </a:pPr>
            <a:r>
              <a:rPr lang="en-US" sz="1400"/>
              <a:t>Create one leaf node for each pixel value and assign frequency as node’s value</a:t>
            </a:r>
          </a:p>
          <a:p>
            <a:pPr lvl="1">
              <a:lnSpc>
                <a:spcPct val="90000"/>
              </a:lnSpc>
            </a:pPr>
            <a:r>
              <a:rPr lang="en-US" sz="1400"/>
              <a:t>Create an internal node by joining any two nodes whose sum is a minimal value</a:t>
            </a:r>
          </a:p>
          <a:p>
            <a:pPr lvl="2">
              <a:lnSpc>
                <a:spcPct val="90000"/>
              </a:lnSpc>
            </a:pPr>
            <a:r>
              <a:rPr lang="en-US" sz="1200"/>
              <a:t>This sum is internal nodes value</a:t>
            </a:r>
          </a:p>
          <a:p>
            <a:pPr lvl="1">
              <a:lnSpc>
                <a:spcPct val="90000"/>
              </a:lnSpc>
            </a:pPr>
            <a:r>
              <a:rPr lang="en-US" sz="1400"/>
              <a:t>Repeat until complete binary tree</a:t>
            </a:r>
          </a:p>
          <a:p>
            <a:pPr>
              <a:lnSpc>
                <a:spcPct val="90000"/>
              </a:lnSpc>
            </a:pPr>
            <a:r>
              <a:rPr lang="en-US" sz="1600"/>
              <a:t>Traverse tree from root to leaf to obtain binary code for leaf’s pixel value</a:t>
            </a:r>
          </a:p>
          <a:p>
            <a:pPr lvl="1">
              <a:lnSpc>
                <a:spcPct val="90000"/>
              </a:lnSpc>
            </a:pPr>
            <a:r>
              <a:rPr lang="en-US" sz="1400"/>
              <a:t>Append 0 for left traversal, 1 for right traversal</a:t>
            </a:r>
          </a:p>
          <a:p>
            <a:pPr>
              <a:lnSpc>
                <a:spcPct val="90000"/>
              </a:lnSpc>
            </a:pPr>
            <a:r>
              <a:rPr lang="en-US" sz="1600"/>
              <a:t>Huffman encoding is reversible</a:t>
            </a:r>
          </a:p>
          <a:p>
            <a:pPr lvl="1">
              <a:lnSpc>
                <a:spcPct val="90000"/>
              </a:lnSpc>
            </a:pPr>
            <a:r>
              <a:rPr lang="en-US" sz="1400"/>
              <a:t>No code is a prefix of another code</a:t>
            </a:r>
          </a:p>
        </p:txBody>
      </p:sp>
      <p:grpSp>
        <p:nvGrpSpPr>
          <p:cNvPr id="85124" name="Group 132"/>
          <p:cNvGrpSpPr>
            <a:grpSpLocks/>
          </p:cNvGrpSpPr>
          <p:nvPr/>
        </p:nvGrpSpPr>
        <p:grpSpPr bwMode="auto">
          <a:xfrm>
            <a:off x="3990975" y="2209800"/>
            <a:ext cx="4895850" cy="3375025"/>
            <a:chOff x="2514" y="1392"/>
            <a:chExt cx="3084" cy="2126"/>
          </a:xfrm>
        </p:grpSpPr>
        <p:sp>
          <p:nvSpPr>
            <p:cNvPr id="85033" name="Text Box 41"/>
            <p:cNvSpPr txBox="1">
              <a:spLocks noChangeArrowheads="1"/>
            </p:cNvSpPr>
            <p:nvPr/>
          </p:nvSpPr>
          <p:spPr bwMode="auto">
            <a:xfrm>
              <a:off x="4827" y="3354"/>
              <a:ext cx="269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144</a:t>
              </a:r>
            </a:p>
          </p:txBody>
        </p:sp>
        <p:sp>
          <p:nvSpPr>
            <p:cNvPr id="85034" name="Text Box 42"/>
            <p:cNvSpPr txBox="1">
              <a:spLocks noChangeArrowheads="1"/>
            </p:cNvSpPr>
            <p:nvPr/>
          </p:nvSpPr>
          <p:spPr bwMode="auto">
            <a:xfrm>
              <a:off x="3153" y="2928"/>
              <a:ext cx="209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5</a:t>
              </a:r>
            </a:p>
          </p:txBody>
        </p:sp>
        <p:sp>
          <p:nvSpPr>
            <p:cNvPr id="85035" name="Text Box 43"/>
            <p:cNvSpPr txBox="1">
              <a:spLocks noChangeArrowheads="1"/>
            </p:cNvSpPr>
            <p:nvPr/>
          </p:nvSpPr>
          <p:spPr bwMode="auto">
            <a:xfrm>
              <a:off x="3754" y="2906"/>
              <a:ext cx="209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85036" name="Text Box 44"/>
            <p:cNvSpPr txBox="1">
              <a:spLocks noChangeArrowheads="1"/>
            </p:cNvSpPr>
            <p:nvPr/>
          </p:nvSpPr>
          <p:spPr bwMode="auto">
            <a:xfrm>
              <a:off x="4362" y="2896"/>
              <a:ext cx="209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85037" name="Text Box 45"/>
            <p:cNvSpPr txBox="1">
              <a:spLocks noChangeArrowheads="1"/>
            </p:cNvSpPr>
            <p:nvPr/>
          </p:nvSpPr>
          <p:spPr bwMode="auto">
            <a:xfrm>
              <a:off x="3074" y="2668"/>
              <a:ext cx="210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85038" name="Text Box 46"/>
            <p:cNvSpPr txBox="1">
              <a:spLocks noChangeArrowheads="1"/>
            </p:cNvSpPr>
            <p:nvPr/>
          </p:nvSpPr>
          <p:spPr bwMode="auto">
            <a:xfrm>
              <a:off x="3654" y="2650"/>
              <a:ext cx="210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85039" name="Text Box 47"/>
            <p:cNvSpPr txBox="1">
              <a:spLocks noChangeArrowheads="1"/>
            </p:cNvSpPr>
            <p:nvPr/>
          </p:nvSpPr>
          <p:spPr bwMode="auto">
            <a:xfrm>
              <a:off x="4298" y="2640"/>
              <a:ext cx="209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-2</a:t>
              </a:r>
            </a:p>
          </p:txBody>
        </p:sp>
        <p:sp>
          <p:nvSpPr>
            <p:cNvPr id="85040" name="Text Box 48"/>
            <p:cNvSpPr txBox="1">
              <a:spLocks noChangeArrowheads="1"/>
            </p:cNvSpPr>
            <p:nvPr/>
          </p:nvSpPr>
          <p:spPr bwMode="auto">
            <a:xfrm>
              <a:off x="3021" y="2423"/>
              <a:ext cx="210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-1</a:t>
              </a:r>
            </a:p>
          </p:txBody>
        </p:sp>
        <p:sp>
          <p:nvSpPr>
            <p:cNvPr id="85041" name="Text Box 49"/>
            <p:cNvSpPr txBox="1">
              <a:spLocks noChangeArrowheads="1"/>
            </p:cNvSpPr>
            <p:nvPr/>
          </p:nvSpPr>
          <p:spPr bwMode="auto">
            <a:xfrm>
              <a:off x="3129" y="3166"/>
              <a:ext cx="290" cy="1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-10</a:t>
              </a:r>
            </a:p>
          </p:txBody>
        </p:sp>
        <p:sp>
          <p:nvSpPr>
            <p:cNvPr id="85042" name="Text Box 50"/>
            <p:cNvSpPr txBox="1">
              <a:spLocks noChangeArrowheads="1"/>
            </p:cNvSpPr>
            <p:nvPr/>
          </p:nvSpPr>
          <p:spPr bwMode="auto">
            <a:xfrm>
              <a:off x="3796" y="3145"/>
              <a:ext cx="210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-5</a:t>
              </a:r>
            </a:p>
          </p:txBody>
        </p:sp>
        <p:sp>
          <p:nvSpPr>
            <p:cNvPr id="85043" name="Text Box 51"/>
            <p:cNvSpPr txBox="1">
              <a:spLocks noChangeArrowheads="1"/>
            </p:cNvSpPr>
            <p:nvPr/>
          </p:nvSpPr>
          <p:spPr bwMode="auto">
            <a:xfrm>
              <a:off x="4411" y="3148"/>
              <a:ext cx="210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-3</a:t>
              </a:r>
            </a:p>
          </p:txBody>
        </p:sp>
        <p:sp>
          <p:nvSpPr>
            <p:cNvPr id="85044" name="Text Box 52"/>
            <p:cNvSpPr txBox="1">
              <a:spLocks noChangeArrowheads="1"/>
            </p:cNvSpPr>
            <p:nvPr/>
          </p:nvSpPr>
          <p:spPr bwMode="auto">
            <a:xfrm>
              <a:off x="3967" y="3361"/>
              <a:ext cx="196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-4</a:t>
              </a:r>
            </a:p>
          </p:txBody>
        </p:sp>
        <p:sp>
          <p:nvSpPr>
            <p:cNvPr id="85045" name="Text Box 53"/>
            <p:cNvSpPr txBox="1">
              <a:spLocks noChangeArrowheads="1"/>
            </p:cNvSpPr>
            <p:nvPr/>
          </p:nvSpPr>
          <p:spPr bwMode="auto">
            <a:xfrm>
              <a:off x="4202" y="3365"/>
              <a:ext cx="225" cy="1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-8</a:t>
              </a:r>
            </a:p>
          </p:txBody>
        </p:sp>
        <p:sp>
          <p:nvSpPr>
            <p:cNvPr id="85046" name="Text Box 54"/>
            <p:cNvSpPr txBox="1">
              <a:spLocks noChangeArrowheads="1"/>
            </p:cNvSpPr>
            <p:nvPr/>
          </p:nvSpPr>
          <p:spPr bwMode="auto">
            <a:xfrm>
              <a:off x="4600" y="3351"/>
              <a:ext cx="196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-9</a:t>
              </a:r>
            </a:p>
          </p:txBody>
        </p:sp>
        <p:sp>
          <p:nvSpPr>
            <p:cNvPr id="85047" name="Text Box 55"/>
            <p:cNvSpPr txBox="1">
              <a:spLocks noChangeArrowheads="1"/>
            </p:cNvSpPr>
            <p:nvPr/>
          </p:nvSpPr>
          <p:spPr bwMode="auto">
            <a:xfrm>
              <a:off x="3655" y="3390"/>
              <a:ext cx="195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6</a:t>
              </a:r>
            </a:p>
          </p:txBody>
        </p:sp>
        <p:sp>
          <p:nvSpPr>
            <p:cNvPr id="85048" name="Text Box 56"/>
            <p:cNvSpPr txBox="1">
              <a:spLocks noChangeArrowheads="1"/>
            </p:cNvSpPr>
            <p:nvPr/>
          </p:nvSpPr>
          <p:spPr bwMode="auto">
            <a:xfrm>
              <a:off x="3389" y="3386"/>
              <a:ext cx="219" cy="1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14</a:t>
              </a:r>
            </a:p>
          </p:txBody>
        </p:sp>
        <p:sp>
          <p:nvSpPr>
            <p:cNvPr id="85049" name="Oval 57"/>
            <p:cNvSpPr>
              <a:spLocks noChangeArrowheads="1"/>
            </p:cNvSpPr>
            <p:nvPr/>
          </p:nvSpPr>
          <p:spPr bwMode="auto">
            <a:xfrm>
              <a:off x="3401" y="3251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85050" name="Oval 58"/>
            <p:cNvSpPr>
              <a:spLocks noChangeArrowheads="1"/>
            </p:cNvSpPr>
            <p:nvPr/>
          </p:nvSpPr>
          <p:spPr bwMode="auto">
            <a:xfrm>
              <a:off x="3639" y="3254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85051" name="Line 59"/>
            <p:cNvSpPr>
              <a:spLocks noChangeShapeType="1"/>
            </p:cNvSpPr>
            <p:nvPr/>
          </p:nvSpPr>
          <p:spPr bwMode="auto">
            <a:xfrm flipV="1">
              <a:off x="3501" y="3116"/>
              <a:ext cx="39" cy="1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52" name="Oval 60"/>
            <p:cNvSpPr>
              <a:spLocks noChangeArrowheads="1"/>
            </p:cNvSpPr>
            <p:nvPr/>
          </p:nvSpPr>
          <p:spPr bwMode="auto">
            <a:xfrm>
              <a:off x="3522" y="2998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85053" name="Line 61"/>
            <p:cNvSpPr>
              <a:spLocks noChangeShapeType="1"/>
            </p:cNvSpPr>
            <p:nvPr/>
          </p:nvSpPr>
          <p:spPr bwMode="auto">
            <a:xfrm>
              <a:off x="3682" y="3144"/>
              <a:ext cx="36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54" name="Oval 62"/>
            <p:cNvSpPr>
              <a:spLocks noChangeArrowheads="1"/>
            </p:cNvSpPr>
            <p:nvPr/>
          </p:nvSpPr>
          <p:spPr bwMode="auto">
            <a:xfrm>
              <a:off x="3953" y="3222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85055" name="Oval 63"/>
            <p:cNvSpPr>
              <a:spLocks noChangeArrowheads="1"/>
            </p:cNvSpPr>
            <p:nvPr/>
          </p:nvSpPr>
          <p:spPr bwMode="auto">
            <a:xfrm>
              <a:off x="4191" y="3226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85056" name="Line 64"/>
            <p:cNvSpPr>
              <a:spLocks noChangeShapeType="1"/>
            </p:cNvSpPr>
            <p:nvPr/>
          </p:nvSpPr>
          <p:spPr bwMode="auto">
            <a:xfrm flipV="1">
              <a:off x="4053" y="3087"/>
              <a:ext cx="39" cy="1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57" name="Oval 65"/>
            <p:cNvSpPr>
              <a:spLocks noChangeArrowheads="1"/>
            </p:cNvSpPr>
            <p:nvPr/>
          </p:nvSpPr>
          <p:spPr bwMode="auto">
            <a:xfrm>
              <a:off x="4074" y="2970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85058" name="Line 66"/>
            <p:cNvSpPr>
              <a:spLocks noChangeShapeType="1"/>
            </p:cNvSpPr>
            <p:nvPr/>
          </p:nvSpPr>
          <p:spPr bwMode="auto">
            <a:xfrm>
              <a:off x="4234" y="3116"/>
              <a:ext cx="35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59" name="Oval 67"/>
            <p:cNvSpPr>
              <a:spLocks noChangeArrowheads="1"/>
            </p:cNvSpPr>
            <p:nvPr/>
          </p:nvSpPr>
          <p:spPr bwMode="auto">
            <a:xfrm>
              <a:off x="4593" y="3215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85060" name="Line 68"/>
            <p:cNvSpPr>
              <a:spLocks noChangeShapeType="1"/>
            </p:cNvSpPr>
            <p:nvPr/>
          </p:nvSpPr>
          <p:spPr bwMode="auto">
            <a:xfrm flipV="1">
              <a:off x="4693" y="3080"/>
              <a:ext cx="39" cy="1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61" name="Oval 69"/>
            <p:cNvSpPr>
              <a:spLocks noChangeArrowheads="1"/>
            </p:cNvSpPr>
            <p:nvPr/>
          </p:nvSpPr>
          <p:spPr bwMode="auto">
            <a:xfrm>
              <a:off x="4714" y="2963"/>
              <a:ext cx="198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85062" name="Line 70"/>
            <p:cNvSpPr>
              <a:spLocks noChangeShapeType="1"/>
            </p:cNvSpPr>
            <p:nvPr/>
          </p:nvSpPr>
          <p:spPr bwMode="auto">
            <a:xfrm>
              <a:off x="4874" y="3108"/>
              <a:ext cx="35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63" name="Oval 71"/>
            <p:cNvSpPr>
              <a:spLocks noChangeArrowheads="1"/>
            </p:cNvSpPr>
            <p:nvPr/>
          </p:nvSpPr>
          <p:spPr bwMode="auto">
            <a:xfrm>
              <a:off x="3288" y="3059"/>
              <a:ext cx="198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85064" name="Line 72"/>
            <p:cNvSpPr>
              <a:spLocks noChangeShapeType="1"/>
            </p:cNvSpPr>
            <p:nvPr/>
          </p:nvSpPr>
          <p:spPr bwMode="auto">
            <a:xfrm flipV="1">
              <a:off x="3416" y="2888"/>
              <a:ext cx="96" cy="1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65" name="Oval 73"/>
            <p:cNvSpPr>
              <a:spLocks noChangeArrowheads="1"/>
            </p:cNvSpPr>
            <p:nvPr/>
          </p:nvSpPr>
          <p:spPr bwMode="auto">
            <a:xfrm>
              <a:off x="3479" y="2750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1000"/>
                <a:t>4</a:t>
              </a:r>
            </a:p>
          </p:txBody>
        </p:sp>
        <p:sp>
          <p:nvSpPr>
            <p:cNvPr id="85066" name="Line 74"/>
            <p:cNvSpPr>
              <a:spLocks noChangeShapeType="1"/>
            </p:cNvSpPr>
            <p:nvPr/>
          </p:nvSpPr>
          <p:spPr bwMode="auto">
            <a:xfrm>
              <a:off x="3639" y="2895"/>
              <a:ext cx="36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67" name="Oval 75"/>
            <p:cNvSpPr>
              <a:spLocks noChangeArrowheads="1"/>
            </p:cNvSpPr>
            <p:nvPr/>
          </p:nvSpPr>
          <p:spPr bwMode="auto">
            <a:xfrm>
              <a:off x="3849" y="3034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85068" name="Line 76"/>
            <p:cNvSpPr>
              <a:spLocks noChangeShapeType="1"/>
            </p:cNvSpPr>
            <p:nvPr/>
          </p:nvSpPr>
          <p:spPr bwMode="auto">
            <a:xfrm flipV="1">
              <a:off x="3978" y="2863"/>
              <a:ext cx="96" cy="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69" name="Oval 77"/>
            <p:cNvSpPr>
              <a:spLocks noChangeArrowheads="1"/>
            </p:cNvSpPr>
            <p:nvPr/>
          </p:nvSpPr>
          <p:spPr bwMode="auto">
            <a:xfrm>
              <a:off x="4041" y="2725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5</a:t>
              </a:r>
            </a:p>
          </p:txBody>
        </p:sp>
        <p:sp>
          <p:nvSpPr>
            <p:cNvPr id="85070" name="Line 78"/>
            <p:cNvSpPr>
              <a:spLocks noChangeShapeType="1"/>
            </p:cNvSpPr>
            <p:nvPr/>
          </p:nvSpPr>
          <p:spPr bwMode="auto">
            <a:xfrm>
              <a:off x="4201" y="2870"/>
              <a:ext cx="36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71" name="Oval 79"/>
            <p:cNvSpPr>
              <a:spLocks noChangeArrowheads="1"/>
            </p:cNvSpPr>
            <p:nvPr/>
          </p:nvSpPr>
          <p:spPr bwMode="auto">
            <a:xfrm>
              <a:off x="4479" y="3020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4</a:t>
              </a:r>
            </a:p>
          </p:txBody>
        </p:sp>
        <p:sp>
          <p:nvSpPr>
            <p:cNvPr id="85072" name="Line 80"/>
            <p:cNvSpPr>
              <a:spLocks noChangeShapeType="1"/>
            </p:cNvSpPr>
            <p:nvPr/>
          </p:nvSpPr>
          <p:spPr bwMode="auto">
            <a:xfrm flipV="1">
              <a:off x="4607" y="2849"/>
              <a:ext cx="97" cy="1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73" name="Oval 81"/>
            <p:cNvSpPr>
              <a:spLocks noChangeArrowheads="1"/>
            </p:cNvSpPr>
            <p:nvPr/>
          </p:nvSpPr>
          <p:spPr bwMode="auto">
            <a:xfrm>
              <a:off x="4671" y="2710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6</a:t>
              </a:r>
            </a:p>
          </p:txBody>
        </p:sp>
        <p:sp>
          <p:nvSpPr>
            <p:cNvPr id="85074" name="Line 82"/>
            <p:cNvSpPr>
              <a:spLocks noChangeShapeType="1"/>
            </p:cNvSpPr>
            <p:nvPr/>
          </p:nvSpPr>
          <p:spPr bwMode="auto">
            <a:xfrm>
              <a:off x="4831" y="2856"/>
              <a:ext cx="35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75" name="Oval 83"/>
            <p:cNvSpPr>
              <a:spLocks noChangeArrowheads="1"/>
            </p:cNvSpPr>
            <p:nvPr/>
          </p:nvSpPr>
          <p:spPr bwMode="auto">
            <a:xfrm>
              <a:off x="3231" y="2806"/>
              <a:ext cx="198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1000"/>
                <a:t>5</a:t>
              </a:r>
            </a:p>
          </p:txBody>
        </p:sp>
        <p:sp>
          <p:nvSpPr>
            <p:cNvPr id="85076" name="Line 84"/>
            <p:cNvSpPr>
              <a:spLocks noChangeShapeType="1"/>
            </p:cNvSpPr>
            <p:nvPr/>
          </p:nvSpPr>
          <p:spPr bwMode="auto">
            <a:xfrm flipV="1">
              <a:off x="3359" y="2636"/>
              <a:ext cx="96" cy="1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77" name="Oval 85"/>
            <p:cNvSpPr>
              <a:spLocks noChangeArrowheads="1"/>
            </p:cNvSpPr>
            <p:nvPr/>
          </p:nvSpPr>
          <p:spPr bwMode="auto">
            <a:xfrm>
              <a:off x="3423" y="2497"/>
              <a:ext cx="198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9</a:t>
              </a:r>
            </a:p>
          </p:txBody>
        </p:sp>
        <p:sp>
          <p:nvSpPr>
            <p:cNvPr id="85078" name="Line 86"/>
            <p:cNvSpPr>
              <a:spLocks noChangeShapeType="1"/>
            </p:cNvSpPr>
            <p:nvPr/>
          </p:nvSpPr>
          <p:spPr bwMode="auto">
            <a:xfrm>
              <a:off x="3583" y="2643"/>
              <a:ext cx="35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79" name="Oval 87"/>
            <p:cNvSpPr>
              <a:spLocks noChangeArrowheads="1"/>
            </p:cNvSpPr>
            <p:nvPr/>
          </p:nvSpPr>
          <p:spPr bwMode="auto">
            <a:xfrm>
              <a:off x="3789" y="2778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5</a:t>
              </a:r>
            </a:p>
          </p:txBody>
        </p:sp>
        <p:sp>
          <p:nvSpPr>
            <p:cNvPr id="85080" name="Line 88"/>
            <p:cNvSpPr>
              <a:spLocks noChangeShapeType="1"/>
            </p:cNvSpPr>
            <p:nvPr/>
          </p:nvSpPr>
          <p:spPr bwMode="auto">
            <a:xfrm flipV="1">
              <a:off x="3917" y="2607"/>
              <a:ext cx="97" cy="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81" name="Oval 89"/>
            <p:cNvSpPr>
              <a:spLocks noChangeArrowheads="1"/>
            </p:cNvSpPr>
            <p:nvPr/>
          </p:nvSpPr>
          <p:spPr bwMode="auto">
            <a:xfrm>
              <a:off x="3981" y="2469"/>
              <a:ext cx="253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10</a:t>
              </a:r>
            </a:p>
          </p:txBody>
        </p:sp>
        <p:sp>
          <p:nvSpPr>
            <p:cNvPr id="85082" name="Line 90"/>
            <p:cNvSpPr>
              <a:spLocks noChangeShapeType="1"/>
            </p:cNvSpPr>
            <p:nvPr/>
          </p:nvSpPr>
          <p:spPr bwMode="auto">
            <a:xfrm>
              <a:off x="4141" y="2614"/>
              <a:ext cx="36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83" name="Oval 91"/>
            <p:cNvSpPr>
              <a:spLocks noChangeArrowheads="1"/>
            </p:cNvSpPr>
            <p:nvPr/>
          </p:nvSpPr>
          <p:spPr bwMode="auto">
            <a:xfrm>
              <a:off x="4422" y="2764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5</a:t>
              </a:r>
            </a:p>
          </p:txBody>
        </p:sp>
        <p:sp>
          <p:nvSpPr>
            <p:cNvPr id="85084" name="Line 92"/>
            <p:cNvSpPr>
              <a:spLocks noChangeShapeType="1"/>
            </p:cNvSpPr>
            <p:nvPr/>
          </p:nvSpPr>
          <p:spPr bwMode="auto">
            <a:xfrm flipV="1">
              <a:off x="4551" y="2593"/>
              <a:ext cx="96" cy="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85" name="Oval 93"/>
            <p:cNvSpPr>
              <a:spLocks noChangeArrowheads="1"/>
            </p:cNvSpPr>
            <p:nvPr/>
          </p:nvSpPr>
          <p:spPr bwMode="auto">
            <a:xfrm>
              <a:off x="4614" y="2455"/>
              <a:ext cx="22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11</a:t>
              </a:r>
            </a:p>
          </p:txBody>
        </p:sp>
        <p:sp>
          <p:nvSpPr>
            <p:cNvPr id="85086" name="Line 94"/>
            <p:cNvSpPr>
              <a:spLocks noChangeShapeType="1"/>
            </p:cNvSpPr>
            <p:nvPr/>
          </p:nvSpPr>
          <p:spPr bwMode="auto">
            <a:xfrm>
              <a:off x="4774" y="2600"/>
              <a:ext cx="36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87" name="Oval 95"/>
            <p:cNvSpPr>
              <a:spLocks noChangeArrowheads="1"/>
            </p:cNvSpPr>
            <p:nvPr/>
          </p:nvSpPr>
          <p:spPr bwMode="auto">
            <a:xfrm>
              <a:off x="3174" y="2554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5</a:t>
              </a:r>
            </a:p>
          </p:txBody>
        </p:sp>
        <p:sp>
          <p:nvSpPr>
            <p:cNvPr id="85088" name="Line 96"/>
            <p:cNvSpPr>
              <a:spLocks noChangeShapeType="1"/>
            </p:cNvSpPr>
            <p:nvPr/>
          </p:nvSpPr>
          <p:spPr bwMode="auto">
            <a:xfrm flipV="1">
              <a:off x="3302" y="2383"/>
              <a:ext cx="97" cy="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89" name="Oval 97"/>
            <p:cNvSpPr>
              <a:spLocks noChangeArrowheads="1"/>
            </p:cNvSpPr>
            <p:nvPr/>
          </p:nvSpPr>
          <p:spPr bwMode="auto">
            <a:xfrm>
              <a:off x="3366" y="2245"/>
              <a:ext cx="22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800"/>
                <a:t>14</a:t>
              </a:r>
            </a:p>
          </p:txBody>
        </p:sp>
        <p:sp>
          <p:nvSpPr>
            <p:cNvPr id="85090" name="Line 98"/>
            <p:cNvSpPr>
              <a:spLocks noChangeShapeType="1"/>
            </p:cNvSpPr>
            <p:nvPr/>
          </p:nvSpPr>
          <p:spPr bwMode="auto">
            <a:xfrm>
              <a:off x="3526" y="2390"/>
              <a:ext cx="35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91" name="Oval 99"/>
            <p:cNvSpPr>
              <a:spLocks noChangeArrowheads="1"/>
            </p:cNvSpPr>
            <p:nvPr/>
          </p:nvSpPr>
          <p:spPr bwMode="auto">
            <a:xfrm>
              <a:off x="4376" y="2511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6</a:t>
              </a:r>
            </a:p>
          </p:txBody>
        </p:sp>
        <p:sp>
          <p:nvSpPr>
            <p:cNvPr id="85092" name="Line 100"/>
            <p:cNvSpPr>
              <a:spLocks noChangeShapeType="1"/>
            </p:cNvSpPr>
            <p:nvPr/>
          </p:nvSpPr>
          <p:spPr bwMode="auto">
            <a:xfrm flipV="1">
              <a:off x="4504" y="2340"/>
              <a:ext cx="97" cy="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93" name="Oval 101"/>
            <p:cNvSpPr>
              <a:spLocks noChangeArrowheads="1"/>
            </p:cNvSpPr>
            <p:nvPr/>
          </p:nvSpPr>
          <p:spPr bwMode="auto">
            <a:xfrm>
              <a:off x="4568" y="2202"/>
              <a:ext cx="22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17</a:t>
              </a:r>
            </a:p>
          </p:txBody>
        </p:sp>
        <p:sp>
          <p:nvSpPr>
            <p:cNvPr id="85094" name="Line 102"/>
            <p:cNvSpPr>
              <a:spLocks noChangeShapeType="1"/>
            </p:cNvSpPr>
            <p:nvPr/>
          </p:nvSpPr>
          <p:spPr bwMode="auto">
            <a:xfrm>
              <a:off x="4728" y="2348"/>
              <a:ext cx="35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95" name="Oval 103"/>
            <p:cNvSpPr>
              <a:spLocks noChangeArrowheads="1"/>
            </p:cNvSpPr>
            <p:nvPr/>
          </p:nvSpPr>
          <p:spPr bwMode="auto">
            <a:xfrm>
              <a:off x="3734" y="2531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1000"/>
                <a:t>8</a:t>
              </a:r>
            </a:p>
          </p:txBody>
        </p:sp>
        <p:sp>
          <p:nvSpPr>
            <p:cNvPr id="85096" name="Line 104"/>
            <p:cNvSpPr>
              <a:spLocks noChangeShapeType="1"/>
            </p:cNvSpPr>
            <p:nvPr/>
          </p:nvSpPr>
          <p:spPr bwMode="auto">
            <a:xfrm flipV="1">
              <a:off x="3862" y="2360"/>
              <a:ext cx="97" cy="1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97" name="Oval 105"/>
            <p:cNvSpPr>
              <a:spLocks noChangeArrowheads="1"/>
            </p:cNvSpPr>
            <p:nvPr/>
          </p:nvSpPr>
          <p:spPr bwMode="auto">
            <a:xfrm>
              <a:off x="3926" y="2222"/>
              <a:ext cx="241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18</a:t>
              </a:r>
            </a:p>
          </p:txBody>
        </p:sp>
        <p:sp>
          <p:nvSpPr>
            <p:cNvPr id="85098" name="Line 106"/>
            <p:cNvSpPr>
              <a:spLocks noChangeShapeType="1"/>
            </p:cNvSpPr>
            <p:nvPr/>
          </p:nvSpPr>
          <p:spPr bwMode="auto">
            <a:xfrm>
              <a:off x="4086" y="2367"/>
              <a:ext cx="35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99" name="Oval 107"/>
            <p:cNvSpPr>
              <a:spLocks noChangeArrowheads="1"/>
            </p:cNvSpPr>
            <p:nvPr/>
          </p:nvSpPr>
          <p:spPr bwMode="auto">
            <a:xfrm>
              <a:off x="3087" y="2303"/>
              <a:ext cx="241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800"/>
                <a:t>15</a:t>
              </a:r>
            </a:p>
          </p:txBody>
        </p:sp>
        <p:sp>
          <p:nvSpPr>
            <p:cNvPr id="85100" name="Line 108"/>
            <p:cNvSpPr>
              <a:spLocks noChangeShapeType="1"/>
            </p:cNvSpPr>
            <p:nvPr/>
          </p:nvSpPr>
          <p:spPr bwMode="auto">
            <a:xfrm flipV="1">
              <a:off x="3258" y="2132"/>
              <a:ext cx="96" cy="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101" name="Oval 109"/>
            <p:cNvSpPr>
              <a:spLocks noChangeArrowheads="1"/>
            </p:cNvSpPr>
            <p:nvPr/>
          </p:nvSpPr>
          <p:spPr bwMode="auto">
            <a:xfrm>
              <a:off x="3321" y="1994"/>
              <a:ext cx="271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800"/>
                <a:t>29</a:t>
              </a:r>
            </a:p>
          </p:txBody>
        </p:sp>
        <p:sp>
          <p:nvSpPr>
            <p:cNvPr id="85102" name="Line 110"/>
            <p:cNvSpPr>
              <a:spLocks noChangeShapeType="1"/>
            </p:cNvSpPr>
            <p:nvPr/>
          </p:nvSpPr>
          <p:spPr bwMode="auto">
            <a:xfrm>
              <a:off x="3481" y="2140"/>
              <a:ext cx="36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103" name="Oval 111"/>
            <p:cNvSpPr>
              <a:spLocks noChangeArrowheads="1"/>
            </p:cNvSpPr>
            <p:nvPr/>
          </p:nvSpPr>
          <p:spPr bwMode="auto">
            <a:xfrm>
              <a:off x="4246" y="1894"/>
              <a:ext cx="217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800"/>
                <a:t>35</a:t>
              </a:r>
            </a:p>
          </p:txBody>
        </p:sp>
        <p:sp>
          <p:nvSpPr>
            <p:cNvPr id="85104" name="Line 112"/>
            <p:cNvSpPr>
              <a:spLocks noChangeShapeType="1"/>
            </p:cNvSpPr>
            <p:nvPr/>
          </p:nvSpPr>
          <p:spPr bwMode="auto">
            <a:xfrm flipV="1">
              <a:off x="4035" y="2024"/>
              <a:ext cx="234" cy="2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105" name="Line 113"/>
            <p:cNvSpPr>
              <a:spLocks noChangeShapeType="1"/>
            </p:cNvSpPr>
            <p:nvPr/>
          </p:nvSpPr>
          <p:spPr bwMode="auto">
            <a:xfrm flipH="1" flipV="1">
              <a:off x="4433" y="2006"/>
              <a:ext cx="203" cy="2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106" name="Oval 114"/>
            <p:cNvSpPr>
              <a:spLocks noChangeArrowheads="1"/>
            </p:cNvSpPr>
            <p:nvPr/>
          </p:nvSpPr>
          <p:spPr bwMode="auto">
            <a:xfrm>
              <a:off x="3713" y="1616"/>
              <a:ext cx="277" cy="20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64</a:t>
              </a:r>
            </a:p>
          </p:txBody>
        </p:sp>
        <p:sp>
          <p:nvSpPr>
            <p:cNvPr id="85107" name="Line 115"/>
            <p:cNvSpPr>
              <a:spLocks noChangeShapeType="1"/>
            </p:cNvSpPr>
            <p:nvPr/>
          </p:nvSpPr>
          <p:spPr bwMode="auto">
            <a:xfrm flipV="1">
              <a:off x="3480" y="1800"/>
              <a:ext cx="285" cy="2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108" name="Line 116"/>
            <p:cNvSpPr>
              <a:spLocks noChangeShapeType="1"/>
            </p:cNvSpPr>
            <p:nvPr/>
          </p:nvSpPr>
          <p:spPr bwMode="auto">
            <a:xfrm flipH="1" flipV="1">
              <a:off x="3949" y="1786"/>
              <a:ext cx="317" cy="1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113" name="Oval 121"/>
            <p:cNvSpPr>
              <a:spLocks noChangeArrowheads="1"/>
            </p:cNvSpPr>
            <p:nvPr/>
          </p:nvSpPr>
          <p:spPr bwMode="auto">
            <a:xfrm>
              <a:off x="4831" y="3219"/>
              <a:ext cx="199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1</a:t>
              </a:r>
            </a:p>
          </p:txBody>
        </p:sp>
        <p:graphicFrame>
          <p:nvGraphicFramePr>
            <p:cNvPr id="85116" name="Object 124"/>
            <p:cNvGraphicFramePr>
              <a:graphicFrameLocks noChangeAspect="1"/>
            </p:cNvGraphicFramePr>
            <p:nvPr/>
          </p:nvGraphicFramePr>
          <p:xfrm>
            <a:off x="2571" y="1773"/>
            <a:ext cx="402" cy="1638"/>
          </p:xfrm>
          <a:graphic>
            <a:graphicData uri="http://schemas.openxmlformats.org/presentationml/2006/ole">
              <p:oleObj spid="_x0000_s85116" name="Worksheet" r:id="rId3" imgW="753840" imgH="3071160" progId="Excel.Sheet.8">
                <p:embed/>
              </p:oleObj>
            </a:graphicData>
          </a:graphic>
        </p:graphicFrame>
        <p:graphicFrame>
          <p:nvGraphicFramePr>
            <p:cNvPr id="85117" name="Object 125"/>
            <p:cNvGraphicFramePr>
              <a:graphicFrameLocks noChangeAspect="1"/>
            </p:cNvGraphicFramePr>
            <p:nvPr/>
          </p:nvGraphicFramePr>
          <p:xfrm>
            <a:off x="5130" y="1743"/>
            <a:ext cx="444" cy="1638"/>
          </p:xfrm>
          <a:graphic>
            <a:graphicData uri="http://schemas.openxmlformats.org/presentationml/2006/ole">
              <p:oleObj spid="_x0000_s85117" name="Worksheet" r:id="rId4" imgW="832680" imgH="3071160" progId="Excel.Sheet.8">
                <p:embed/>
              </p:oleObj>
            </a:graphicData>
          </a:graphic>
        </p:graphicFrame>
        <p:sp>
          <p:nvSpPr>
            <p:cNvPr id="85118" name="Text Box 126"/>
            <p:cNvSpPr txBox="1">
              <a:spLocks noChangeArrowheads="1"/>
            </p:cNvSpPr>
            <p:nvPr/>
          </p:nvSpPr>
          <p:spPr bwMode="auto">
            <a:xfrm>
              <a:off x="2514" y="1428"/>
              <a:ext cx="522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/>
                <a:t>Pixel frequencies</a:t>
              </a:r>
            </a:p>
          </p:txBody>
        </p:sp>
        <p:sp>
          <p:nvSpPr>
            <p:cNvPr id="85119" name="Text Box 127"/>
            <p:cNvSpPr txBox="1">
              <a:spLocks noChangeArrowheads="1"/>
            </p:cNvSpPr>
            <p:nvPr/>
          </p:nvSpPr>
          <p:spPr bwMode="auto">
            <a:xfrm>
              <a:off x="3438" y="1452"/>
              <a:ext cx="960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/>
                <a:t>Huffman tree</a:t>
              </a:r>
            </a:p>
          </p:txBody>
        </p:sp>
        <p:sp>
          <p:nvSpPr>
            <p:cNvPr id="85120" name="Text Box 128"/>
            <p:cNvSpPr txBox="1">
              <a:spLocks noChangeArrowheads="1"/>
            </p:cNvSpPr>
            <p:nvPr/>
          </p:nvSpPr>
          <p:spPr bwMode="auto">
            <a:xfrm>
              <a:off x="5076" y="1392"/>
              <a:ext cx="522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/>
                <a:t>Huffman codes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5A6D9-D05F-47B3-9D8D-127843861911}" type="slidenum">
              <a:rPr lang="en-US"/>
              <a:pPr/>
              <a:t>13</a:t>
            </a:fld>
            <a:endParaRPr lang="en-US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Archive step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504950"/>
            <a:ext cx="8467725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Record starting address and image size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Can use linked list</a:t>
            </a:r>
          </a:p>
          <a:p>
            <a:pPr>
              <a:lnSpc>
                <a:spcPct val="90000"/>
              </a:lnSpc>
            </a:pPr>
            <a:r>
              <a:rPr lang="en-US" sz="2400"/>
              <a:t>One possible way to archive images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If max number of images archived is N: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Set aside memory for N addresses and N image-size variables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Keep a counter for location of next available address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Initialize addresses and image-size variables to 0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Set global memory address to N x 4</a:t>
            </a:r>
          </a:p>
          <a:p>
            <a:pPr lvl="3">
              <a:lnSpc>
                <a:spcPct val="90000"/>
              </a:lnSpc>
            </a:pPr>
            <a:r>
              <a:rPr lang="en-US" sz="1600"/>
              <a:t>Assuming addresses, image-size variables occupy N x 4 bytes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First image archived starting at address N x 4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Global memory address updated to N x 4 + (compressed image size)</a:t>
            </a:r>
          </a:p>
          <a:p>
            <a:pPr>
              <a:lnSpc>
                <a:spcPct val="90000"/>
              </a:lnSpc>
            </a:pPr>
            <a:r>
              <a:rPr lang="en-US" sz="2400"/>
              <a:t>Memory requirement based on N, image size, and average compression ratio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81C40-4616-4FEE-B753-F4D3DEE9C933}" type="slidenum">
              <a:rPr lang="en-US"/>
              <a:pPr/>
              <a:t>14</a:t>
            </a:fld>
            <a:endParaRPr lang="en-US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Uploading to PC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When connected to PC and upload command received</a:t>
            </a:r>
          </a:p>
          <a:p>
            <a:pPr lvl="1"/>
            <a:r>
              <a:rPr lang="en-US"/>
              <a:t>Read images from memory</a:t>
            </a:r>
          </a:p>
          <a:p>
            <a:pPr lvl="1"/>
            <a:r>
              <a:rPr lang="en-US"/>
              <a:t>Transmit serially using UART</a:t>
            </a:r>
          </a:p>
          <a:p>
            <a:pPr lvl="1"/>
            <a:r>
              <a:rPr lang="en-US"/>
              <a:t>While transmitting</a:t>
            </a:r>
          </a:p>
          <a:p>
            <a:pPr lvl="2"/>
            <a:r>
              <a:rPr lang="en-US"/>
              <a:t>Reset pointers, image-size variables and global memory pointer accordingly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762DB-9F80-4172-AD3B-251264C9EE58}" type="slidenum">
              <a:rPr lang="en-US"/>
              <a:pPr/>
              <a:t>15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Specification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2425" y="1517650"/>
            <a:ext cx="8480425" cy="4508500"/>
          </a:xfrm>
        </p:spPr>
        <p:txBody>
          <a:bodyPr/>
          <a:lstStyle/>
          <a:p>
            <a:r>
              <a:rPr lang="en-US" sz="2400"/>
              <a:t>System’s requirements – what system should do</a:t>
            </a:r>
          </a:p>
          <a:p>
            <a:pPr lvl="1"/>
            <a:r>
              <a:rPr lang="en-US" sz="2000"/>
              <a:t>Nonfunctional requirements</a:t>
            </a:r>
          </a:p>
          <a:p>
            <a:pPr lvl="2"/>
            <a:r>
              <a:rPr lang="en-US" sz="1800"/>
              <a:t>Constraints on design metrics (e.g., “should use 0.001 watt or less”)</a:t>
            </a:r>
          </a:p>
          <a:p>
            <a:pPr lvl="1"/>
            <a:r>
              <a:rPr lang="en-US" sz="2000"/>
              <a:t>Functional requirements</a:t>
            </a:r>
          </a:p>
          <a:p>
            <a:pPr lvl="2"/>
            <a:r>
              <a:rPr lang="en-US" sz="1800"/>
              <a:t>System’s behavior (e.g., “output X should be input Y times 2”)</a:t>
            </a:r>
          </a:p>
          <a:p>
            <a:pPr lvl="1"/>
            <a:r>
              <a:rPr lang="en-US" sz="2000"/>
              <a:t>Initial specification may be very general and come from marketing dept.</a:t>
            </a:r>
          </a:p>
          <a:p>
            <a:pPr lvl="2"/>
            <a:r>
              <a:rPr lang="en-US" sz="1800"/>
              <a:t>E.g., short document detailing market need for a low-end digital camera that:</a:t>
            </a:r>
          </a:p>
          <a:p>
            <a:pPr lvl="3"/>
            <a:r>
              <a:rPr lang="en-US" sz="1600"/>
              <a:t>captures and stores at least 50 low-res images and uploads to PC,</a:t>
            </a:r>
          </a:p>
          <a:p>
            <a:pPr lvl="3"/>
            <a:r>
              <a:rPr lang="en-US" sz="1600"/>
              <a:t>costs around $100 with single medium-size IC costing less that $25,</a:t>
            </a:r>
          </a:p>
          <a:p>
            <a:pPr lvl="3"/>
            <a:r>
              <a:rPr lang="en-US" sz="1600"/>
              <a:t>has long as possible battery life,</a:t>
            </a:r>
          </a:p>
          <a:p>
            <a:pPr lvl="3"/>
            <a:r>
              <a:rPr lang="en-US" sz="1600"/>
              <a:t>has expected sales volume of 200,000 if market entry &lt; 6 months,</a:t>
            </a:r>
          </a:p>
          <a:p>
            <a:pPr lvl="3"/>
            <a:r>
              <a:rPr lang="en-US" sz="1600"/>
              <a:t>100,000 if between 6 and 12 months,</a:t>
            </a:r>
          </a:p>
          <a:p>
            <a:pPr lvl="3"/>
            <a:r>
              <a:rPr lang="en-US" sz="1600"/>
              <a:t>insignificant sales beyond 12 months</a:t>
            </a:r>
          </a:p>
          <a:p>
            <a:pPr lvl="3"/>
            <a:endParaRPr lang="en-US" sz="1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C3E61-A2C8-47AB-BA83-A3073F7047EB}" type="slidenum">
              <a:rPr lang="en-US"/>
              <a:pPr/>
              <a:t>16</a:t>
            </a:fld>
            <a:endParaRPr lang="en-US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Nonfunctional requirements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517650"/>
            <a:ext cx="8372475" cy="4502150"/>
          </a:xfrm>
        </p:spPr>
        <p:txBody>
          <a:bodyPr/>
          <a:lstStyle/>
          <a:p>
            <a:r>
              <a:rPr lang="en-US" sz="2400"/>
              <a:t>Design metrics of importance based on initial specification</a:t>
            </a:r>
          </a:p>
          <a:p>
            <a:pPr lvl="1"/>
            <a:r>
              <a:rPr lang="en-US" sz="2000" b="1"/>
              <a:t>Performance</a:t>
            </a:r>
            <a:r>
              <a:rPr lang="en-US" sz="2000"/>
              <a:t>: time required to process image</a:t>
            </a:r>
          </a:p>
          <a:p>
            <a:pPr lvl="1"/>
            <a:r>
              <a:rPr lang="en-US" sz="2000" b="1"/>
              <a:t>Size</a:t>
            </a:r>
            <a:r>
              <a:rPr lang="en-US" sz="2000"/>
              <a:t>: number of elementary logic gates (2-input NAND gate) in IC</a:t>
            </a:r>
          </a:p>
          <a:p>
            <a:pPr lvl="1"/>
            <a:r>
              <a:rPr lang="en-US" sz="2000" b="1"/>
              <a:t>Power</a:t>
            </a:r>
            <a:r>
              <a:rPr lang="en-US" sz="2000"/>
              <a:t>: measure of avg. electrical energy consumed while processing</a:t>
            </a:r>
          </a:p>
          <a:p>
            <a:pPr lvl="1"/>
            <a:r>
              <a:rPr lang="en-US" sz="2000" b="1"/>
              <a:t>Energy</a:t>
            </a:r>
            <a:r>
              <a:rPr lang="en-US" sz="2000"/>
              <a:t>: battery lifetime (power x time)</a:t>
            </a:r>
          </a:p>
          <a:p>
            <a:r>
              <a:rPr lang="en-US" sz="2400"/>
              <a:t>Constrained metrics</a:t>
            </a:r>
          </a:p>
          <a:p>
            <a:pPr lvl="1"/>
            <a:r>
              <a:rPr lang="en-US" sz="2000"/>
              <a:t>Values </a:t>
            </a:r>
            <a:r>
              <a:rPr lang="en-US" sz="2000" b="1" u="sng"/>
              <a:t>must</a:t>
            </a:r>
            <a:r>
              <a:rPr lang="en-US" sz="2000"/>
              <a:t> be below (sometimes above) certain threshold</a:t>
            </a:r>
          </a:p>
          <a:p>
            <a:r>
              <a:rPr lang="en-US" sz="2400"/>
              <a:t>Optimization metrics</a:t>
            </a:r>
          </a:p>
          <a:p>
            <a:pPr lvl="1"/>
            <a:r>
              <a:rPr lang="en-US" sz="2000"/>
              <a:t>Improved as much as possible to improve product</a:t>
            </a:r>
          </a:p>
          <a:p>
            <a:r>
              <a:rPr lang="en-US" sz="2400"/>
              <a:t>Metric can be both constrained and optimization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0078-7FD7-4A79-9400-C602D209EAA9}" type="slidenum">
              <a:rPr lang="en-US"/>
              <a:pPr/>
              <a:t>17</a:t>
            </a:fld>
            <a:endParaRPr lang="en-US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Nonfunctional requirements (cont.)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1800"/>
              <a:t>Performance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Must process image fast enough to be useful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1 sec reasonable constraint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Slower would be annoying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Faster not necessary for low-end of market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Therefore, constrained metric</a:t>
            </a:r>
          </a:p>
          <a:p>
            <a:pPr>
              <a:lnSpc>
                <a:spcPct val="90000"/>
              </a:lnSpc>
            </a:pPr>
            <a:r>
              <a:rPr lang="en-US" sz="1800"/>
              <a:t>Size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Must use IC that fits in reasonably sized camera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Constrained and optimization metric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Constraint may be 200,000 gates, but smaller would be cheaper</a:t>
            </a:r>
          </a:p>
          <a:p>
            <a:pPr>
              <a:lnSpc>
                <a:spcPct val="90000"/>
              </a:lnSpc>
            </a:pPr>
            <a:r>
              <a:rPr lang="en-US" sz="1800"/>
              <a:t>Power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Must operate below certain temperature (cooling fan not possible)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Therefore, constrained metric</a:t>
            </a:r>
          </a:p>
          <a:p>
            <a:pPr>
              <a:lnSpc>
                <a:spcPct val="90000"/>
              </a:lnSpc>
            </a:pPr>
            <a:r>
              <a:rPr lang="en-US" sz="1800"/>
              <a:t>Energy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Reducing power or time reduces energy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Optimized metric: want battery to last as long as possible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080B6-A326-490B-9DEC-55666FBB4BE7}" type="slidenum">
              <a:rPr lang="en-US"/>
              <a:pPr/>
              <a:t>18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Informal functional specification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50" y="1514475"/>
            <a:ext cx="4013200" cy="4486275"/>
          </a:xfrm>
        </p:spPr>
        <p:txBody>
          <a:bodyPr/>
          <a:lstStyle/>
          <a:p>
            <a:r>
              <a:rPr lang="en-US" sz="2000"/>
              <a:t>Flowchart breaks functionality down into simpler functions</a:t>
            </a:r>
          </a:p>
          <a:p>
            <a:endParaRPr lang="en-US" sz="2000"/>
          </a:p>
          <a:p>
            <a:r>
              <a:rPr lang="en-US" sz="2000"/>
              <a:t>Each function’s details could then be described in English</a:t>
            </a:r>
          </a:p>
          <a:p>
            <a:pPr lvl="1"/>
            <a:r>
              <a:rPr lang="en-US" sz="1800"/>
              <a:t>Done earlier in chapter</a:t>
            </a:r>
          </a:p>
          <a:p>
            <a:endParaRPr lang="en-US" sz="2000"/>
          </a:p>
          <a:p>
            <a:r>
              <a:rPr lang="en-US" sz="2000"/>
              <a:t>Low quality image has resolution of 64 x 64</a:t>
            </a:r>
          </a:p>
          <a:p>
            <a:endParaRPr lang="en-US" sz="2000"/>
          </a:p>
          <a:p>
            <a:r>
              <a:rPr lang="en-US" sz="2000"/>
              <a:t>Mapping functions to a particular processor type not done at this stage</a:t>
            </a:r>
          </a:p>
        </p:txBody>
      </p:sp>
      <p:grpSp>
        <p:nvGrpSpPr>
          <p:cNvPr id="136196" name="Group 4"/>
          <p:cNvGrpSpPr>
            <a:grpSpLocks/>
          </p:cNvGrpSpPr>
          <p:nvPr/>
        </p:nvGrpSpPr>
        <p:grpSpPr bwMode="auto">
          <a:xfrm>
            <a:off x="4456113" y="2232025"/>
            <a:ext cx="4206875" cy="2957513"/>
            <a:chOff x="2117" y="1666"/>
            <a:chExt cx="6625" cy="4657"/>
          </a:xfrm>
        </p:grpSpPr>
        <p:sp>
          <p:nvSpPr>
            <p:cNvPr id="136197" name="Rectangle 5"/>
            <p:cNvSpPr>
              <a:spLocks noChangeArrowheads="1"/>
            </p:cNvSpPr>
            <p:nvPr/>
          </p:nvSpPr>
          <p:spPr bwMode="auto">
            <a:xfrm>
              <a:off x="3142" y="1666"/>
              <a:ext cx="4063" cy="4657"/>
            </a:xfrm>
            <a:prstGeom prst="rect">
              <a:avLst/>
            </a:prstGeom>
            <a:solidFill>
              <a:srgbClr val="FFFFFF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198" name="Text Box 6"/>
            <p:cNvSpPr txBox="1">
              <a:spLocks noChangeArrowheads="1"/>
            </p:cNvSpPr>
            <p:nvPr/>
          </p:nvSpPr>
          <p:spPr bwMode="auto">
            <a:xfrm>
              <a:off x="7359" y="5423"/>
              <a:ext cx="1383" cy="7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serial output</a:t>
              </a:r>
            </a:p>
            <a:p>
              <a:pPr>
                <a:spcBef>
                  <a:spcPct val="0"/>
                </a:spcBef>
              </a:pPr>
              <a:r>
                <a:rPr lang="en-US" sz="900"/>
                <a:t>e.g., 011010...</a:t>
              </a:r>
            </a:p>
          </p:txBody>
        </p:sp>
        <p:sp>
          <p:nvSpPr>
            <p:cNvPr id="136199" name="Text Box 7"/>
            <p:cNvSpPr txBox="1">
              <a:spLocks noChangeArrowheads="1"/>
            </p:cNvSpPr>
            <p:nvPr/>
          </p:nvSpPr>
          <p:spPr bwMode="auto">
            <a:xfrm>
              <a:off x="3404" y="5299"/>
              <a:ext cx="578" cy="4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yes</a:t>
              </a:r>
            </a:p>
          </p:txBody>
        </p:sp>
        <p:sp>
          <p:nvSpPr>
            <p:cNvPr id="136200" name="Text Box 8"/>
            <p:cNvSpPr txBox="1">
              <a:spLocks noChangeArrowheads="1"/>
            </p:cNvSpPr>
            <p:nvPr/>
          </p:nvSpPr>
          <p:spPr bwMode="auto">
            <a:xfrm>
              <a:off x="5039" y="5317"/>
              <a:ext cx="578" cy="4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no</a:t>
              </a:r>
            </a:p>
          </p:txBody>
        </p:sp>
        <p:sp>
          <p:nvSpPr>
            <p:cNvPr id="136201" name="Text Box 9"/>
            <p:cNvSpPr txBox="1">
              <a:spLocks noChangeArrowheads="1"/>
            </p:cNvSpPr>
            <p:nvPr/>
          </p:nvSpPr>
          <p:spPr bwMode="auto">
            <a:xfrm>
              <a:off x="2117" y="1851"/>
              <a:ext cx="823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CCD</a:t>
              </a:r>
            </a:p>
            <a:p>
              <a:pPr>
                <a:spcBef>
                  <a:spcPct val="0"/>
                </a:spcBef>
              </a:pPr>
              <a:r>
                <a:rPr lang="en-US" sz="900"/>
                <a:t>input</a:t>
              </a:r>
            </a:p>
          </p:txBody>
        </p:sp>
        <p:sp>
          <p:nvSpPr>
            <p:cNvPr id="136202" name="Line 10"/>
            <p:cNvSpPr>
              <a:spLocks noChangeShapeType="1"/>
            </p:cNvSpPr>
            <p:nvPr/>
          </p:nvSpPr>
          <p:spPr bwMode="auto">
            <a:xfrm>
              <a:off x="2939" y="2121"/>
              <a:ext cx="8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03" name="AutoShape 11"/>
            <p:cNvSpPr>
              <a:spLocks noChangeArrowheads="1"/>
            </p:cNvSpPr>
            <p:nvPr/>
          </p:nvSpPr>
          <p:spPr bwMode="auto">
            <a:xfrm>
              <a:off x="3830" y="1842"/>
              <a:ext cx="1351" cy="63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sz="900"/>
                <a:t>Zero-bias adjust</a:t>
              </a:r>
            </a:p>
          </p:txBody>
        </p:sp>
        <p:sp>
          <p:nvSpPr>
            <p:cNvPr id="136204" name="AutoShape 12"/>
            <p:cNvSpPr>
              <a:spLocks noChangeArrowheads="1"/>
            </p:cNvSpPr>
            <p:nvPr/>
          </p:nvSpPr>
          <p:spPr bwMode="auto">
            <a:xfrm>
              <a:off x="3821" y="2758"/>
              <a:ext cx="1351" cy="45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sz="900"/>
                <a:t>DCT</a:t>
              </a:r>
            </a:p>
          </p:txBody>
        </p:sp>
        <p:sp>
          <p:nvSpPr>
            <p:cNvPr id="136205" name="Line 13"/>
            <p:cNvSpPr>
              <a:spLocks noChangeShapeType="1"/>
            </p:cNvSpPr>
            <p:nvPr/>
          </p:nvSpPr>
          <p:spPr bwMode="auto">
            <a:xfrm flipH="1">
              <a:off x="4461" y="2484"/>
              <a:ext cx="18" cy="2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06" name="AutoShape 14"/>
            <p:cNvSpPr>
              <a:spLocks noChangeArrowheads="1"/>
            </p:cNvSpPr>
            <p:nvPr/>
          </p:nvSpPr>
          <p:spPr bwMode="auto">
            <a:xfrm>
              <a:off x="3830" y="3487"/>
              <a:ext cx="1351" cy="50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sz="900"/>
                <a:t>Quantize</a:t>
              </a:r>
            </a:p>
          </p:txBody>
        </p:sp>
        <p:sp>
          <p:nvSpPr>
            <p:cNvPr id="136207" name="Line 15"/>
            <p:cNvSpPr>
              <a:spLocks noChangeShapeType="1"/>
            </p:cNvSpPr>
            <p:nvPr/>
          </p:nvSpPr>
          <p:spPr bwMode="auto">
            <a:xfrm flipH="1">
              <a:off x="4479" y="3212"/>
              <a:ext cx="18" cy="2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08" name="AutoShape 16"/>
            <p:cNvSpPr>
              <a:spLocks noChangeArrowheads="1"/>
            </p:cNvSpPr>
            <p:nvPr/>
          </p:nvSpPr>
          <p:spPr bwMode="auto">
            <a:xfrm>
              <a:off x="3839" y="4269"/>
              <a:ext cx="1351" cy="50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sz="900"/>
                <a:t>Archive in memory</a:t>
              </a:r>
            </a:p>
          </p:txBody>
        </p:sp>
        <p:sp>
          <p:nvSpPr>
            <p:cNvPr id="136209" name="Line 17"/>
            <p:cNvSpPr>
              <a:spLocks noChangeShapeType="1"/>
            </p:cNvSpPr>
            <p:nvPr/>
          </p:nvSpPr>
          <p:spPr bwMode="auto">
            <a:xfrm flipH="1">
              <a:off x="4488" y="3994"/>
              <a:ext cx="18" cy="2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10" name="AutoShape 18"/>
            <p:cNvSpPr>
              <a:spLocks noChangeArrowheads="1"/>
            </p:cNvSpPr>
            <p:nvPr/>
          </p:nvSpPr>
          <p:spPr bwMode="auto">
            <a:xfrm>
              <a:off x="3893" y="5008"/>
              <a:ext cx="1229" cy="1229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sz="900"/>
                <a:t>More 8×8 blocks?</a:t>
              </a:r>
            </a:p>
          </p:txBody>
        </p:sp>
        <p:sp>
          <p:nvSpPr>
            <p:cNvPr id="136211" name="Line 19"/>
            <p:cNvSpPr>
              <a:spLocks noChangeShapeType="1"/>
            </p:cNvSpPr>
            <p:nvPr/>
          </p:nvSpPr>
          <p:spPr bwMode="auto">
            <a:xfrm>
              <a:off x="4515" y="4785"/>
              <a:ext cx="0" cy="2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12" name="Line 20"/>
            <p:cNvSpPr>
              <a:spLocks noChangeShapeType="1"/>
            </p:cNvSpPr>
            <p:nvPr/>
          </p:nvSpPr>
          <p:spPr bwMode="auto">
            <a:xfrm flipH="1">
              <a:off x="3368" y="5629"/>
              <a:ext cx="5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13" name="Line 21"/>
            <p:cNvSpPr>
              <a:spLocks noChangeShapeType="1"/>
            </p:cNvSpPr>
            <p:nvPr/>
          </p:nvSpPr>
          <p:spPr bwMode="auto">
            <a:xfrm flipV="1">
              <a:off x="3359" y="3052"/>
              <a:ext cx="0" cy="25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14" name="Line 22"/>
            <p:cNvSpPr>
              <a:spLocks noChangeShapeType="1"/>
            </p:cNvSpPr>
            <p:nvPr/>
          </p:nvSpPr>
          <p:spPr bwMode="auto">
            <a:xfrm>
              <a:off x="3368" y="3043"/>
              <a:ext cx="4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15" name="Line 23"/>
            <p:cNvSpPr>
              <a:spLocks noChangeShapeType="1"/>
            </p:cNvSpPr>
            <p:nvPr/>
          </p:nvSpPr>
          <p:spPr bwMode="auto">
            <a:xfrm>
              <a:off x="5119" y="5621"/>
              <a:ext cx="68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16" name="AutoShape 24"/>
            <p:cNvSpPr>
              <a:spLocks noChangeArrowheads="1"/>
            </p:cNvSpPr>
            <p:nvPr/>
          </p:nvSpPr>
          <p:spPr bwMode="auto">
            <a:xfrm>
              <a:off x="5813" y="5317"/>
              <a:ext cx="1351" cy="60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sz="900"/>
                <a:t>Transmit serially</a:t>
              </a:r>
            </a:p>
          </p:txBody>
        </p:sp>
        <p:sp>
          <p:nvSpPr>
            <p:cNvPr id="136217" name="Line 25"/>
            <p:cNvSpPr>
              <a:spLocks noChangeShapeType="1"/>
            </p:cNvSpPr>
            <p:nvPr/>
          </p:nvSpPr>
          <p:spPr bwMode="auto">
            <a:xfrm flipV="1">
              <a:off x="7173" y="5585"/>
              <a:ext cx="293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18" name="Text Box 26"/>
            <p:cNvSpPr txBox="1">
              <a:spLocks noChangeArrowheads="1"/>
            </p:cNvSpPr>
            <p:nvPr/>
          </p:nvSpPr>
          <p:spPr bwMode="auto">
            <a:xfrm>
              <a:off x="6435" y="3566"/>
              <a:ext cx="578" cy="4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yes</a:t>
              </a:r>
            </a:p>
          </p:txBody>
        </p:sp>
        <p:sp>
          <p:nvSpPr>
            <p:cNvPr id="136219" name="Text Box 27"/>
            <p:cNvSpPr txBox="1">
              <a:spLocks noChangeArrowheads="1"/>
            </p:cNvSpPr>
            <p:nvPr/>
          </p:nvSpPr>
          <p:spPr bwMode="auto">
            <a:xfrm>
              <a:off x="5644" y="4117"/>
              <a:ext cx="578" cy="4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no</a:t>
              </a:r>
            </a:p>
          </p:txBody>
        </p:sp>
        <p:sp>
          <p:nvSpPr>
            <p:cNvPr id="136220" name="AutoShape 28"/>
            <p:cNvSpPr>
              <a:spLocks noChangeArrowheads="1"/>
            </p:cNvSpPr>
            <p:nvPr/>
          </p:nvSpPr>
          <p:spPr bwMode="auto">
            <a:xfrm>
              <a:off x="6028" y="3924"/>
              <a:ext cx="1041" cy="989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rIns="0"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Done?</a:t>
              </a:r>
            </a:p>
          </p:txBody>
        </p:sp>
        <p:sp>
          <p:nvSpPr>
            <p:cNvPr id="136221" name="Line 29"/>
            <p:cNvSpPr>
              <a:spLocks noChangeShapeType="1"/>
            </p:cNvSpPr>
            <p:nvPr/>
          </p:nvSpPr>
          <p:spPr bwMode="auto">
            <a:xfrm flipV="1">
              <a:off x="6547" y="4919"/>
              <a:ext cx="0" cy="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22" name="Line 30"/>
            <p:cNvSpPr>
              <a:spLocks noChangeShapeType="1"/>
            </p:cNvSpPr>
            <p:nvPr/>
          </p:nvSpPr>
          <p:spPr bwMode="auto">
            <a:xfrm flipV="1">
              <a:off x="6547" y="2101"/>
              <a:ext cx="0" cy="18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23" name="Line 31"/>
            <p:cNvSpPr>
              <a:spLocks noChangeShapeType="1"/>
            </p:cNvSpPr>
            <p:nvPr/>
          </p:nvSpPr>
          <p:spPr bwMode="auto">
            <a:xfrm flipH="1">
              <a:off x="5178" y="2092"/>
              <a:ext cx="136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24" name="Line 32"/>
            <p:cNvSpPr>
              <a:spLocks noChangeShapeType="1"/>
            </p:cNvSpPr>
            <p:nvPr/>
          </p:nvSpPr>
          <p:spPr bwMode="auto">
            <a:xfrm flipH="1">
              <a:off x="5916" y="4430"/>
              <a:ext cx="1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225" name="Line 33"/>
            <p:cNvSpPr>
              <a:spLocks noChangeShapeType="1"/>
            </p:cNvSpPr>
            <p:nvPr/>
          </p:nvSpPr>
          <p:spPr bwMode="auto">
            <a:xfrm>
              <a:off x="5925" y="4421"/>
              <a:ext cx="0" cy="8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94B4-2EC9-4E4D-8C45-A94CCC94B0C2}" type="slidenum">
              <a:rPr lang="en-US"/>
              <a:pPr/>
              <a:t>19</a:t>
            </a:fld>
            <a:endParaRPr lang="en-US"/>
          </a:p>
        </p:txBody>
      </p:sp>
      <p:sp>
        <p:nvSpPr>
          <p:cNvPr id="88086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Refined functional specification</a:t>
            </a:r>
          </a:p>
        </p:txBody>
      </p:sp>
      <p:sp>
        <p:nvSpPr>
          <p:cNvPr id="88087" name="Rectangle 2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4257675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Refine informal specification into one that can actually be executed</a:t>
            </a:r>
          </a:p>
          <a:p>
            <a:pPr>
              <a:lnSpc>
                <a:spcPct val="90000"/>
              </a:lnSpc>
            </a:pPr>
            <a:r>
              <a:rPr lang="en-US" sz="2000"/>
              <a:t>Can use C/C++ code to describe each function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Called system-level model, prototype, or simply model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Also is first implementation</a:t>
            </a:r>
          </a:p>
          <a:p>
            <a:pPr>
              <a:lnSpc>
                <a:spcPct val="90000"/>
              </a:lnSpc>
            </a:pPr>
            <a:r>
              <a:rPr lang="en-US" sz="2000"/>
              <a:t>Can provide insight into operations of system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Profiling can find computationally intensive functions</a:t>
            </a:r>
          </a:p>
          <a:p>
            <a:pPr>
              <a:lnSpc>
                <a:spcPct val="90000"/>
              </a:lnSpc>
            </a:pPr>
            <a:r>
              <a:rPr lang="en-US" sz="2000"/>
              <a:t>Can obtain sample output used to verify correctness of final implementation</a:t>
            </a:r>
          </a:p>
        </p:txBody>
      </p:sp>
      <p:grpSp>
        <p:nvGrpSpPr>
          <p:cNvPr id="88088" name="Group 24"/>
          <p:cNvGrpSpPr>
            <a:grpSpLocks/>
          </p:cNvGrpSpPr>
          <p:nvPr/>
        </p:nvGrpSpPr>
        <p:grpSpPr bwMode="auto">
          <a:xfrm>
            <a:off x="5251450" y="2509838"/>
            <a:ext cx="3143250" cy="2771775"/>
            <a:chOff x="2741" y="1739"/>
            <a:chExt cx="4950" cy="4364"/>
          </a:xfrm>
        </p:grpSpPr>
        <p:sp>
          <p:nvSpPr>
            <p:cNvPr id="88089" name="Text Box 25"/>
            <p:cNvSpPr txBox="1">
              <a:spLocks noChangeArrowheads="1"/>
            </p:cNvSpPr>
            <p:nvPr/>
          </p:nvSpPr>
          <p:spPr bwMode="auto">
            <a:xfrm>
              <a:off x="2741" y="3383"/>
              <a:ext cx="1174" cy="47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image file</a:t>
              </a:r>
            </a:p>
          </p:txBody>
        </p:sp>
        <p:sp>
          <p:nvSpPr>
            <p:cNvPr id="88090" name="Text Box 26"/>
            <p:cNvSpPr txBox="1">
              <a:spLocks noChangeArrowheads="1"/>
            </p:cNvSpPr>
            <p:nvPr/>
          </p:nvSpPr>
          <p:spPr bwMode="auto">
            <a:xfrm>
              <a:off x="2750" y="1952"/>
              <a:ext cx="1147" cy="152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101011010110101010010101101...</a:t>
              </a:r>
            </a:p>
          </p:txBody>
        </p:sp>
        <p:sp>
          <p:nvSpPr>
            <p:cNvPr id="88091" name="Oval 27"/>
            <p:cNvSpPr>
              <a:spLocks noChangeArrowheads="1"/>
            </p:cNvSpPr>
            <p:nvPr/>
          </p:nvSpPr>
          <p:spPr bwMode="auto">
            <a:xfrm>
              <a:off x="4457" y="1739"/>
              <a:ext cx="1475" cy="79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CCD.C</a:t>
              </a:r>
            </a:p>
          </p:txBody>
        </p:sp>
        <p:sp>
          <p:nvSpPr>
            <p:cNvPr id="88092" name="Line 28"/>
            <p:cNvSpPr>
              <a:spLocks noChangeShapeType="1"/>
            </p:cNvSpPr>
            <p:nvPr/>
          </p:nvSpPr>
          <p:spPr bwMode="auto">
            <a:xfrm>
              <a:off x="3906" y="2122"/>
              <a:ext cx="5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93" name="Oval 29"/>
            <p:cNvSpPr>
              <a:spLocks noChangeArrowheads="1"/>
            </p:cNvSpPr>
            <p:nvPr/>
          </p:nvSpPr>
          <p:spPr bwMode="auto">
            <a:xfrm>
              <a:off x="4482" y="3863"/>
              <a:ext cx="1511" cy="79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CNTRL.C</a:t>
              </a:r>
            </a:p>
          </p:txBody>
        </p:sp>
        <p:sp>
          <p:nvSpPr>
            <p:cNvPr id="88094" name="Oval 30"/>
            <p:cNvSpPr>
              <a:spLocks noChangeArrowheads="1"/>
            </p:cNvSpPr>
            <p:nvPr/>
          </p:nvSpPr>
          <p:spPr bwMode="auto">
            <a:xfrm>
              <a:off x="4500" y="5054"/>
              <a:ext cx="1475" cy="79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UART.C</a:t>
              </a:r>
            </a:p>
          </p:txBody>
        </p:sp>
        <p:sp>
          <p:nvSpPr>
            <p:cNvPr id="88095" name="Text Box 31"/>
            <p:cNvSpPr txBox="1">
              <a:spLocks noChangeArrowheads="1"/>
            </p:cNvSpPr>
            <p:nvPr/>
          </p:nvSpPr>
          <p:spPr bwMode="auto">
            <a:xfrm>
              <a:off x="6517" y="5632"/>
              <a:ext cx="1174" cy="47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output file</a:t>
              </a:r>
            </a:p>
          </p:txBody>
        </p:sp>
        <p:sp>
          <p:nvSpPr>
            <p:cNvPr id="88096" name="Text Box 32"/>
            <p:cNvSpPr txBox="1">
              <a:spLocks noChangeArrowheads="1"/>
            </p:cNvSpPr>
            <p:nvPr/>
          </p:nvSpPr>
          <p:spPr bwMode="auto">
            <a:xfrm>
              <a:off x="6526" y="4201"/>
              <a:ext cx="1147" cy="152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1010101010101010101010101010...</a:t>
              </a:r>
            </a:p>
          </p:txBody>
        </p:sp>
        <p:sp>
          <p:nvSpPr>
            <p:cNvPr id="88097" name="Line 33"/>
            <p:cNvSpPr>
              <a:spLocks noChangeShapeType="1"/>
            </p:cNvSpPr>
            <p:nvPr/>
          </p:nvSpPr>
          <p:spPr bwMode="auto">
            <a:xfrm>
              <a:off x="5976" y="5428"/>
              <a:ext cx="5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98" name="Line 34"/>
            <p:cNvSpPr>
              <a:spLocks noChangeShapeType="1"/>
            </p:cNvSpPr>
            <p:nvPr/>
          </p:nvSpPr>
          <p:spPr bwMode="auto">
            <a:xfrm flipV="1">
              <a:off x="6527" y="4200"/>
              <a:ext cx="133" cy="1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99" name="Line 35"/>
            <p:cNvSpPr>
              <a:spLocks noChangeShapeType="1"/>
            </p:cNvSpPr>
            <p:nvPr/>
          </p:nvSpPr>
          <p:spPr bwMode="auto">
            <a:xfrm flipV="1">
              <a:off x="2751" y="1942"/>
              <a:ext cx="133" cy="1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100" name="Oval 36"/>
            <p:cNvSpPr>
              <a:spLocks noChangeArrowheads="1"/>
            </p:cNvSpPr>
            <p:nvPr/>
          </p:nvSpPr>
          <p:spPr bwMode="auto">
            <a:xfrm>
              <a:off x="6049" y="2796"/>
              <a:ext cx="1537" cy="79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CODEC.C</a:t>
              </a:r>
            </a:p>
          </p:txBody>
        </p:sp>
        <p:sp>
          <p:nvSpPr>
            <p:cNvPr id="88101" name="Oval 37"/>
            <p:cNvSpPr>
              <a:spLocks noChangeArrowheads="1"/>
            </p:cNvSpPr>
            <p:nvPr/>
          </p:nvSpPr>
          <p:spPr bwMode="auto">
            <a:xfrm>
              <a:off x="4509" y="2798"/>
              <a:ext cx="1475" cy="79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CCDPP.C</a:t>
              </a:r>
            </a:p>
          </p:txBody>
        </p:sp>
        <p:sp>
          <p:nvSpPr>
            <p:cNvPr id="88102" name="Line 38"/>
            <p:cNvSpPr>
              <a:spLocks noChangeShapeType="1"/>
            </p:cNvSpPr>
            <p:nvPr/>
          </p:nvSpPr>
          <p:spPr bwMode="auto">
            <a:xfrm>
              <a:off x="5239" y="2520"/>
              <a:ext cx="0" cy="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103" name="Line 39"/>
            <p:cNvSpPr>
              <a:spLocks noChangeShapeType="1"/>
            </p:cNvSpPr>
            <p:nvPr/>
          </p:nvSpPr>
          <p:spPr bwMode="auto">
            <a:xfrm>
              <a:off x="5229" y="4654"/>
              <a:ext cx="0" cy="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104" name="Line 40"/>
            <p:cNvSpPr>
              <a:spLocks noChangeShapeType="1"/>
            </p:cNvSpPr>
            <p:nvPr/>
          </p:nvSpPr>
          <p:spPr bwMode="auto">
            <a:xfrm>
              <a:off x="5239" y="3578"/>
              <a:ext cx="0" cy="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105" name="Line 41"/>
            <p:cNvSpPr>
              <a:spLocks noChangeShapeType="1"/>
            </p:cNvSpPr>
            <p:nvPr/>
          </p:nvSpPr>
          <p:spPr bwMode="auto">
            <a:xfrm flipV="1">
              <a:off x="5791" y="3471"/>
              <a:ext cx="488" cy="5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106" name="Text Box 42"/>
          <p:cNvSpPr txBox="1">
            <a:spLocks noChangeArrowheads="1"/>
          </p:cNvSpPr>
          <p:nvPr/>
        </p:nvSpPr>
        <p:spPr bwMode="auto">
          <a:xfrm>
            <a:off x="5626100" y="2019300"/>
            <a:ext cx="2552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r>
              <a:rPr lang="en-US" sz="1400" u="sng"/>
              <a:t>Executable model of digital camera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6C4BF-B39E-4724-96FA-5DDBCA1896C4}" type="slidenum">
              <a:rPr lang="en-US"/>
              <a:pPr/>
              <a:t>2</a:t>
            </a:fld>
            <a:endParaRPr lang="en-US"/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/>
              <a:t>Introduction to a simple digital camera</a:t>
            </a:r>
          </a:p>
          <a:p>
            <a:r>
              <a:rPr lang="en-US" sz="3200"/>
              <a:t>Designer’s perspective</a:t>
            </a:r>
          </a:p>
          <a:p>
            <a:r>
              <a:rPr lang="en-US" sz="3200"/>
              <a:t>Requirements specification</a:t>
            </a:r>
          </a:p>
          <a:p>
            <a:r>
              <a:rPr lang="en-US" sz="3200"/>
              <a:t>Design </a:t>
            </a:r>
          </a:p>
          <a:p>
            <a:pPr lvl="1"/>
            <a:r>
              <a:rPr lang="en-US" sz="2800"/>
              <a:t>Four implementations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CF7C4-C02D-48B3-A358-7D24A244C277}" type="slidenum">
              <a:rPr lang="en-US"/>
              <a:pPr/>
              <a:t>20</a:t>
            </a:fld>
            <a:endParaRPr lang="en-US"/>
          </a:p>
        </p:txBody>
      </p:sp>
      <p:sp>
        <p:nvSpPr>
          <p:cNvPr id="127024" name="Rectangle 4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CCD module</a:t>
            </a:r>
          </a:p>
        </p:txBody>
      </p:sp>
      <p:sp>
        <p:nvSpPr>
          <p:cNvPr id="127025" name="Rectangle 49"/>
          <p:cNvSpPr>
            <a:spLocks noGrp="1" noChangeArrowheads="1"/>
          </p:cNvSpPr>
          <p:nvPr>
            <p:ph type="body" idx="1"/>
          </p:nvPr>
        </p:nvSpPr>
        <p:spPr>
          <a:xfrm>
            <a:off x="177800" y="1524000"/>
            <a:ext cx="3873500" cy="1155700"/>
          </a:xfrm>
        </p:spPr>
        <p:txBody>
          <a:bodyPr/>
          <a:lstStyle/>
          <a:p>
            <a:r>
              <a:rPr lang="en-US" sz="1400"/>
              <a:t>Simulates real CCD</a:t>
            </a:r>
          </a:p>
          <a:p>
            <a:r>
              <a:rPr lang="en-US" sz="1400" i="1"/>
              <a:t>CcdInitialize</a:t>
            </a:r>
            <a:r>
              <a:rPr lang="en-US" sz="1400"/>
              <a:t> is passed name of image file</a:t>
            </a:r>
          </a:p>
          <a:p>
            <a:r>
              <a:rPr lang="en-US" sz="1400" i="1"/>
              <a:t>CcdCapture</a:t>
            </a:r>
            <a:r>
              <a:rPr lang="en-US" sz="1400"/>
              <a:t> reads “image” from file</a:t>
            </a:r>
          </a:p>
          <a:p>
            <a:r>
              <a:rPr lang="en-US" sz="1400" i="1"/>
              <a:t>CcdPopPixel</a:t>
            </a:r>
            <a:r>
              <a:rPr lang="en-US" sz="1400"/>
              <a:t> outputs pixels one at a time</a:t>
            </a:r>
          </a:p>
        </p:txBody>
      </p:sp>
      <p:sp>
        <p:nvSpPr>
          <p:cNvPr id="127020" name="Text Box 44"/>
          <p:cNvSpPr txBox="1">
            <a:spLocks noChangeArrowheads="1"/>
          </p:cNvSpPr>
          <p:nvPr/>
        </p:nvSpPr>
        <p:spPr bwMode="auto">
          <a:xfrm>
            <a:off x="254000" y="4146550"/>
            <a:ext cx="3763963" cy="185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char CcdPopPixel(void) {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char pixel;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pixel = buffer[rowIndex][colIndex];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if( ++colIndex == SZ_COL ) {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    colIndex = 0;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    if( ++rowIndex == SZ_ROW ) {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        colIndex = -1;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        rowIndex = -1;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    }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}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return pixel;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}</a:t>
            </a:r>
          </a:p>
        </p:txBody>
      </p:sp>
      <p:sp>
        <p:nvSpPr>
          <p:cNvPr id="127021" name="Rectangle 45"/>
          <p:cNvSpPr>
            <a:spLocks noChangeArrowheads="1"/>
          </p:cNvSpPr>
          <p:nvPr/>
        </p:nvSpPr>
        <p:spPr bwMode="auto">
          <a:xfrm>
            <a:off x="254000" y="2760663"/>
            <a:ext cx="3759200" cy="1304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1000">
                <a:latin typeface="Courier New" pitchFamily="49" charset="0"/>
              </a:rPr>
              <a:t>#include &lt;stdio.h&gt;</a:t>
            </a:r>
          </a:p>
          <a:p>
            <a:pPr algn="l"/>
            <a:r>
              <a:rPr lang="en-US" sz="1000">
                <a:latin typeface="Courier New" pitchFamily="49" charset="0"/>
              </a:rPr>
              <a:t>#define SZ_ROW       64</a:t>
            </a:r>
          </a:p>
          <a:p>
            <a:pPr algn="l"/>
            <a:r>
              <a:rPr lang="en-US" sz="1000">
                <a:latin typeface="Courier New" pitchFamily="49" charset="0"/>
              </a:rPr>
              <a:t>#define SZ_COL      (64 + 2)</a:t>
            </a:r>
          </a:p>
          <a:p>
            <a:pPr algn="l"/>
            <a:r>
              <a:rPr lang="en-US" sz="1000">
                <a:latin typeface="Courier New" pitchFamily="49" charset="0"/>
              </a:rPr>
              <a:t>static FILE *imageFileHandle;</a:t>
            </a:r>
          </a:p>
          <a:p>
            <a:pPr algn="l"/>
            <a:r>
              <a:rPr lang="en-US" sz="1000">
                <a:latin typeface="Courier New" pitchFamily="49" charset="0"/>
              </a:rPr>
              <a:t>static char buffer[SZ_ROW][SZ_COL];</a:t>
            </a:r>
          </a:p>
          <a:p>
            <a:pPr algn="l"/>
            <a:r>
              <a:rPr lang="en-US" sz="1000">
                <a:latin typeface="Courier New" pitchFamily="49" charset="0"/>
              </a:rPr>
              <a:t>static unsigned rowIndex, colIndex;</a:t>
            </a:r>
          </a:p>
        </p:txBody>
      </p:sp>
      <p:sp>
        <p:nvSpPr>
          <p:cNvPr id="127022" name="Rectangle 46"/>
          <p:cNvSpPr>
            <a:spLocks noChangeArrowheads="1"/>
          </p:cNvSpPr>
          <p:nvPr/>
        </p:nvSpPr>
        <p:spPr bwMode="auto">
          <a:xfrm>
            <a:off x="4140200" y="1846263"/>
            <a:ext cx="4699000" cy="1076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1000">
                <a:latin typeface="Courier New" pitchFamily="49" charset="0"/>
              </a:rPr>
              <a:t>void CcdInitialize(const char *imageFileName)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imageFileHandle = fopen(imageFileName, "r");</a:t>
            </a:r>
          </a:p>
          <a:p>
            <a:pPr algn="l"/>
            <a:r>
              <a:rPr lang="en-US" sz="1000">
                <a:latin typeface="Courier New" pitchFamily="49" charset="0"/>
              </a:rPr>
              <a:t>    rowIndex = -1;</a:t>
            </a:r>
          </a:p>
          <a:p>
            <a:pPr algn="l"/>
            <a:r>
              <a:rPr lang="en-US" sz="1000">
                <a:latin typeface="Courier New" pitchFamily="49" charset="0"/>
              </a:rPr>
              <a:t>    colIndex = -1;</a:t>
            </a:r>
          </a:p>
          <a:p>
            <a:pPr algn="l"/>
            <a:r>
              <a:rPr lang="en-US" sz="1000">
                <a:latin typeface="Courier New" pitchFamily="49" charset="0"/>
              </a:rPr>
              <a:t>}</a:t>
            </a:r>
          </a:p>
        </p:txBody>
      </p:sp>
      <p:sp>
        <p:nvSpPr>
          <p:cNvPr id="127023" name="Rectangle 47"/>
          <p:cNvSpPr>
            <a:spLocks noChangeArrowheads="1"/>
          </p:cNvSpPr>
          <p:nvPr/>
        </p:nvSpPr>
        <p:spPr bwMode="auto">
          <a:xfrm>
            <a:off x="4140200" y="3109913"/>
            <a:ext cx="4737100" cy="2905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1000">
                <a:latin typeface="Courier New" pitchFamily="49" charset="0"/>
              </a:rPr>
              <a:t>void CcdCapture(void)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int pixel;</a:t>
            </a:r>
          </a:p>
          <a:p>
            <a:pPr algn="l"/>
            <a:r>
              <a:rPr lang="en-US" sz="1000">
                <a:latin typeface="Courier New" pitchFamily="49" charset="0"/>
              </a:rPr>
              <a:t>    rewind(imageFileHandle);</a:t>
            </a:r>
          </a:p>
          <a:p>
            <a:pPr algn="l"/>
            <a:r>
              <a:rPr lang="en-US" sz="1000">
                <a:latin typeface="Courier New" pitchFamily="49" charset="0"/>
              </a:rPr>
              <a:t>    for(rowIndex=0; rowIndex&lt;SZ_ROW; rowIndex++)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for(colIndex=0; colIndex&lt;SZ_COL; colIndex++)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    if( fscanf(imageFileHandle, "%i", &amp;pixel) == 1 )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        buffer[rowIndex][colIndex] = (char)pixel;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    }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}</a:t>
            </a:r>
          </a:p>
          <a:p>
            <a:pPr algn="l"/>
            <a:r>
              <a:rPr lang="en-US" sz="1000">
                <a:latin typeface="Courier New" pitchFamily="49" charset="0"/>
              </a:rPr>
              <a:t>    }</a:t>
            </a:r>
          </a:p>
          <a:p>
            <a:pPr algn="l"/>
            <a:r>
              <a:rPr lang="en-US" sz="1000">
                <a:latin typeface="Courier New" pitchFamily="49" charset="0"/>
              </a:rPr>
              <a:t>    rowIndex = 0;</a:t>
            </a:r>
          </a:p>
          <a:p>
            <a:pPr algn="l"/>
            <a:r>
              <a:rPr lang="en-US" sz="1000">
                <a:latin typeface="Courier New" pitchFamily="49" charset="0"/>
              </a:rPr>
              <a:t>    colIndex = 0;</a:t>
            </a:r>
          </a:p>
          <a:p>
            <a:pPr algn="l"/>
            <a:r>
              <a:rPr lang="en-US" sz="1000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7075E-09C2-4989-A716-8EB6E1A14D6B}" type="slidenum">
              <a:rPr lang="en-US"/>
              <a:pPr/>
              <a:t>21</a:t>
            </a:fld>
            <a:endParaRPr lang="en-US"/>
          </a:p>
        </p:txBody>
      </p:sp>
      <p:sp>
        <p:nvSpPr>
          <p:cNvPr id="123160" name="Rectangle 28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CCDPP (CCD PreProcessing) module</a:t>
            </a:r>
          </a:p>
        </p:txBody>
      </p:sp>
      <p:sp>
        <p:nvSpPr>
          <p:cNvPr id="123161" name="Rectangle 281"/>
          <p:cNvSpPr>
            <a:spLocks noGrp="1" noChangeArrowheads="1"/>
          </p:cNvSpPr>
          <p:nvPr>
            <p:ph type="body" idx="1"/>
          </p:nvPr>
        </p:nvSpPr>
        <p:spPr>
          <a:xfrm>
            <a:off x="215900" y="1524000"/>
            <a:ext cx="5499100" cy="1117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600"/>
              <a:t>Performs zero-bias adjustment</a:t>
            </a:r>
          </a:p>
          <a:p>
            <a:pPr>
              <a:lnSpc>
                <a:spcPct val="90000"/>
              </a:lnSpc>
            </a:pPr>
            <a:r>
              <a:rPr lang="en-US" sz="1600" i="1"/>
              <a:t>CcdppCapture</a:t>
            </a:r>
            <a:r>
              <a:rPr lang="en-US" sz="1600"/>
              <a:t> uses </a:t>
            </a:r>
            <a:r>
              <a:rPr lang="en-US" sz="1600" i="1"/>
              <a:t>CcdCapture</a:t>
            </a:r>
            <a:r>
              <a:rPr lang="en-US" sz="1600"/>
              <a:t> and </a:t>
            </a:r>
            <a:r>
              <a:rPr lang="en-US" sz="1600" i="1"/>
              <a:t>CcdPopPixel</a:t>
            </a:r>
            <a:r>
              <a:rPr lang="en-US" sz="1600"/>
              <a:t> to obtain image</a:t>
            </a:r>
          </a:p>
          <a:p>
            <a:pPr>
              <a:lnSpc>
                <a:spcPct val="90000"/>
              </a:lnSpc>
            </a:pPr>
            <a:r>
              <a:rPr lang="en-US" sz="1600"/>
              <a:t>Performs zero-bias adjustment after each row read in</a:t>
            </a:r>
          </a:p>
        </p:txBody>
      </p:sp>
      <p:sp>
        <p:nvSpPr>
          <p:cNvPr id="123155" name="Text Box 275"/>
          <p:cNvSpPr txBox="1">
            <a:spLocks noChangeArrowheads="1"/>
          </p:cNvSpPr>
          <p:nvPr/>
        </p:nvSpPr>
        <p:spPr bwMode="auto">
          <a:xfrm>
            <a:off x="1054100" y="1065213"/>
            <a:ext cx="4398963" cy="477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endParaRPr lang="en-US" sz="900">
              <a:latin typeface="Courier New" pitchFamily="49" charset="0"/>
            </a:endParaRPr>
          </a:p>
          <a:p>
            <a:pPr algn="l">
              <a:spcBef>
                <a:spcPct val="0"/>
              </a:spcBef>
            </a:pPr>
            <a:endParaRPr lang="en-US" sz="700">
              <a:latin typeface="Courier New" pitchFamily="49" charset="0"/>
            </a:endParaRPr>
          </a:p>
        </p:txBody>
      </p:sp>
      <p:sp>
        <p:nvSpPr>
          <p:cNvPr id="123156" name="Rectangle 276"/>
          <p:cNvSpPr>
            <a:spLocks noChangeArrowheads="1"/>
          </p:cNvSpPr>
          <p:nvPr/>
        </p:nvSpPr>
        <p:spPr bwMode="auto">
          <a:xfrm>
            <a:off x="5765800" y="1466850"/>
            <a:ext cx="3098800" cy="847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900">
                <a:latin typeface="Courier New" pitchFamily="49" charset="0"/>
              </a:rPr>
              <a:t>#</a:t>
            </a:r>
            <a:r>
              <a:rPr lang="en-US" sz="1000">
                <a:latin typeface="Courier New" pitchFamily="49" charset="0"/>
              </a:rPr>
              <a:t>define SZ_ROW      64</a:t>
            </a:r>
          </a:p>
          <a:p>
            <a:pPr algn="l"/>
            <a:r>
              <a:rPr lang="en-US" sz="1000">
                <a:latin typeface="Courier New" pitchFamily="49" charset="0"/>
              </a:rPr>
              <a:t>#define SZ_COL      64</a:t>
            </a:r>
          </a:p>
          <a:p>
            <a:pPr algn="l"/>
            <a:r>
              <a:rPr lang="en-US" sz="1000">
                <a:latin typeface="Courier New" pitchFamily="49" charset="0"/>
              </a:rPr>
              <a:t>static char buffer[SZ_ROW][SZ_COL];</a:t>
            </a:r>
          </a:p>
          <a:p>
            <a:pPr algn="l"/>
            <a:r>
              <a:rPr lang="en-US" sz="1000">
                <a:latin typeface="Courier New" pitchFamily="49" charset="0"/>
              </a:rPr>
              <a:t>static unsigned rowIndex, colIndex;</a:t>
            </a:r>
          </a:p>
        </p:txBody>
      </p:sp>
      <p:sp>
        <p:nvSpPr>
          <p:cNvPr id="123157" name="Rectangle 277"/>
          <p:cNvSpPr>
            <a:spLocks noChangeArrowheads="1"/>
          </p:cNvSpPr>
          <p:nvPr/>
        </p:nvSpPr>
        <p:spPr bwMode="auto">
          <a:xfrm>
            <a:off x="5765800" y="2393950"/>
            <a:ext cx="3111500" cy="847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1000">
                <a:latin typeface="Courier New" pitchFamily="49" charset="0"/>
              </a:rPr>
              <a:t>void CcdppInitialize()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rowIndex = -1;</a:t>
            </a:r>
          </a:p>
          <a:p>
            <a:pPr algn="l"/>
            <a:r>
              <a:rPr lang="en-US" sz="1000">
                <a:latin typeface="Courier New" pitchFamily="49" charset="0"/>
              </a:rPr>
              <a:t>    colIndex = -1;</a:t>
            </a:r>
          </a:p>
          <a:p>
            <a:pPr algn="l"/>
            <a:r>
              <a:rPr lang="en-US" sz="1000">
                <a:latin typeface="Courier New" pitchFamily="49" charset="0"/>
              </a:rPr>
              <a:t>}</a:t>
            </a:r>
          </a:p>
        </p:txBody>
      </p:sp>
      <p:sp>
        <p:nvSpPr>
          <p:cNvPr id="123158" name="Rectangle 278"/>
          <p:cNvSpPr>
            <a:spLocks noChangeArrowheads="1"/>
          </p:cNvSpPr>
          <p:nvPr/>
        </p:nvSpPr>
        <p:spPr bwMode="auto">
          <a:xfrm>
            <a:off x="571500" y="2689225"/>
            <a:ext cx="4572000" cy="3362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1000">
                <a:latin typeface="Courier New" pitchFamily="49" charset="0"/>
              </a:rPr>
              <a:t>void CcdppCapture(void)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char bias;</a:t>
            </a:r>
          </a:p>
          <a:p>
            <a:pPr algn="l"/>
            <a:r>
              <a:rPr lang="en-US" sz="1000">
                <a:latin typeface="Courier New" pitchFamily="49" charset="0"/>
              </a:rPr>
              <a:t>    CcdCapture();</a:t>
            </a:r>
          </a:p>
          <a:p>
            <a:pPr algn="l"/>
            <a:r>
              <a:rPr lang="en-US" sz="1000">
                <a:latin typeface="Courier New" pitchFamily="49" charset="0"/>
              </a:rPr>
              <a:t>    for(rowIndex=0; rowIndex&lt;SZ_ROW; rowIndex++)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for(colIndex=0; colIndex&lt;SZ_COL; colIndex++)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    buffer[rowIndex][colIndex] = CcdPopPixel();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}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bias = (CcdPopPixel() + CcdPopPixel()) / 2;     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for(colIndex=0; colIndex&lt;SZ_COL; colIndex++)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    buffer[rowIndex][colIndex] -= bias;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}</a:t>
            </a:r>
          </a:p>
          <a:p>
            <a:pPr algn="l"/>
            <a:r>
              <a:rPr lang="en-US" sz="1000">
                <a:latin typeface="Courier New" pitchFamily="49" charset="0"/>
              </a:rPr>
              <a:t>    }</a:t>
            </a:r>
          </a:p>
          <a:p>
            <a:pPr algn="l"/>
            <a:r>
              <a:rPr lang="en-US" sz="1000">
                <a:latin typeface="Courier New" pitchFamily="49" charset="0"/>
              </a:rPr>
              <a:t>    rowIndex = 0;</a:t>
            </a:r>
          </a:p>
          <a:p>
            <a:pPr algn="l"/>
            <a:r>
              <a:rPr lang="en-US" sz="1000">
                <a:latin typeface="Courier New" pitchFamily="49" charset="0"/>
              </a:rPr>
              <a:t>    colIndex = 0;</a:t>
            </a:r>
          </a:p>
          <a:p>
            <a:pPr algn="l"/>
            <a:r>
              <a:rPr lang="en-US" sz="1000">
                <a:latin typeface="Courier New" pitchFamily="49" charset="0"/>
              </a:rPr>
              <a:t>}</a:t>
            </a:r>
          </a:p>
        </p:txBody>
      </p:sp>
      <p:sp>
        <p:nvSpPr>
          <p:cNvPr id="123159" name="Rectangle 279"/>
          <p:cNvSpPr>
            <a:spLocks noChangeArrowheads="1"/>
          </p:cNvSpPr>
          <p:nvPr/>
        </p:nvSpPr>
        <p:spPr bwMode="auto">
          <a:xfrm>
            <a:off x="5765800" y="3365500"/>
            <a:ext cx="3124200" cy="2676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1000">
                <a:latin typeface="Courier New" pitchFamily="49" charset="0"/>
              </a:rPr>
              <a:t>char CcdppPopPixel(void)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char pixel;</a:t>
            </a:r>
          </a:p>
          <a:p>
            <a:pPr algn="l"/>
            <a:r>
              <a:rPr lang="en-US" sz="1000">
                <a:latin typeface="Courier New" pitchFamily="49" charset="0"/>
              </a:rPr>
              <a:t>    pixel = buffer[rowIndex][colIndex];</a:t>
            </a:r>
          </a:p>
          <a:p>
            <a:pPr algn="l"/>
            <a:r>
              <a:rPr lang="en-US" sz="1000">
                <a:latin typeface="Courier New" pitchFamily="49" charset="0"/>
              </a:rPr>
              <a:t>    if( ++colIndex == SZ_COL 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colIndex = 0;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if( ++rowIndex == SZ_ROW ) {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    colIndex = -1;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    rowIndex = -1;</a:t>
            </a:r>
          </a:p>
          <a:p>
            <a:pPr algn="l"/>
            <a:r>
              <a:rPr lang="en-US" sz="1000">
                <a:latin typeface="Courier New" pitchFamily="49" charset="0"/>
              </a:rPr>
              <a:t>        }</a:t>
            </a:r>
          </a:p>
          <a:p>
            <a:pPr algn="l"/>
            <a:r>
              <a:rPr lang="en-US" sz="1000">
                <a:latin typeface="Courier New" pitchFamily="49" charset="0"/>
              </a:rPr>
              <a:t>    }</a:t>
            </a:r>
          </a:p>
          <a:p>
            <a:pPr algn="l"/>
            <a:r>
              <a:rPr lang="en-US" sz="1000">
                <a:latin typeface="Courier New" pitchFamily="49" charset="0"/>
              </a:rPr>
              <a:t>    return pixel;</a:t>
            </a:r>
          </a:p>
          <a:p>
            <a:pPr algn="l"/>
            <a:r>
              <a:rPr lang="en-US" sz="1000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BA5A2-9178-43B2-98EF-9F87FA4B04B1}" type="slidenum">
              <a:rPr lang="en-US"/>
              <a:pPr/>
              <a:t>22</a:t>
            </a:fld>
            <a:endParaRPr lang="en-US"/>
          </a:p>
        </p:txBody>
      </p:sp>
      <p:sp>
        <p:nvSpPr>
          <p:cNvPr id="128096" name="Rectangle 9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module</a:t>
            </a:r>
          </a:p>
        </p:txBody>
      </p:sp>
      <p:sp>
        <p:nvSpPr>
          <p:cNvPr id="128097" name="Rectangle 97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82000" cy="2387600"/>
          </a:xfrm>
        </p:spPr>
        <p:txBody>
          <a:bodyPr/>
          <a:lstStyle/>
          <a:p>
            <a:r>
              <a:rPr lang="en-US" sz="1800"/>
              <a:t>Actually a half UART</a:t>
            </a:r>
          </a:p>
          <a:p>
            <a:pPr lvl="1"/>
            <a:r>
              <a:rPr lang="en-US" sz="1600"/>
              <a:t>Only transmits, does not receive</a:t>
            </a:r>
          </a:p>
          <a:p>
            <a:endParaRPr lang="en-US" sz="1800"/>
          </a:p>
          <a:p>
            <a:r>
              <a:rPr lang="en-US" sz="1800" i="1"/>
              <a:t>UartInitialize</a:t>
            </a:r>
            <a:r>
              <a:rPr lang="en-US" sz="1800"/>
              <a:t> is passed name of file to output to</a:t>
            </a:r>
          </a:p>
          <a:p>
            <a:endParaRPr lang="en-US" sz="1800"/>
          </a:p>
          <a:p>
            <a:r>
              <a:rPr lang="en-US" sz="1800" i="1"/>
              <a:t>UartSend</a:t>
            </a:r>
            <a:r>
              <a:rPr lang="en-US" sz="1800"/>
              <a:t> transmits (writes to output file) bytes at a time</a:t>
            </a:r>
          </a:p>
        </p:txBody>
      </p:sp>
      <p:sp>
        <p:nvSpPr>
          <p:cNvPr id="128095" name="Text Box 95"/>
          <p:cNvSpPr txBox="1">
            <a:spLocks noChangeArrowheads="1"/>
          </p:cNvSpPr>
          <p:nvPr/>
        </p:nvSpPr>
        <p:spPr bwMode="auto">
          <a:xfrm>
            <a:off x="2324100" y="4214813"/>
            <a:ext cx="4170363" cy="136048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#include &lt;stdio.h&gt;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static FILE *outputFileHandle;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void UartInitialize(const char *outputFileName) {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outputFileHandle = fopen(outputFileName, "w");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}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void UartSend(char d) {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    fprintf(outputFileHandle, "%i\n", (int)d);</a:t>
            </a:r>
          </a:p>
          <a:p>
            <a:pPr algn="l">
              <a:spcBef>
                <a:spcPct val="0"/>
              </a:spcBef>
            </a:pPr>
            <a:r>
              <a:rPr lang="en-US" sz="1000">
                <a:latin typeface="Courier New" pitchFamily="49" charset="0"/>
              </a:rPr>
              <a:t>}</a:t>
            </a:r>
          </a:p>
          <a:p>
            <a:pPr algn="l">
              <a:spcBef>
                <a:spcPct val="0"/>
              </a:spcBef>
            </a:pPr>
            <a:endParaRPr lang="en-US" sz="1000"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47953-48D5-4621-909E-EA9F93500F73}" type="slidenum">
              <a:rPr lang="en-US"/>
              <a:pPr/>
              <a:t>23</a:t>
            </a:fld>
            <a:endParaRPr lang="en-US"/>
          </a:p>
        </p:txBody>
      </p:sp>
      <p:sp>
        <p:nvSpPr>
          <p:cNvPr id="129145" name="Rectangle 1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CODEC module</a:t>
            </a:r>
          </a:p>
        </p:txBody>
      </p:sp>
      <p:sp>
        <p:nvSpPr>
          <p:cNvPr id="129146" name="Rectangle 122"/>
          <p:cNvSpPr>
            <a:spLocks noGrp="1" noChangeArrowheads="1"/>
          </p:cNvSpPr>
          <p:nvPr>
            <p:ph type="body" idx="1"/>
          </p:nvPr>
        </p:nvSpPr>
        <p:spPr>
          <a:xfrm>
            <a:off x="381000" y="1781175"/>
            <a:ext cx="4457700" cy="4019550"/>
          </a:xfrm>
        </p:spPr>
        <p:txBody>
          <a:bodyPr/>
          <a:lstStyle/>
          <a:p>
            <a:r>
              <a:rPr lang="en-US" sz="2000"/>
              <a:t>Models FDCT encoding</a:t>
            </a:r>
          </a:p>
          <a:p>
            <a:r>
              <a:rPr lang="en-US" sz="2000" i="1"/>
              <a:t>ibuffer</a:t>
            </a:r>
            <a:r>
              <a:rPr lang="en-US" sz="2000"/>
              <a:t> holds original 8 x 8 block</a:t>
            </a:r>
          </a:p>
          <a:p>
            <a:r>
              <a:rPr lang="en-US" sz="2000" i="1"/>
              <a:t>obuffer</a:t>
            </a:r>
            <a:r>
              <a:rPr lang="en-US" sz="2000"/>
              <a:t> holds encoded 8 x 8 block</a:t>
            </a:r>
          </a:p>
          <a:p>
            <a:r>
              <a:rPr lang="en-US" sz="2000" i="1"/>
              <a:t>CodecPushPixel </a:t>
            </a:r>
            <a:r>
              <a:rPr lang="en-US" sz="2000"/>
              <a:t>called 64 times to fill </a:t>
            </a:r>
            <a:r>
              <a:rPr lang="en-US" sz="2000" i="1"/>
              <a:t>ibuffer </a:t>
            </a:r>
            <a:r>
              <a:rPr lang="en-US" sz="2000"/>
              <a:t>with original block</a:t>
            </a:r>
            <a:endParaRPr lang="en-US" sz="2000" i="1"/>
          </a:p>
          <a:p>
            <a:r>
              <a:rPr lang="en-US" sz="2000" i="1"/>
              <a:t>CodecDoFdct</a:t>
            </a:r>
            <a:r>
              <a:rPr lang="en-US" sz="2000"/>
              <a:t> called once to transform 8 x 8 block</a:t>
            </a:r>
          </a:p>
          <a:p>
            <a:pPr lvl="1"/>
            <a:r>
              <a:rPr lang="en-US" sz="1800"/>
              <a:t>Explained in next slide</a:t>
            </a:r>
          </a:p>
          <a:p>
            <a:r>
              <a:rPr lang="en-US" sz="2000" i="1"/>
              <a:t>CodecPopPixel </a:t>
            </a:r>
            <a:r>
              <a:rPr lang="en-US" sz="2000"/>
              <a:t>called 64 times to retrieve encoded block from </a:t>
            </a:r>
            <a:r>
              <a:rPr lang="en-US" sz="2000" i="1"/>
              <a:t>obuffer</a:t>
            </a:r>
          </a:p>
        </p:txBody>
      </p:sp>
      <p:grpSp>
        <p:nvGrpSpPr>
          <p:cNvPr id="129151" name="Group 127"/>
          <p:cNvGrpSpPr>
            <a:grpSpLocks/>
          </p:cNvGrpSpPr>
          <p:nvPr/>
        </p:nvGrpSpPr>
        <p:grpSpPr bwMode="auto">
          <a:xfrm>
            <a:off x="5162550" y="1603375"/>
            <a:ext cx="3486150" cy="4416425"/>
            <a:chOff x="3252" y="1010"/>
            <a:chExt cx="2196" cy="2782"/>
          </a:xfrm>
        </p:grpSpPr>
        <p:sp>
          <p:nvSpPr>
            <p:cNvPr id="129143" name="Rectangle 119"/>
            <p:cNvSpPr>
              <a:spLocks noChangeArrowheads="1"/>
            </p:cNvSpPr>
            <p:nvPr/>
          </p:nvSpPr>
          <p:spPr bwMode="auto">
            <a:xfrm>
              <a:off x="3254" y="1010"/>
              <a:ext cx="2188" cy="34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900">
                  <a:latin typeface="Courier New" pitchFamily="49" charset="0"/>
                </a:rPr>
                <a:t>static short ibuffer[8][8], obuffer[8][8], idx;</a:t>
              </a:r>
            </a:p>
            <a:p>
              <a:pPr algn="l"/>
              <a:endParaRPr lang="en-US" sz="900">
                <a:latin typeface="Courier New" pitchFamily="49" charset="0"/>
              </a:endParaRPr>
            </a:p>
            <a:p>
              <a:pPr algn="l"/>
              <a:r>
                <a:rPr lang="en-US" sz="900">
                  <a:latin typeface="Courier New" pitchFamily="49" charset="0"/>
                </a:rPr>
                <a:t>void CodecInitialize(void) { idx = 0; }</a:t>
              </a:r>
            </a:p>
          </p:txBody>
        </p:sp>
        <p:sp>
          <p:nvSpPr>
            <p:cNvPr id="129147" name="Rectangle 123"/>
            <p:cNvSpPr>
              <a:spLocks noChangeArrowheads="1"/>
            </p:cNvSpPr>
            <p:nvPr/>
          </p:nvSpPr>
          <p:spPr bwMode="auto">
            <a:xfrm>
              <a:off x="3258" y="2092"/>
              <a:ext cx="2190" cy="94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/>
              <a:r>
                <a:rPr lang="en-US" sz="900">
                  <a:latin typeface="Courier New" pitchFamily="49" charset="0"/>
                </a:rPr>
                <a:t>void CodecDoFdct(void) {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int x, y;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for(x=0; x&lt;8; x++) {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for(y=0; y&lt;8; y++) 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	obuffer[x][y] = FDCT(x, y, ibuffer);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}</a:t>
              </a:r>
            </a:p>
            <a:p>
              <a:pPr algn="l">
                <a:lnSpc>
                  <a:spcPct val="72000"/>
                </a:lnSpc>
              </a:pPr>
              <a:r>
                <a:rPr lang="en-US" sz="900">
                  <a:latin typeface="Courier New" pitchFamily="49" charset="0"/>
                </a:rPr>
                <a:t>    idx = 0;</a:t>
              </a:r>
            </a:p>
            <a:p>
              <a:pPr algn="l">
                <a:lnSpc>
                  <a:spcPct val="72000"/>
                </a:lnSpc>
              </a:pPr>
              <a:r>
                <a:rPr lang="en-US" sz="900">
                  <a:latin typeface="Courier New" pitchFamily="49" charset="0"/>
                </a:rPr>
                <a:t>}</a:t>
              </a:r>
            </a:p>
          </p:txBody>
        </p:sp>
        <p:sp>
          <p:nvSpPr>
            <p:cNvPr id="129149" name="Rectangle 125"/>
            <p:cNvSpPr>
              <a:spLocks noChangeArrowheads="1"/>
            </p:cNvSpPr>
            <p:nvPr/>
          </p:nvSpPr>
          <p:spPr bwMode="auto">
            <a:xfrm>
              <a:off x="3252" y="1510"/>
              <a:ext cx="2190" cy="47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/>
              <a:r>
                <a:rPr lang="en-US" sz="900">
                  <a:latin typeface="Courier New" pitchFamily="49" charset="0"/>
                </a:rPr>
                <a:t>void CodecPushPixel(short p) {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if( idx == 64 ) idx = 0;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ibuffer[idx / 8][idx % 8] = p; idx++;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}</a:t>
              </a:r>
            </a:p>
          </p:txBody>
        </p:sp>
        <p:sp>
          <p:nvSpPr>
            <p:cNvPr id="129150" name="Rectangle 126"/>
            <p:cNvSpPr>
              <a:spLocks noChangeArrowheads="1"/>
            </p:cNvSpPr>
            <p:nvPr/>
          </p:nvSpPr>
          <p:spPr bwMode="auto">
            <a:xfrm>
              <a:off x="3258" y="3103"/>
              <a:ext cx="2190" cy="6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/>
              <a:r>
                <a:rPr lang="en-US" sz="900">
                  <a:latin typeface="Courier New" pitchFamily="49" charset="0"/>
                </a:rPr>
                <a:t>short CodecPopPixel(void) {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short p;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if( idx == 64 ) idx = 0;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p = obuffer[idx / 8][idx % 8]; idx++;</a:t>
              </a:r>
            </a:p>
            <a:p>
              <a:pPr algn="l">
                <a:lnSpc>
                  <a:spcPct val="72000"/>
                </a:lnSpc>
              </a:pPr>
              <a:r>
                <a:rPr lang="en-US" sz="900">
                  <a:latin typeface="Courier New" pitchFamily="49" charset="0"/>
                </a:rPr>
                <a:t>    return p;</a:t>
              </a:r>
            </a:p>
            <a:p>
              <a:pPr algn="l">
                <a:lnSpc>
                  <a:spcPct val="72000"/>
                </a:lnSpc>
              </a:pPr>
              <a:r>
                <a:rPr lang="en-US" sz="900">
                  <a:latin typeface="Courier New" pitchFamily="49" charset="0"/>
                </a:rPr>
                <a:t>}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3D3CB-2CCD-4DE9-9841-370F73BB22E1}" type="slidenum">
              <a:rPr lang="en-US"/>
              <a:pPr/>
              <a:t>24</a:t>
            </a:fld>
            <a:endParaRPr lang="en-US"/>
          </a:p>
        </p:txBody>
      </p:sp>
      <p:sp>
        <p:nvSpPr>
          <p:cNvPr id="17921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CODEC (cont.)</a:t>
            </a:r>
          </a:p>
        </p:txBody>
      </p:sp>
      <p:sp>
        <p:nvSpPr>
          <p:cNvPr id="179211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123825" y="1504950"/>
            <a:ext cx="3905250" cy="28860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400"/>
              <a:t>Implementing FDCT formula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/>
              <a:t>         C(h) = if (h == 0) then 1/sqrt(2) else 1.0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900"/>
              <a:t>	</a:t>
            </a:r>
            <a:r>
              <a:rPr lang="en-US" sz="1200"/>
              <a:t>F(u,v) = ¼ x C(u) x C(v) </a:t>
            </a:r>
            <a:r>
              <a:rPr lang="en-US" sz="1200">
                <a:cs typeface="Times New Roman" charset="0"/>
              </a:rPr>
              <a:t>Σ</a:t>
            </a:r>
            <a:r>
              <a:rPr lang="en-US" sz="900">
                <a:cs typeface="Times New Roman" charset="0"/>
              </a:rPr>
              <a:t>x=0..7 </a:t>
            </a:r>
            <a:r>
              <a:rPr lang="en-US" sz="1200">
                <a:cs typeface="Times New Roman" charset="0"/>
              </a:rPr>
              <a:t>Σ</a:t>
            </a:r>
            <a:r>
              <a:rPr lang="en-US" sz="900">
                <a:cs typeface="Times New Roman" charset="0"/>
              </a:rPr>
              <a:t>y=0..7 </a:t>
            </a:r>
            <a:r>
              <a:rPr lang="en-US" sz="1200">
                <a:cs typeface="Times New Roman" charset="0"/>
              </a:rPr>
              <a:t>D</a:t>
            </a:r>
            <a:r>
              <a:rPr lang="en-US" sz="900">
                <a:cs typeface="Times New Roman" charset="0"/>
              </a:rPr>
              <a:t>xy </a:t>
            </a:r>
            <a:r>
              <a:rPr lang="en-US" sz="1200">
                <a:cs typeface="Times New Roman" charset="0"/>
              </a:rPr>
              <a:t>x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>
                <a:cs typeface="Times New Roman" charset="0"/>
              </a:rPr>
              <a:t>                         cos(π(2u + 1)u/16) x cos(π(2y + 1)v/16)</a:t>
            </a:r>
          </a:p>
          <a:p>
            <a:pPr>
              <a:lnSpc>
                <a:spcPct val="90000"/>
              </a:lnSpc>
            </a:pPr>
            <a:r>
              <a:rPr lang="en-US" sz="1400">
                <a:cs typeface="Times New Roman" charset="0"/>
              </a:rPr>
              <a:t>Only 64 possible inputs to </a:t>
            </a:r>
            <a:r>
              <a:rPr lang="en-US" sz="1400" i="1">
                <a:cs typeface="Times New Roman" charset="0"/>
              </a:rPr>
              <a:t>COS</a:t>
            </a:r>
            <a:r>
              <a:rPr lang="en-US" sz="1400">
                <a:cs typeface="Times New Roman" charset="0"/>
              </a:rPr>
              <a:t>, so table can be used to save performance time</a:t>
            </a:r>
          </a:p>
          <a:p>
            <a:pPr lvl="1">
              <a:lnSpc>
                <a:spcPct val="90000"/>
              </a:lnSpc>
            </a:pPr>
            <a:r>
              <a:rPr lang="en-US" sz="1200">
                <a:cs typeface="Times New Roman" charset="0"/>
              </a:rPr>
              <a:t>Floating-point values multiplied by 32,678 and rounded to nearest integer</a:t>
            </a:r>
          </a:p>
          <a:p>
            <a:pPr lvl="1">
              <a:lnSpc>
                <a:spcPct val="90000"/>
              </a:lnSpc>
            </a:pPr>
            <a:r>
              <a:rPr lang="en-US" sz="1200">
                <a:cs typeface="Times New Roman" charset="0"/>
              </a:rPr>
              <a:t>32,678 chosen in order to store each value in 2 bytes of memory</a:t>
            </a:r>
          </a:p>
          <a:p>
            <a:pPr lvl="1">
              <a:lnSpc>
                <a:spcPct val="90000"/>
              </a:lnSpc>
            </a:pPr>
            <a:r>
              <a:rPr lang="en-US" sz="1200">
                <a:cs typeface="Times New Roman" charset="0"/>
              </a:rPr>
              <a:t>Fixed-point representation explained more later</a:t>
            </a:r>
          </a:p>
          <a:p>
            <a:pPr>
              <a:lnSpc>
                <a:spcPct val="90000"/>
              </a:lnSpc>
            </a:pPr>
            <a:r>
              <a:rPr lang="en-US" sz="1400" i="1">
                <a:cs typeface="Times New Roman" charset="0"/>
              </a:rPr>
              <a:t>FDCT </a:t>
            </a:r>
            <a:r>
              <a:rPr lang="en-US" sz="1400">
                <a:cs typeface="Times New Roman" charset="0"/>
              </a:rPr>
              <a:t>unrolls inner loop of summation, implements outer summation as two consecutive for loops</a:t>
            </a:r>
          </a:p>
        </p:txBody>
      </p:sp>
      <p:sp>
        <p:nvSpPr>
          <p:cNvPr id="179204" name="Rectangle 4"/>
          <p:cNvSpPr>
            <a:spLocks noChangeArrowheads="1"/>
          </p:cNvSpPr>
          <p:nvPr/>
        </p:nvSpPr>
        <p:spPr bwMode="auto">
          <a:xfrm>
            <a:off x="4105275" y="1804988"/>
            <a:ext cx="4813300" cy="198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900">
                <a:latin typeface="Courier New" pitchFamily="49" charset="0"/>
              </a:rPr>
              <a:t>static const short COS_TABLE[8][8] = {</a:t>
            </a:r>
          </a:p>
          <a:p>
            <a:pPr algn="l"/>
            <a:r>
              <a:rPr lang="en-US" sz="900">
                <a:latin typeface="Courier New" pitchFamily="49" charset="0"/>
              </a:rPr>
              <a:t>    { 32768,  32138,  30273,  27245,  23170,  18204,  12539,   6392 },</a:t>
            </a:r>
          </a:p>
          <a:p>
            <a:pPr algn="l"/>
            <a:r>
              <a:rPr lang="en-US" sz="900">
                <a:latin typeface="Courier New" pitchFamily="49" charset="0"/>
              </a:rPr>
              <a:t>    { 32768,  27245,  12539,  -6392, -23170, -32138, -30273, -18204 },</a:t>
            </a:r>
          </a:p>
          <a:p>
            <a:pPr algn="l"/>
            <a:r>
              <a:rPr lang="en-US" sz="900">
                <a:latin typeface="Courier New" pitchFamily="49" charset="0"/>
              </a:rPr>
              <a:t>    { 32768,  18204, -12539, -32138, -23170,   6392,  30273,  27245 },</a:t>
            </a:r>
          </a:p>
          <a:p>
            <a:pPr algn="l"/>
            <a:r>
              <a:rPr lang="en-US" sz="900">
                <a:latin typeface="Courier New" pitchFamily="49" charset="0"/>
              </a:rPr>
              <a:t>    { 32768,   6392, -30273, -18204,  23170,  27245, -12539, -32138 },</a:t>
            </a:r>
          </a:p>
          <a:p>
            <a:pPr algn="l"/>
            <a:r>
              <a:rPr lang="en-US" sz="900">
                <a:latin typeface="Courier New" pitchFamily="49" charset="0"/>
              </a:rPr>
              <a:t>    { 32768,  -6392, -30273,  18204,  23170, -27245, -12539,  32138 },</a:t>
            </a:r>
          </a:p>
          <a:p>
            <a:pPr algn="l"/>
            <a:r>
              <a:rPr lang="en-US" sz="900">
                <a:latin typeface="Courier New" pitchFamily="49" charset="0"/>
              </a:rPr>
              <a:t>    { 32768, -18204, -12539,  32138, -23170,  -6392,  30273, -27245 },</a:t>
            </a:r>
          </a:p>
          <a:p>
            <a:pPr algn="l"/>
            <a:r>
              <a:rPr lang="en-US" sz="900">
                <a:latin typeface="Courier New" pitchFamily="49" charset="0"/>
              </a:rPr>
              <a:t>    { 32768, -27245,  12539,   6392, -23170,  32138, -30273,  18204 },</a:t>
            </a:r>
          </a:p>
          <a:p>
            <a:pPr algn="l"/>
            <a:r>
              <a:rPr lang="en-US" sz="900">
                <a:latin typeface="Courier New" pitchFamily="49" charset="0"/>
              </a:rPr>
              <a:t>    { 32768, -32138,  30273, -27245,  23170, -18204,  12539,  -6392 }</a:t>
            </a:r>
          </a:p>
          <a:p>
            <a:pPr algn="l"/>
            <a:r>
              <a:rPr lang="en-US" sz="900">
                <a:latin typeface="Courier New" pitchFamily="49" charset="0"/>
              </a:rPr>
              <a:t>};</a:t>
            </a:r>
          </a:p>
        </p:txBody>
      </p:sp>
      <p:sp>
        <p:nvSpPr>
          <p:cNvPr id="179206" name="Rectangle 6"/>
          <p:cNvSpPr>
            <a:spLocks noChangeArrowheads="1"/>
          </p:cNvSpPr>
          <p:nvPr/>
        </p:nvSpPr>
        <p:spPr bwMode="auto">
          <a:xfrm>
            <a:off x="4098925" y="3871913"/>
            <a:ext cx="4829175" cy="219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900">
                <a:latin typeface="Courier New" pitchFamily="49" charset="0"/>
              </a:rPr>
              <a:t>static int FDCT(int u, int v, short img[8][8]) {</a:t>
            </a:r>
          </a:p>
          <a:p>
            <a:pPr algn="l"/>
            <a:r>
              <a:rPr lang="en-US" sz="900">
                <a:latin typeface="Courier New" pitchFamily="49" charset="0"/>
              </a:rPr>
              <a:t>    double s[8], r = 0; int x;</a:t>
            </a:r>
          </a:p>
          <a:p>
            <a:pPr algn="l"/>
            <a:r>
              <a:rPr lang="en-US" sz="900">
                <a:latin typeface="Courier New" pitchFamily="49" charset="0"/>
              </a:rPr>
              <a:t>    for(x=0; x&lt;8; x++) {</a:t>
            </a:r>
          </a:p>
          <a:p>
            <a:pPr algn="l"/>
            <a:r>
              <a:rPr lang="en-US" sz="900">
                <a:latin typeface="Courier New" pitchFamily="49" charset="0"/>
              </a:rPr>
              <a:t>     s[x] = img[x][0] * COS(0, v) + img[x][1] * COS(1, v) + </a:t>
            </a:r>
          </a:p>
          <a:p>
            <a:pPr algn="l"/>
            <a:r>
              <a:rPr lang="en-US" sz="900">
                <a:latin typeface="Courier New" pitchFamily="49" charset="0"/>
              </a:rPr>
              <a:t>            img[x][2] * COS(2, v) + img[x][3] * COS(3, v) + </a:t>
            </a:r>
          </a:p>
          <a:p>
            <a:pPr algn="l"/>
            <a:r>
              <a:rPr lang="en-US" sz="900">
                <a:latin typeface="Courier New" pitchFamily="49" charset="0"/>
              </a:rPr>
              <a:t>            img[x][4] * COS(4, v) + img[x][5] * COS(5, v) +</a:t>
            </a:r>
          </a:p>
          <a:p>
            <a:pPr algn="l"/>
            <a:r>
              <a:rPr lang="en-US" sz="900">
                <a:latin typeface="Courier New" pitchFamily="49" charset="0"/>
              </a:rPr>
              <a:t>            img[x][6] * COS(6, v) + img[x][7] * COS(7, v);</a:t>
            </a:r>
          </a:p>
          <a:p>
            <a:pPr algn="l"/>
            <a:r>
              <a:rPr lang="en-US" sz="900">
                <a:latin typeface="Courier New" pitchFamily="49" charset="0"/>
              </a:rPr>
              <a:t>    }</a:t>
            </a:r>
          </a:p>
          <a:p>
            <a:pPr algn="l"/>
            <a:r>
              <a:rPr lang="en-US" sz="900">
                <a:latin typeface="Courier New" pitchFamily="49" charset="0"/>
              </a:rPr>
              <a:t>    for(x=0; x&lt;8; x++) r += s[x] * COS(x, u);</a:t>
            </a:r>
          </a:p>
          <a:p>
            <a:pPr algn="l"/>
            <a:r>
              <a:rPr lang="en-US" sz="900">
                <a:latin typeface="Courier New" pitchFamily="49" charset="0"/>
              </a:rPr>
              <a:t>    return (short)(r * .25 * C(u) * C(v));</a:t>
            </a:r>
          </a:p>
          <a:p>
            <a:pPr algn="l"/>
            <a:r>
              <a:rPr lang="en-US" sz="900">
                <a:latin typeface="Courier New" pitchFamily="49" charset="0"/>
              </a:rPr>
              <a:t>}</a:t>
            </a:r>
          </a:p>
        </p:txBody>
      </p:sp>
      <p:sp>
        <p:nvSpPr>
          <p:cNvPr id="1792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07975" y="4540250"/>
            <a:ext cx="3695700" cy="1527175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kumimoji="0" lang="en-US" sz="900">
                <a:latin typeface="Courier New" pitchFamily="49" charset="0"/>
              </a:rPr>
              <a:t>static short ONE_OVER_SQRT_TWO = 23170;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0" lang="en-US" sz="900">
                <a:latin typeface="Courier New" pitchFamily="49" charset="0"/>
              </a:rPr>
              <a:t>static double COS(int xy, int uv) { 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0" lang="en-US" sz="900">
                <a:latin typeface="Courier New" pitchFamily="49" charset="0"/>
              </a:rPr>
              <a:t>	return COS_TABLE[xy][uv] / 32768.0;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0" lang="en-US" sz="900">
                <a:latin typeface="Courier New" pitchFamily="49" charset="0"/>
              </a:rPr>
              <a:t>}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0" lang="en-US" sz="900">
                <a:latin typeface="Courier New" pitchFamily="49" charset="0"/>
              </a:rPr>
              <a:t>static double C(int h) {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0" lang="en-US" sz="900">
                <a:latin typeface="Courier New" pitchFamily="49" charset="0"/>
              </a:rPr>
              <a:t>	return h ? 1.0 : ONE_OVER_SQRT_TWO / 32768.0;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0" lang="en-US" sz="900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1A1D-2ED3-4D2E-9643-80BD79D6AF33}" type="slidenum">
              <a:rPr lang="en-US"/>
              <a:pPr/>
              <a:t>25</a:t>
            </a:fld>
            <a:endParaRPr lang="en-US"/>
          </a:p>
        </p:txBody>
      </p:sp>
      <p:sp>
        <p:nvSpPr>
          <p:cNvPr id="130150" name="Rectangle 10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CNTRL (controller) module</a:t>
            </a:r>
          </a:p>
        </p:txBody>
      </p:sp>
      <p:sp>
        <p:nvSpPr>
          <p:cNvPr id="130151" name="Rectangle 103"/>
          <p:cNvSpPr>
            <a:spLocks noGrp="1" noChangeArrowheads="1"/>
          </p:cNvSpPr>
          <p:nvPr>
            <p:ph type="body" idx="1"/>
          </p:nvPr>
        </p:nvSpPr>
        <p:spPr>
          <a:xfrm>
            <a:off x="200025" y="1457325"/>
            <a:ext cx="3933825" cy="2105025"/>
          </a:xfrm>
        </p:spPr>
        <p:txBody>
          <a:bodyPr/>
          <a:lstStyle/>
          <a:p>
            <a:r>
              <a:rPr lang="en-US" sz="1200"/>
              <a:t>Heart of the system</a:t>
            </a:r>
          </a:p>
          <a:p>
            <a:r>
              <a:rPr lang="en-US" sz="1200" i="1"/>
              <a:t>CntrlInitialize</a:t>
            </a:r>
            <a:r>
              <a:rPr lang="en-US" sz="1200"/>
              <a:t> for consistency with other modules only</a:t>
            </a:r>
          </a:p>
          <a:p>
            <a:r>
              <a:rPr lang="en-US" sz="1200" i="1"/>
              <a:t>CntrlCaptureImage</a:t>
            </a:r>
            <a:r>
              <a:rPr lang="en-US" sz="1200"/>
              <a:t> uses CCDPP module</a:t>
            </a:r>
            <a:r>
              <a:rPr lang="en-US" sz="1200" i="1"/>
              <a:t> </a:t>
            </a:r>
            <a:r>
              <a:rPr lang="en-US" sz="1200"/>
              <a:t>to input image and place in buffer </a:t>
            </a:r>
            <a:endParaRPr lang="en-US" sz="1200" i="1"/>
          </a:p>
          <a:p>
            <a:r>
              <a:rPr lang="en-US" sz="1200" i="1"/>
              <a:t>CntrlCompressImage</a:t>
            </a:r>
            <a:r>
              <a:rPr lang="en-US" sz="1200"/>
              <a:t> breaks the 64 x 64 buffer into 8 x 8 blocks and performs FDCT on each block using the CODEC module</a:t>
            </a:r>
          </a:p>
          <a:p>
            <a:pPr lvl="1"/>
            <a:r>
              <a:rPr lang="en-US" sz="1200"/>
              <a:t>Also performs quantization on each block</a:t>
            </a:r>
          </a:p>
          <a:p>
            <a:r>
              <a:rPr lang="en-US" sz="1200" i="1"/>
              <a:t>CntrlSendImage</a:t>
            </a:r>
            <a:r>
              <a:rPr lang="en-US" sz="1200"/>
              <a:t> transmits encoded image serially using UART module</a:t>
            </a:r>
            <a:endParaRPr lang="en-US" sz="1200" i="1"/>
          </a:p>
        </p:txBody>
      </p:sp>
      <p:grpSp>
        <p:nvGrpSpPr>
          <p:cNvPr id="130160" name="Group 112"/>
          <p:cNvGrpSpPr>
            <a:grpSpLocks/>
          </p:cNvGrpSpPr>
          <p:nvPr/>
        </p:nvGrpSpPr>
        <p:grpSpPr bwMode="auto">
          <a:xfrm>
            <a:off x="314325" y="1624013"/>
            <a:ext cx="8582025" cy="4405312"/>
            <a:chOff x="198" y="1023"/>
            <a:chExt cx="5406" cy="2775"/>
          </a:xfrm>
        </p:grpSpPr>
        <p:sp>
          <p:nvSpPr>
            <p:cNvPr id="130154" name="Text Box 106"/>
            <p:cNvSpPr txBox="1">
              <a:spLocks noChangeArrowheads="1"/>
            </p:cNvSpPr>
            <p:nvPr/>
          </p:nvSpPr>
          <p:spPr bwMode="auto">
            <a:xfrm>
              <a:off x="2670" y="1023"/>
              <a:ext cx="2928" cy="7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void CntrlSendImage(void) {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for(i=0; i&lt;SZ_ROW; i++)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    for(j=0; j&lt;SZ_COL; j++) {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        temp = buffer[i][j];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        UartSend(((char*)&amp;temp)[0]);    /* send upper byte */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        UartSend(((char*)&amp;temp)[1]);    /* send lower byte */</a:t>
              </a:r>
            </a:p>
            <a:p>
              <a:pPr algn="l">
                <a:lnSpc>
                  <a:spcPct val="64000"/>
                </a:lnSpc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    }</a:t>
              </a:r>
            </a:p>
            <a:p>
              <a:pPr algn="l">
                <a:lnSpc>
                  <a:spcPct val="64000"/>
                </a:lnSpc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}   </a:t>
              </a:r>
            </a:p>
            <a:p>
              <a:pPr algn="l">
                <a:lnSpc>
                  <a:spcPct val="64000"/>
                </a:lnSpc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}</a:t>
              </a:r>
              <a:endParaRPr lang="en-US" sz="700">
                <a:latin typeface="Courier New" pitchFamily="49" charset="0"/>
              </a:endParaRPr>
            </a:p>
          </p:txBody>
        </p:sp>
        <p:sp>
          <p:nvSpPr>
            <p:cNvPr id="130155" name="Rectangle 107"/>
            <p:cNvSpPr>
              <a:spLocks noChangeArrowheads="1"/>
            </p:cNvSpPr>
            <p:nvPr/>
          </p:nvSpPr>
          <p:spPr bwMode="auto">
            <a:xfrm>
              <a:off x="198" y="3061"/>
              <a:ext cx="2382" cy="7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/>
              <a:r>
                <a:rPr lang="en-US" sz="900">
                  <a:latin typeface="Courier New" pitchFamily="49" charset="0"/>
                </a:rPr>
                <a:t>#define SZ_ROW          64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#define SZ_COL          64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#define NUM_ROW_BLOCKS  (SZ_ROW / 8)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#define NUM_COL_BLOCKS  (SZ_COL / 8)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static short buffer[SZ_ROW][SZ_COL], i, j, k, l, temp;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void CntrlInitialize(void) {}</a:t>
              </a:r>
            </a:p>
          </p:txBody>
        </p:sp>
        <p:sp>
          <p:nvSpPr>
            <p:cNvPr id="130156" name="Rectangle 108"/>
            <p:cNvSpPr>
              <a:spLocks noChangeArrowheads="1"/>
            </p:cNvSpPr>
            <p:nvPr/>
          </p:nvSpPr>
          <p:spPr bwMode="auto">
            <a:xfrm>
              <a:off x="198" y="2281"/>
              <a:ext cx="2382" cy="7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/>
              <a:r>
                <a:rPr lang="en-US" sz="900">
                  <a:latin typeface="Courier New" pitchFamily="49" charset="0"/>
                </a:rPr>
                <a:t>void CntrlCaptureImage(void) {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CcdppCapture();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for(i=0; i&lt;SZ_ROW; i++)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for(j=0; j&lt;SZ_COL; j++)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    buffer[i][j] = CcdppPopPixel();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}</a:t>
              </a:r>
            </a:p>
          </p:txBody>
        </p:sp>
        <p:sp>
          <p:nvSpPr>
            <p:cNvPr id="130159" name="Rectangle 111"/>
            <p:cNvSpPr>
              <a:spLocks noChangeArrowheads="1"/>
            </p:cNvSpPr>
            <p:nvPr/>
          </p:nvSpPr>
          <p:spPr bwMode="auto">
            <a:xfrm>
              <a:off x="2670" y="1840"/>
              <a:ext cx="2934" cy="195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/>
              <a:r>
                <a:rPr lang="en-US" sz="900">
                  <a:latin typeface="Courier New" pitchFamily="49" charset="0"/>
                </a:rPr>
                <a:t>void CntrlCompressImage(void) {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for(i=0; i&lt;NUM_ROW_BLOCKS; i++)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for(j=0; j&lt;NUM_COL_BLOCKS; j++) {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    for(k=0; k&lt;8; k++)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        for(l=0; l&lt;8; l++)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            CodecPushPixel(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	           (char)buffer[i * 8 + k][j * 8 + l]);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    CodecDoFdct();/* part 1 - FDCT */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    for(k=0; k&lt;8; k++)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        for(l=0; l&lt;8; l++) {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            buffer[i * 8 + k][j * 8 + l] = CodecPopPixel();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                    /* part 2 - quantization */</a:t>
              </a:r>
            </a:p>
            <a:p>
              <a:pPr algn="l"/>
              <a:r>
                <a:rPr lang="en-US" sz="900">
                  <a:latin typeface="Courier New" pitchFamily="49" charset="0"/>
                </a:rPr>
                <a:t>	       buffer[i*8+k][j*8+l] &gt;&gt;= 6; </a:t>
              </a:r>
            </a:p>
            <a:p>
              <a:pPr algn="l">
                <a:lnSpc>
                  <a:spcPct val="72000"/>
                </a:lnSpc>
              </a:pPr>
              <a:r>
                <a:rPr lang="en-US" sz="900">
                  <a:latin typeface="Courier New" pitchFamily="49" charset="0"/>
                </a:rPr>
                <a:t>                }</a:t>
              </a:r>
            </a:p>
            <a:p>
              <a:pPr algn="l">
                <a:lnSpc>
                  <a:spcPct val="72000"/>
                </a:lnSpc>
              </a:pPr>
              <a:r>
                <a:rPr lang="en-US" sz="900">
                  <a:latin typeface="Courier New" pitchFamily="49" charset="0"/>
                </a:rPr>
                <a:t>        }</a:t>
              </a:r>
            </a:p>
            <a:p>
              <a:pPr algn="l">
                <a:lnSpc>
                  <a:spcPct val="72000"/>
                </a:lnSpc>
              </a:pPr>
              <a:r>
                <a:rPr lang="en-US" sz="900">
                  <a:latin typeface="Courier New" pitchFamily="49" charset="0"/>
                </a:rPr>
                <a:t>}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20074-F9F0-467D-968F-41E75DDD2C19}" type="slidenum">
              <a:rPr lang="en-US"/>
              <a:pPr/>
              <a:t>26</a:t>
            </a:fld>
            <a:endParaRPr lang="en-US"/>
          </a:p>
        </p:txBody>
      </p:sp>
      <p:sp>
        <p:nvSpPr>
          <p:cNvPr id="90238" name="Rectangle 1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0239" name="Rectangle 127"/>
          <p:cNvSpPr>
            <a:spLocks noGrp="1" noChangeArrowheads="1"/>
          </p:cNvSpPr>
          <p:nvPr>
            <p:ph type="body" idx="1"/>
          </p:nvPr>
        </p:nvSpPr>
        <p:spPr>
          <a:xfrm>
            <a:off x="933450" y="1790700"/>
            <a:ext cx="7239000" cy="2000250"/>
          </a:xfrm>
        </p:spPr>
        <p:txBody>
          <a:bodyPr/>
          <a:lstStyle/>
          <a:p>
            <a:r>
              <a:rPr lang="en-US" sz="1800" i="1"/>
              <a:t>Main </a:t>
            </a:r>
            <a:r>
              <a:rPr lang="en-US" sz="1800"/>
              <a:t>initializes all modules, then uses CNTRL module to capture, compress, and transmit one image</a:t>
            </a:r>
          </a:p>
          <a:p>
            <a:r>
              <a:rPr lang="en-US" sz="1800"/>
              <a:t>This system-level model can be used for extensive experimentation</a:t>
            </a:r>
          </a:p>
          <a:p>
            <a:pPr lvl="1"/>
            <a:r>
              <a:rPr lang="en-US" sz="1600"/>
              <a:t>Bugs much easier to correct here rather than in later models</a:t>
            </a:r>
          </a:p>
        </p:txBody>
      </p:sp>
      <p:sp>
        <p:nvSpPr>
          <p:cNvPr id="90219" name="Text Box 107"/>
          <p:cNvSpPr txBox="1">
            <a:spLocks noChangeArrowheads="1"/>
          </p:cNvSpPr>
          <p:nvPr/>
        </p:nvSpPr>
        <p:spPr bwMode="auto">
          <a:xfrm>
            <a:off x="1990725" y="3659188"/>
            <a:ext cx="5010150" cy="20859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int main(int argc, char *argv[]) {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char *uartOutputFileName = argc &gt; 1 ? argv[1] : "uart_out.txt";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char *imageFileName = argc &gt; 2 ? argv[2] : "image.txt";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/* initialize the modules */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UartInitialize(uartOutputFileName);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CcdInitialize(imageFileName);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CcdppInitialize();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CodecInitialize();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CntrlInitialize();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/* simulate functionality */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CntrlCaptureImage();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CntrlCompressImage();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CntrlSendImage();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}</a:t>
            </a:r>
          </a:p>
          <a:p>
            <a:pPr algn="l">
              <a:spcBef>
                <a:spcPct val="0"/>
              </a:spcBef>
            </a:pPr>
            <a:endParaRPr lang="en-US" sz="700"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B38BC-9C1F-43E4-90F7-B79B1C8C1B13}" type="slidenum">
              <a:rPr lang="en-US"/>
              <a:pPr/>
              <a:t>27</a:t>
            </a:fld>
            <a:endParaRPr lang="en-US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1800"/>
              <a:t>Determine system’s architecture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Processors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Any combination of single-purpose (custom or standard) or general-purpose processors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Memories, buses</a:t>
            </a:r>
          </a:p>
          <a:p>
            <a:pPr>
              <a:lnSpc>
                <a:spcPct val="90000"/>
              </a:lnSpc>
            </a:pPr>
            <a:r>
              <a:rPr lang="en-US" sz="1800"/>
              <a:t>Map functionality to that architecture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Multiple functions on one processor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One function on one or more processors</a:t>
            </a:r>
          </a:p>
          <a:p>
            <a:pPr>
              <a:lnSpc>
                <a:spcPct val="90000"/>
              </a:lnSpc>
            </a:pPr>
            <a:r>
              <a:rPr lang="en-US" sz="1800"/>
              <a:t>Implementation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A particular architecture and mapping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Solution space is set of all implementations</a:t>
            </a:r>
          </a:p>
          <a:p>
            <a:pPr>
              <a:lnSpc>
                <a:spcPct val="90000"/>
              </a:lnSpc>
            </a:pPr>
            <a:r>
              <a:rPr lang="en-US" sz="1800"/>
              <a:t>Starting point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Low-end general-purpose processor connected to flash memory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All functionality mapped to software running on processor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Usually satisfies power, size, and time-to-market constraints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If timing constraint not satisfied then later implementations could:</a:t>
            </a:r>
          </a:p>
          <a:p>
            <a:pPr lvl="3">
              <a:lnSpc>
                <a:spcPct val="90000"/>
              </a:lnSpc>
            </a:pPr>
            <a:r>
              <a:rPr lang="en-US" sz="1400"/>
              <a:t>use single-purpose processors for time-critical functions</a:t>
            </a:r>
          </a:p>
          <a:p>
            <a:pPr lvl="3">
              <a:lnSpc>
                <a:spcPct val="90000"/>
              </a:lnSpc>
            </a:pPr>
            <a:r>
              <a:rPr lang="en-US" sz="1400"/>
              <a:t>rewrite functional specification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92D39-A0BC-4F26-9C36-4974F65305E0}" type="slidenum">
              <a:rPr lang="en-US"/>
              <a:pPr/>
              <a:t>28</a:t>
            </a:fld>
            <a:endParaRPr lang="en-US"/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 1: Microcontroller alone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0050" y="1504950"/>
            <a:ext cx="84201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Low-end processor could be Intel 8051 microcontroller</a:t>
            </a:r>
          </a:p>
          <a:p>
            <a:pPr>
              <a:lnSpc>
                <a:spcPct val="90000"/>
              </a:lnSpc>
            </a:pPr>
            <a:r>
              <a:rPr lang="en-US" sz="2400"/>
              <a:t>Total IC cost including NRE about $5</a:t>
            </a:r>
          </a:p>
          <a:p>
            <a:pPr>
              <a:lnSpc>
                <a:spcPct val="90000"/>
              </a:lnSpc>
            </a:pPr>
            <a:r>
              <a:rPr lang="en-US" sz="2400"/>
              <a:t>Well below 200 mW power</a:t>
            </a:r>
          </a:p>
          <a:p>
            <a:pPr>
              <a:lnSpc>
                <a:spcPct val="90000"/>
              </a:lnSpc>
            </a:pPr>
            <a:r>
              <a:rPr lang="en-US" sz="2400"/>
              <a:t>Time-to-market about 3 months</a:t>
            </a:r>
          </a:p>
          <a:p>
            <a:pPr>
              <a:lnSpc>
                <a:spcPct val="90000"/>
              </a:lnSpc>
            </a:pPr>
            <a:r>
              <a:rPr lang="en-US" sz="2400"/>
              <a:t>However, one image per second not possible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12 MHz, 12 cycles per instruction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Executes one million instructions per second</a:t>
            </a:r>
          </a:p>
          <a:p>
            <a:pPr lvl="1">
              <a:lnSpc>
                <a:spcPct val="90000"/>
              </a:lnSpc>
            </a:pPr>
            <a:r>
              <a:rPr lang="en-US" sz="2000" i="1"/>
              <a:t>CcdppCapture</a:t>
            </a:r>
            <a:r>
              <a:rPr lang="en-US" sz="2000"/>
              <a:t> has nested loops resulting in 4096 (64 x 64) iterations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~100 assembly instructions each iteration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409,000 (4096 x 100) instructions per image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Half of budget for reading image alone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Would be over budget after adding compute-intensive DCT and Huffman encoding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086FE-305E-46EA-A7DC-88DA52333A5B}" type="slidenum">
              <a:rPr lang="en-US"/>
              <a:pPr/>
              <a:t>29</a:t>
            </a:fld>
            <a:endParaRPr lang="en-US"/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 2: </a:t>
            </a:r>
            <a:br>
              <a:rPr lang="en-US"/>
            </a:br>
            <a:r>
              <a:rPr lang="en-US"/>
              <a:t>Microcontroller and CCDPP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50" y="3190875"/>
            <a:ext cx="8382000" cy="2857500"/>
          </a:xfrm>
        </p:spPr>
        <p:txBody>
          <a:bodyPr/>
          <a:lstStyle/>
          <a:p>
            <a:r>
              <a:rPr lang="en-US" sz="2000"/>
              <a:t>CCDPP function implemented on custom single-purpose processor</a:t>
            </a:r>
          </a:p>
          <a:p>
            <a:pPr lvl="1"/>
            <a:r>
              <a:rPr lang="en-US" sz="1800"/>
              <a:t>Improves performance – less microcontroller cycles</a:t>
            </a:r>
          </a:p>
          <a:p>
            <a:pPr lvl="1"/>
            <a:r>
              <a:rPr lang="en-US" sz="1800"/>
              <a:t>Increases NRE cost and time-to-market</a:t>
            </a:r>
          </a:p>
          <a:p>
            <a:pPr lvl="1"/>
            <a:r>
              <a:rPr lang="en-US" sz="1800"/>
              <a:t>Easy to implement</a:t>
            </a:r>
          </a:p>
          <a:p>
            <a:pPr lvl="2"/>
            <a:r>
              <a:rPr lang="en-US" sz="1600"/>
              <a:t>Simple datapath</a:t>
            </a:r>
          </a:p>
          <a:p>
            <a:pPr lvl="2"/>
            <a:r>
              <a:rPr lang="en-US" sz="1600"/>
              <a:t>Few states in controller</a:t>
            </a:r>
          </a:p>
          <a:p>
            <a:r>
              <a:rPr lang="en-US" sz="2000"/>
              <a:t>Simple UART easy to implement as single-purpose processor also</a:t>
            </a:r>
          </a:p>
          <a:p>
            <a:r>
              <a:rPr lang="en-US" sz="2000"/>
              <a:t>EEPROM for program memory and RAM for data memory added as well</a:t>
            </a:r>
          </a:p>
        </p:txBody>
      </p:sp>
      <p:grpSp>
        <p:nvGrpSpPr>
          <p:cNvPr id="182276" name="Group 4"/>
          <p:cNvGrpSpPr>
            <a:grpSpLocks/>
          </p:cNvGrpSpPr>
          <p:nvPr/>
        </p:nvGrpSpPr>
        <p:grpSpPr bwMode="auto">
          <a:xfrm>
            <a:off x="2230438" y="1501775"/>
            <a:ext cx="4052887" cy="1577975"/>
            <a:chOff x="1405" y="946"/>
            <a:chExt cx="2553" cy="994"/>
          </a:xfrm>
        </p:grpSpPr>
        <p:sp>
          <p:nvSpPr>
            <p:cNvPr id="182277" name="AutoShape 5"/>
            <p:cNvSpPr>
              <a:spLocks noChangeArrowheads="1"/>
            </p:cNvSpPr>
            <p:nvPr/>
          </p:nvSpPr>
          <p:spPr bwMode="auto">
            <a:xfrm>
              <a:off x="1405" y="952"/>
              <a:ext cx="2553" cy="892"/>
            </a:xfrm>
            <a:prstGeom prst="parallelogram">
              <a:avLst>
                <a:gd name="adj" fmla="val 71553"/>
              </a:avLst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78" name="AutoShape 6"/>
            <p:cNvSpPr>
              <a:spLocks noChangeArrowheads="1"/>
            </p:cNvSpPr>
            <p:nvPr/>
          </p:nvSpPr>
          <p:spPr bwMode="auto">
            <a:xfrm>
              <a:off x="2578" y="1071"/>
              <a:ext cx="542" cy="213"/>
            </a:xfrm>
            <a:prstGeom prst="parallelogram">
              <a:avLst>
                <a:gd name="adj" fmla="val 6361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8051</a:t>
              </a:r>
            </a:p>
          </p:txBody>
        </p:sp>
        <p:sp>
          <p:nvSpPr>
            <p:cNvPr id="182279" name="AutoShape 7"/>
            <p:cNvSpPr>
              <a:spLocks noChangeArrowheads="1"/>
            </p:cNvSpPr>
            <p:nvPr/>
          </p:nvSpPr>
          <p:spPr bwMode="auto">
            <a:xfrm>
              <a:off x="2066" y="1503"/>
              <a:ext cx="541" cy="213"/>
            </a:xfrm>
            <a:prstGeom prst="parallelogram">
              <a:avLst>
                <a:gd name="adj" fmla="val 6349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UART</a:t>
              </a:r>
            </a:p>
          </p:txBody>
        </p:sp>
        <p:sp>
          <p:nvSpPr>
            <p:cNvPr id="182280" name="AutoShape 8"/>
            <p:cNvSpPr>
              <a:spLocks noChangeArrowheads="1"/>
            </p:cNvSpPr>
            <p:nvPr/>
          </p:nvSpPr>
          <p:spPr bwMode="auto">
            <a:xfrm>
              <a:off x="2742" y="1522"/>
              <a:ext cx="572" cy="213"/>
            </a:xfrm>
            <a:prstGeom prst="parallelogram">
              <a:avLst>
                <a:gd name="adj" fmla="val 6713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CCDPP</a:t>
              </a:r>
            </a:p>
          </p:txBody>
        </p:sp>
        <p:sp>
          <p:nvSpPr>
            <p:cNvPr id="182281" name="AutoShape 9"/>
            <p:cNvSpPr>
              <a:spLocks noChangeArrowheads="1"/>
            </p:cNvSpPr>
            <p:nvPr/>
          </p:nvSpPr>
          <p:spPr bwMode="auto">
            <a:xfrm>
              <a:off x="3126" y="1066"/>
              <a:ext cx="541" cy="212"/>
            </a:xfrm>
            <a:prstGeom prst="parallelogram">
              <a:avLst>
                <a:gd name="adj" fmla="val 6379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RAM</a:t>
              </a:r>
            </a:p>
          </p:txBody>
        </p:sp>
        <p:sp>
          <p:nvSpPr>
            <p:cNvPr id="182282" name="AutoShape 10"/>
            <p:cNvSpPr>
              <a:spLocks noChangeArrowheads="1"/>
            </p:cNvSpPr>
            <p:nvPr/>
          </p:nvSpPr>
          <p:spPr bwMode="auto">
            <a:xfrm>
              <a:off x="1896" y="1062"/>
              <a:ext cx="691" cy="212"/>
            </a:xfrm>
            <a:prstGeom prst="parallelogram">
              <a:avLst>
                <a:gd name="adj" fmla="val 8148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EEPROM</a:t>
              </a:r>
            </a:p>
          </p:txBody>
        </p:sp>
        <p:sp>
          <p:nvSpPr>
            <p:cNvPr id="182283" name="Text Box 11"/>
            <p:cNvSpPr txBox="1">
              <a:spLocks noChangeArrowheads="1"/>
            </p:cNvSpPr>
            <p:nvPr/>
          </p:nvSpPr>
          <p:spPr bwMode="auto">
            <a:xfrm>
              <a:off x="1694" y="1562"/>
              <a:ext cx="328" cy="24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 b="1"/>
                <a:t>SOC</a:t>
              </a:r>
            </a:p>
          </p:txBody>
        </p:sp>
        <p:sp>
          <p:nvSpPr>
            <p:cNvPr id="182284" name="Line 12"/>
            <p:cNvSpPr>
              <a:spLocks noChangeShapeType="1"/>
            </p:cNvSpPr>
            <p:nvPr/>
          </p:nvSpPr>
          <p:spPr bwMode="auto">
            <a:xfrm>
              <a:off x="2204" y="1388"/>
              <a:ext cx="135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85" name="Line 13"/>
            <p:cNvSpPr>
              <a:spLocks noChangeShapeType="1"/>
            </p:cNvSpPr>
            <p:nvPr/>
          </p:nvSpPr>
          <p:spPr bwMode="auto">
            <a:xfrm flipV="1">
              <a:off x="2442" y="1384"/>
              <a:ext cx="63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86" name="Line 14"/>
            <p:cNvSpPr>
              <a:spLocks noChangeShapeType="1"/>
            </p:cNvSpPr>
            <p:nvPr/>
          </p:nvSpPr>
          <p:spPr bwMode="auto">
            <a:xfrm flipV="1">
              <a:off x="3157" y="1397"/>
              <a:ext cx="62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87" name="Line 15"/>
            <p:cNvSpPr>
              <a:spLocks noChangeShapeType="1"/>
            </p:cNvSpPr>
            <p:nvPr/>
          </p:nvSpPr>
          <p:spPr bwMode="auto">
            <a:xfrm flipV="1">
              <a:off x="3345" y="1279"/>
              <a:ext cx="63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88" name="Line 16"/>
            <p:cNvSpPr>
              <a:spLocks noChangeShapeType="1"/>
            </p:cNvSpPr>
            <p:nvPr/>
          </p:nvSpPr>
          <p:spPr bwMode="auto">
            <a:xfrm flipV="1">
              <a:off x="2830" y="1279"/>
              <a:ext cx="62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89" name="Line 17"/>
            <p:cNvSpPr>
              <a:spLocks noChangeShapeType="1"/>
            </p:cNvSpPr>
            <p:nvPr/>
          </p:nvSpPr>
          <p:spPr bwMode="auto">
            <a:xfrm>
              <a:off x="2496" y="1162"/>
              <a:ext cx="15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0" name="Line 18"/>
            <p:cNvSpPr>
              <a:spLocks noChangeShapeType="1"/>
            </p:cNvSpPr>
            <p:nvPr/>
          </p:nvSpPr>
          <p:spPr bwMode="auto">
            <a:xfrm>
              <a:off x="1556" y="1844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1" name="Line 19"/>
            <p:cNvSpPr>
              <a:spLocks noChangeShapeType="1"/>
            </p:cNvSpPr>
            <p:nvPr/>
          </p:nvSpPr>
          <p:spPr bwMode="auto">
            <a:xfrm>
              <a:off x="1609" y="1844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2" name="Line 20"/>
            <p:cNvSpPr>
              <a:spLocks noChangeShapeType="1"/>
            </p:cNvSpPr>
            <p:nvPr/>
          </p:nvSpPr>
          <p:spPr bwMode="auto">
            <a:xfrm>
              <a:off x="1662" y="1844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3" name="Line 21"/>
            <p:cNvSpPr>
              <a:spLocks noChangeShapeType="1"/>
            </p:cNvSpPr>
            <p:nvPr/>
          </p:nvSpPr>
          <p:spPr bwMode="auto">
            <a:xfrm>
              <a:off x="1716" y="1844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4" name="Line 22"/>
            <p:cNvSpPr>
              <a:spLocks noChangeShapeType="1"/>
            </p:cNvSpPr>
            <p:nvPr/>
          </p:nvSpPr>
          <p:spPr bwMode="auto">
            <a:xfrm>
              <a:off x="1769" y="1844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5" name="Line 23"/>
            <p:cNvSpPr>
              <a:spLocks noChangeShapeType="1"/>
            </p:cNvSpPr>
            <p:nvPr/>
          </p:nvSpPr>
          <p:spPr bwMode="auto">
            <a:xfrm>
              <a:off x="1822" y="1844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6" name="Line 24"/>
            <p:cNvSpPr>
              <a:spLocks noChangeShapeType="1"/>
            </p:cNvSpPr>
            <p:nvPr/>
          </p:nvSpPr>
          <p:spPr bwMode="auto">
            <a:xfrm>
              <a:off x="1876" y="1844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7" name="Line 25"/>
            <p:cNvSpPr>
              <a:spLocks noChangeShapeType="1"/>
            </p:cNvSpPr>
            <p:nvPr/>
          </p:nvSpPr>
          <p:spPr bwMode="auto">
            <a:xfrm>
              <a:off x="1929" y="1844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8" name="Line 26"/>
            <p:cNvSpPr>
              <a:spLocks noChangeShapeType="1"/>
            </p:cNvSpPr>
            <p:nvPr/>
          </p:nvSpPr>
          <p:spPr bwMode="auto">
            <a:xfrm>
              <a:off x="1982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299" name="Line 27"/>
            <p:cNvSpPr>
              <a:spLocks noChangeShapeType="1"/>
            </p:cNvSpPr>
            <p:nvPr/>
          </p:nvSpPr>
          <p:spPr bwMode="auto">
            <a:xfrm>
              <a:off x="2036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0" name="Line 28"/>
            <p:cNvSpPr>
              <a:spLocks noChangeShapeType="1"/>
            </p:cNvSpPr>
            <p:nvPr/>
          </p:nvSpPr>
          <p:spPr bwMode="auto">
            <a:xfrm>
              <a:off x="2089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1" name="Line 29"/>
            <p:cNvSpPr>
              <a:spLocks noChangeShapeType="1"/>
            </p:cNvSpPr>
            <p:nvPr/>
          </p:nvSpPr>
          <p:spPr bwMode="auto">
            <a:xfrm>
              <a:off x="2143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2" name="Line 30"/>
            <p:cNvSpPr>
              <a:spLocks noChangeShapeType="1"/>
            </p:cNvSpPr>
            <p:nvPr/>
          </p:nvSpPr>
          <p:spPr bwMode="auto">
            <a:xfrm>
              <a:off x="2195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3" name="Line 31"/>
            <p:cNvSpPr>
              <a:spLocks noChangeShapeType="1"/>
            </p:cNvSpPr>
            <p:nvPr/>
          </p:nvSpPr>
          <p:spPr bwMode="auto">
            <a:xfrm>
              <a:off x="2249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4" name="Line 32"/>
            <p:cNvSpPr>
              <a:spLocks noChangeShapeType="1"/>
            </p:cNvSpPr>
            <p:nvPr/>
          </p:nvSpPr>
          <p:spPr bwMode="auto">
            <a:xfrm>
              <a:off x="2302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5" name="Line 33"/>
            <p:cNvSpPr>
              <a:spLocks noChangeShapeType="1"/>
            </p:cNvSpPr>
            <p:nvPr/>
          </p:nvSpPr>
          <p:spPr bwMode="auto">
            <a:xfrm>
              <a:off x="2356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6" name="Line 34"/>
            <p:cNvSpPr>
              <a:spLocks noChangeShapeType="1"/>
            </p:cNvSpPr>
            <p:nvPr/>
          </p:nvSpPr>
          <p:spPr bwMode="auto">
            <a:xfrm>
              <a:off x="2409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7" name="Line 35"/>
            <p:cNvSpPr>
              <a:spLocks noChangeShapeType="1"/>
            </p:cNvSpPr>
            <p:nvPr/>
          </p:nvSpPr>
          <p:spPr bwMode="auto">
            <a:xfrm>
              <a:off x="2462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8" name="Line 36"/>
            <p:cNvSpPr>
              <a:spLocks noChangeShapeType="1"/>
            </p:cNvSpPr>
            <p:nvPr/>
          </p:nvSpPr>
          <p:spPr bwMode="auto">
            <a:xfrm>
              <a:off x="2515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09" name="Line 37"/>
            <p:cNvSpPr>
              <a:spLocks noChangeShapeType="1"/>
            </p:cNvSpPr>
            <p:nvPr/>
          </p:nvSpPr>
          <p:spPr bwMode="auto">
            <a:xfrm>
              <a:off x="2569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0" name="Line 38"/>
            <p:cNvSpPr>
              <a:spLocks noChangeShapeType="1"/>
            </p:cNvSpPr>
            <p:nvPr/>
          </p:nvSpPr>
          <p:spPr bwMode="auto">
            <a:xfrm>
              <a:off x="2622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1" name="Line 39"/>
            <p:cNvSpPr>
              <a:spLocks noChangeShapeType="1"/>
            </p:cNvSpPr>
            <p:nvPr/>
          </p:nvSpPr>
          <p:spPr bwMode="auto">
            <a:xfrm>
              <a:off x="2675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2" name="Line 40"/>
            <p:cNvSpPr>
              <a:spLocks noChangeShapeType="1"/>
            </p:cNvSpPr>
            <p:nvPr/>
          </p:nvSpPr>
          <p:spPr bwMode="auto">
            <a:xfrm>
              <a:off x="2729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3" name="Line 41"/>
            <p:cNvSpPr>
              <a:spLocks noChangeShapeType="1"/>
            </p:cNvSpPr>
            <p:nvPr/>
          </p:nvSpPr>
          <p:spPr bwMode="auto">
            <a:xfrm>
              <a:off x="2782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4" name="Line 42"/>
            <p:cNvSpPr>
              <a:spLocks noChangeShapeType="1"/>
            </p:cNvSpPr>
            <p:nvPr/>
          </p:nvSpPr>
          <p:spPr bwMode="auto">
            <a:xfrm>
              <a:off x="2835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5" name="Line 43"/>
            <p:cNvSpPr>
              <a:spLocks noChangeShapeType="1"/>
            </p:cNvSpPr>
            <p:nvPr/>
          </p:nvSpPr>
          <p:spPr bwMode="auto">
            <a:xfrm>
              <a:off x="2889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6" name="Line 44"/>
            <p:cNvSpPr>
              <a:spLocks noChangeShapeType="1"/>
            </p:cNvSpPr>
            <p:nvPr/>
          </p:nvSpPr>
          <p:spPr bwMode="auto">
            <a:xfrm>
              <a:off x="2942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7" name="Line 45"/>
            <p:cNvSpPr>
              <a:spLocks noChangeShapeType="1"/>
            </p:cNvSpPr>
            <p:nvPr/>
          </p:nvSpPr>
          <p:spPr bwMode="auto">
            <a:xfrm>
              <a:off x="2996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8" name="Line 46"/>
            <p:cNvSpPr>
              <a:spLocks noChangeShapeType="1"/>
            </p:cNvSpPr>
            <p:nvPr/>
          </p:nvSpPr>
          <p:spPr bwMode="auto">
            <a:xfrm>
              <a:off x="3049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19" name="Line 47"/>
            <p:cNvSpPr>
              <a:spLocks noChangeShapeType="1"/>
            </p:cNvSpPr>
            <p:nvPr/>
          </p:nvSpPr>
          <p:spPr bwMode="auto">
            <a:xfrm>
              <a:off x="3102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0" name="Line 48"/>
            <p:cNvSpPr>
              <a:spLocks noChangeShapeType="1"/>
            </p:cNvSpPr>
            <p:nvPr/>
          </p:nvSpPr>
          <p:spPr bwMode="auto">
            <a:xfrm>
              <a:off x="3155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1" name="Line 49"/>
            <p:cNvSpPr>
              <a:spLocks noChangeShapeType="1"/>
            </p:cNvSpPr>
            <p:nvPr/>
          </p:nvSpPr>
          <p:spPr bwMode="auto">
            <a:xfrm>
              <a:off x="3209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2" name="Line 50"/>
            <p:cNvSpPr>
              <a:spLocks noChangeShapeType="1"/>
            </p:cNvSpPr>
            <p:nvPr/>
          </p:nvSpPr>
          <p:spPr bwMode="auto">
            <a:xfrm>
              <a:off x="3259" y="1849"/>
              <a:ext cx="1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3" name="Line 51"/>
            <p:cNvSpPr>
              <a:spLocks noChangeShapeType="1"/>
            </p:cNvSpPr>
            <p:nvPr/>
          </p:nvSpPr>
          <p:spPr bwMode="auto">
            <a:xfrm>
              <a:off x="3909" y="1024"/>
              <a:ext cx="3" cy="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4" name="Line 52"/>
            <p:cNvSpPr>
              <a:spLocks noChangeShapeType="1"/>
            </p:cNvSpPr>
            <p:nvPr/>
          </p:nvSpPr>
          <p:spPr bwMode="auto">
            <a:xfrm flipH="1">
              <a:off x="2140" y="1716"/>
              <a:ext cx="73" cy="1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5" name="Line 53"/>
            <p:cNvSpPr>
              <a:spLocks noChangeShapeType="1"/>
            </p:cNvSpPr>
            <p:nvPr/>
          </p:nvSpPr>
          <p:spPr bwMode="auto">
            <a:xfrm flipH="1">
              <a:off x="2780" y="1730"/>
              <a:ext cx="59" cy="1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6" name="Line 54"/>
            <p:cNvSpPr>
              <a:spLocks noChangeShapeType="1"/>
            </p:cNvSpPr>
            <p:nvPr/>
          </p:nvSpPr>
          <p:spPr bwMode="auto">
            <a:xfrm flipH="1">
              <a:off x="2830" y="1740"/>
              <a:ext cx="59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7" name="Line 55"/>
            <p:cNvSpPr>
              <a:spLocks noChangeShapeType="1"/>
            </p:cNvSpPr>
            <p:nvPr/>
          </p:nvSpPr>
          <p:spPr bwMode="auto">
            <a:xfrm flipH="1">
              <a:off x="2883" y="1740"/>
              <a:ext cx="59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8" name="Line 56"/>
            <p:cNvSpPr>
              <a:spLocks noChangeShapeType="1"/>
            </p:cNvSpPr>
            <p:nvPr/>
          </p:nvSpPr>
          <p:spPr bwMode="auto">
            <a:xfrm flipH="1">
              <a:off x="2937" y="1739"/>
              <a:ext cx="58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29" name="Line 57"/>
            <p:cNvSpPr>
              <a:spLocks noChangeShapeType="1"/>
            </p:cNvSpPr>
            <p:nvPr/>
          </p:nvSpPr>
          <p:spPr bwMode="auto">
            <a:xfrm flipH="1">
              <a:off x="2990" y="1739"/>
              <a:ext cx="59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30" name="Line 58"/>
            <p:cNvSpPr>
              <a:spLocks noChangeShapeType="1"/>
            </p:cNvSpPr>
            <p:nvPr/>
          </p:nvSpPr>
          <p:spPr bwMode="auto">
            <a:xfrm flipH="1">
              <a:off x="3043" y="1734"/>
              <a:ext cx="59" cy="1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31" name="Line 59"/>
            <p:cNvSpPr>
              <a:spLocks noChangeShapeType="1"/>
            </p:cNvSpPr>
            <p:nvPr/>
          </p:nvSpPr>
          <p:spPr bwMode="auto">
            <a:xfrm flipH="1">
              <a:off x="2179" y="946"/>
              <a:ext cx="59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32" name="Line 60"/>
            <p:cNvSpPr>
              <a:spLocks noChangeShapeType="1"/>
            </p:cNvSpPr>
            <p:nvPr/>
          </p:nvSpPr>
          <p:spPr bwMode="auto">
            <a:xfrm flipH="1">
              <a:off x="2229" y="951"/>
              <a:ext cx="59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333" name="Line 61"/>
            <p:cNvSpPr>
              <a:spLocks noChangeShapeType="1"/>
            </p:cNvSpPr>
            <p:nvPr/>
          </p:nvSpPr>
          <p:spPr bwMode="auto">
            <a:xfrm flipH="1">
              <a:off x="2283" y="951"/>
              <a:ext cx="58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90799-ECBF-43DE-A612-9299FE6142AD}" type="slidenum">
              <a:rPr lang="en-US"/>
              <a:pPr/>
              <a:t>3</a:t>
            </a:fld>
            <a:endParaRPr lang="en-US"/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Putting it all together</a:t>
            </a:r>
          </a:p>
          <a:p>
            <a:pPr lvl="1">
              <a:lnSpc>
                <a:spcPct val="90000"/>
              </a:lnSpc>
            </a:pPr>
            <a:r>
              <a:rPr lang="en-US"/>
              <a:t>General-purpose processor</a:t>
            </a:r>
          </a:p>
          <a:p>
            <a:pPr lvl="1">
              <a:lnSpc>
                <a:spcPct val="90000"/>
              </a:lnSpc>
            </a:pPr>
            <a:r>
              <a:rPr lang="en-US"/>
              <a:t>Single-purpose processor</a:t>
            </a:r>
          </a:p>
          <a:p>
            <a:pPr lvl="2">
              <a:lnSpc>
                <a:spcPct val="90000"/>
              </a:lnSpc>
            </a:pPr>
            <a:r>
              <a:rPr lang="en-US"/>
              <a:t>Custom</a:t>
            </a:r>
          </a:p>
          <a:p>
            <a:pPr lvl="2">
              <a:lnSpc>
                <a:spcPct val="90000"/>
              </a:lnSpc>
            </a:pPr>
            <a:r>
              <a:rPr lang="en-US"/>
              <a:t>Standard</a:t>
            </a:r>
          </a:p>
          <a:p>
            <a:pPr lvl="1">
              <a:lnSpc>
                <a:spcPct val="90000"/>
              </a:lnSpc>
            </a:pPr>
            <a:r>
              <a:rPr lang="en-US"/>
              <a:t>Memory</a:t>
            </a:r>
          </a:p>
          <a:p>
            <a:pPr lvl="1">
              <a:lnSpc>
                <a:spcPct val="90000"/>
              </a:lnSpc>
            </a:pPr>
            <a:r>
              <a:rPr lang="en-US"/>
              <a:t>Interfacing</a:t>
            </a:r>
          </a:p>
          <a:p>
            <a:pPr>
              <a:lnSpc>
                <a:spcPct val="90000"/>
              </a:lnSpc>
            </a:pPr>
            <a:r>
              <a:rPr lang="en-US"/>
              <a:t>Knowledge applied to designing a simple digital camera</a:t>
            </a:r>
          </a:p>
          <a:p>
            <a:pPr lvl="1">
              <a:lnSpc>
                <a:spcPct val="90000"/>
              </a:lnSpc>
            </a:pPr>
            <a:r>
              <a:rPr lang="en-US"/>
              <a:t>General-purpose vs. single-purpose processors</a:t>
            </a:r>
          </a:p>
          <a:p>
            <a:pPr lvl="1">
              <a:lnSpc>
                <a:spcPct val="90000"/>
              </a:lnSpc>
            </a:pPr>
            <a:r>
              <a:rPr lang="en-US"/>
              <a:t>Partitioning of functionality among different processor types</a:t>
            </a:r>
          </a:p>
        </p:txBody>
      </p:sp>
      <p:sp>
        <p:nvSpPr>
          <p:cNvPr id="150535" name="Rectangle 7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Introduction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104A0-606F-4F89-9197-50A66795D777}" type="slidenum">
              <a:rPr lang="en-US"/>
              <a:pPr/>
              <a:t>30</a:t>
            </a:fld>
            <a:endParaRPr lang="en-US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Microcontroller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4752975" cy="4505325"/>
          </a:xfrm>
        </p:spPr>
        <p:txBody>
          <a:bodyPr/>
          <a:lstStyle/>
          <a:p>
            <a:r>
              <a:rPr lang="en-US" sz="1800"/>
              <a:t>Synthesizable version of Intel 8051 available</a:t>
            </a:r>
          </a:p>
          <a:p>
            <a:pPr lvl="1"/>
            <a:r>
              <a:rPr lang="en-US" sz="1600"/>
              <a:t>Written in VHDL </a:t>
            </a:r>
          </a:p>
          <a:p>
            <a:pPr lvl="1"/>
            <a:r>
              <a:rPr lang="en-US" sz="1600"/>
              <a:t>Captured at register transfer level (RTL)</a:t>
            </a:r>
          </a:p>
          <a:p>
            <a:r>
              <a:rPr lang="en-US" sz="1800"/>
              <a:t>Fetches instruction from ROM</a:t>
            </a:r>
          </a:p>
          <a:p>
            <a:r>
              <a:rPr lang="en-US" sz="1800"/>
              <a:t>Decodes using Instruction Decoder</a:t>
            </a:r>
          </a:p>
          <a:p>
            <a:r>
              <a:rPr lang="en-US" sz="1800"/>
              <a:t>ALU executes arithmetic operations</a:t>
            </a:r>
          </a:p>
          <a:p>
            <a:pPr lvl="1"/>
            <a:r>
              <a:rPr lang="en-US" sz="1600"/>
              <a:t>Source and destination registers reside in RAM</a:t>
            </a:r>
          </a:p>
          <a:p>
            <a:r>
              <a:rPr lang="en-US" sz="1800"/>
              <a:t>Special data movement instructions used to load and store externally</a:t>
            </a:r>
          </a:p>
          <a:p>
            <a:r>
              <a:rPr lang="en-US" sz="1800"/>
              <a:t>Special program generates VHDL description of ROM from output of C compiler/linker</a:t>
            </a:r>
          </a:p>
        </p:txBody>
      </p:sp>
      <p:grpSp>
        <p:nvGrpSpPr>
          <p:cNvPr id="183314" name="Group 18"/>
          <p:cNvGrpSpPr>
            <a:grpSpLocks/>
          </p:cNvGrpSpPr>
          <p:nvPr/>
        </p:nvGrpSpPr>
        <p:grpSpPr bwMode="auto">
          <a:xfrm>
            <a:off x="5299075" y="2447925"/>
            <a:ext cx="3556000" cy="2022475"/>
            <a:chOff x="3362" y="1812"/>
            <a:chExt cx="2240" cy="1274"/>
          </a:xfrm>
        </p:grpSpPr>
        <p:grpSp>
          <p:nvGrpSpPr>
            <p:cNvPr id="183300" name="Group 4"/>
            <p:cNvGrpSpPr>
              <a:grpSpLocks/>
            </p:cNvGrpSpPr>
            <p:nvPr/>
          </p:nvGrpSpPr>
          <p:grpSpPr bwMode="auto">
            <a:xfrm>
              <a:off x="3362" y="2051"/>
              <a:ext cx="2240" cy="1035"/>
              <a:chOff x="2381" y="1555"/>
              <a:chExt cx="5600" cy="2587"/>
            </a:xfrm>
          </p:grpSpPr>
          <p:sp>
            <p:nvSpPr>
              <p:cNvPr id="183301" name="Text Box 5"/>
              <p:cNvSpPr txBox="1">
                <a:spLocks noChangeArrowheads="1"/>
              </p:cNvSpPr>
              <p:nvPr/>
            </p:nvSpPr>
            <p:spPr bwMode="auto">
              <a:xfrm>
                <a:off x="3988" y="3769"/>
                <a:ext cx="2418" cy="37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r>
                  <a:rPr lang="en-US" sz="900"/>
                  <a:t>To External Memory Bus</a:t>
                </a:r>
              </a:p>
            </p:txBody>
          </p:sp>
          <p:sp>
            <p:nvSpPr>
              <p:cNvPr id="183302" name="Rectangle 6"/>
              <p:cNvSpPr>
                <a:spLocks noChangeArrowheads="1"/>
              </p:cNvSpPr>
              <p:nvPr/>
            </p:nvSpPr>
            <p:spPr bwMode="auto">
              <a:xfrm>
                <a:off x="2381" y="1555"/>
                <a:ext cx="5600" cy="2045"/>
              </a:xfrm>
              <a:prstGeom prst="rect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303" name="Text Box 7"/>
              <p:cNvSpPr txBox="1">
                <a:spLocks noChangeArrowheads="1"/>
              </p:cNvSpPr>
              <p:nvPr/>
            </p:nvSpPr>
            <p:spPr bwMode="auto">
              <a:xfrm>
                <a:off x="4638" y="1866"/>
                <a:ext cx="1157" cy="132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en-US"/>
              </a:p>
              <a:p>
                <a:pPr>
                  <a:spcBef>
                    <a:spcPct val="0"/>
                  </a:spcBef>
                </a:pPr>
                <a:endParaRPr lang="en-US"/>
              </a:p>
              <a:p>
                <a:pPr>
                  <a:spcBef>
                    <a:spcPct val="0"/>
                  </a:spcBef>
                </a:pPr>
                <a:r>
                  <a:rPr lang="en-US" sz="900"/>
                  <a:t>Controller</a:t>
                </a:r>
              </a:p>
            </p:txBody>
          </p:sp>
          <p:sp>
            <p:nvSpPr>
              <p:cNvPr id="183304" name="Text Box 8"/>
              <p:cNvSpPr txBox="1">
                <a:spLocks noChangeArrowheads="1"/>
              </p:cNvSpPr>
              <p:nvPr/>
            </p:nvSpPr>
            <p:spPr bwMode="auto">
              <a:xfrm>
                <a:off x="6514" y="1679"/>
                <a:ext cx="1157" cy="55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r>
                  <a:rPr lang="en-US" sz="900"/>
                  <a:t>4K ROM</a:t>
                </a:r>
              </a:p>
            </p:txBody>
          </p:sp>
          <p:sp>
            <p:nvSpPr>
              <p:cNvPr id="183305" name="Text Box 9"/>
              <p:cNvSpPr txBox="1">
                <a:spLocks noChangeArrowheads="1"/>
              </p:cNvSpPr>
              <p:nvPr/>
            </p:nvSpPr>
            <p:spPr bwMode="auto">
              <a:xfrm>
                <a:off x="6531" y="2618"/>
                <a:ext cx="1157" cy="6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r>
                  <a:rPr lang="en-US" sz="900"/>
                  <a:t>128</a:t>
                </a:r>
              </a:p>
              <a:p>
                <a:pPr>
                  <a:spcBef>
                    <a:spcPct val="0"/>
                  </a:spcBef>
                </a:pPr>
                <a:r>
                  <a:rPr lang="en-US" sz="900"/>
                  <a:t>RAM</a:t>
                </a:r>
              </a:p>
            </p:txBody>
          </p:sp>
          <p:sp>
            <p:nvSpPr>
              <p:cNvPr id="183306" name="Text Box 10"/>
              <p:cNvSpPr txBox="1">
                <a:spLocks noChangeArrowheads="1"/>
              </p:cNvSpPr>
              <p:nvPr/>
            </p:nvSpPr>
            <p:spPr bwMode="auto">
              <a:xfrm>
                <a:off x="2647" y="1707"/>
                <a:ext cx="1255" cy="6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r>
                  <a:rPr lang="en-US" sz="900"/>
                  <a:t>Instruction Decoder</a:t>
                </a:r>
              </a:p>
            </p:txBody>
          </p:sp>
          <p:sp>
            <p:nvSpPr>
              <p:cNvPr id="183307" name="Text Box 11"/>
              <p:cNvSpPr txBox="1">
                <a:spLocks noChangeArrowheads="1"/>
              </p:cNvSpPr>
              <p:nvPr/>
            </p:nvSpPr>
            <p:spPr bwMode="auto">
              <a:xfrm>
                <a:off x="2665" y="2711"/>
                <a:ext cx="1255" cy="55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r>
                  <a:rPr lang="en-US" sz="900"/>
                  <a:t>ALU</a:t>
                </a:r>
              </a:p>
            </p:txBody>
          </p:sp>
          <p:sp>
            <p:nvSpPr>
              <p:cNvPr id="183308" name="Line 12"/>
              <p:cNvSpPr>
                <a:spLocks noChangeShapeType="1"/>
              </p:cNvSpPr>
              <p:nvPr/>
            </p:nvSpPr>
            <p:spPr bwMode="auto">
              <a:xfrm>
                <a:off x="5785" y="1946"/>
                <a:ext cx="71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309" name="Line 13"/>
              <p:cNvSpPr>
                <a:spLocks noChangeShapeType="1"/>
              </p:cNvSpPr>
              <p:nvPr/>
            </p:nvSpPr>
            <p:spPr bwMode="auto">
              <a:xfrm>
                <a:off x="5802" y="2986"/>
                <a:ext cx="71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310" name="Line 14"/>
              <p:cNvSpPr>
                <a:spLocks noChangeShapeType="1"/>
              </p:cNvSpPr>
              <p:nvPr/>
            </p:nvSpPr>
            <p:spPr bwMode="auto">
              <a:xfrm>
                <a:off x="3900" y="1982"/>
                <a:ext cx="71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311" name="Line 15"/>
              <p:cNvSpPr>
                <a:spLocks noChangeShapeType="1"/>
              </p:cNvSpPr>
              <p:nvPr/>
            </p:nvSpPr>
            <p:spPr bwMode="auto">
              <a:xfrm>
                <a:off x="3927" y="2977"/>
                <a:ext cx="71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312" name="Line 16"/>
              <p:cNvSpPr>
                <a:spLocks noChangeShapeType="1"/>
              </p:cNvSpPr>
              <p:nvPr/>
            </p:nvSpPr>
            <p:spPr bwMode="auto">
              <a:xfrm>
                <a:off x="5190" y="3191"/>
                <a:ext cx="0" cy="6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med"/>
                <a:tailEnd type="triangle" w="sm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3313" name="Text Box 17"/>
            <p:cNvSpPr txBox="1">
              <a:spLocks noChangeArrowheads="1"/>
            </p:cNvSpPr>
            <p:nvPr/>
          </p:nvSpPr>
          <p:spPr bwMode="auto">
            <a:xfrm>
              <a:off x="3474" y="1812"/>
              <a:ext cx="202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 u="sng"/>
                <a:t>Block diagram of Intel 8051 processor core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BD00F-9819-4B01-880E-E2CCCCD2E653}" type="slidenum">
              <a:rPr lang="en-US"/>
              <a:pPr/>
              <a:t>31</a:t>
            </a:fld>
            <a:endParaRPr lang="en-US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5810250" cy="4562475"/>
          </a:xfrm>
        </p:spPr>
        <p:txBody>
          <a:bodyPr/>
          <a:lstStyle/>
          <a:p>
            <a:r>
              <a:rPr lang="en-US" sz="2000"/>
              <a:t>UART in idle mode until invoked</a:t>
            </a:r>
          </a:p>
          <a:p>
            <a:pPr lvl="1"/>
            <a:r>
              <a:rPr lang="en-US" sz="1800"/>
              <a:t>UART invoked when 8051 executes store instruction with UART’s enable register as target address</a:t>
            </a:r>
          </a:p>
          <a:p>
            <a:pPr lvl="2"/>
            <a:r>
              <a:rPr lang="en-US" sz="1600"/>
              <a:t>Memory-mapped communication between 8051 and all single-purpose processors</a:t>
            </a:r>
          </a:p>
          <a:p>
            <a:pPr lvl="2"/>
            <a:r>
              <a:rPr lang="en-US" sz="1600"/>
              <a:t>Lower 8-bits of memory address for RAM</a:t>
            </a:r>
          </a:p>
          <a:p>
            <a:pPr lvl="2"/>
            <a:r>
              <a:rPr lang="en-US" sz="1600"/>
              <a:t>Upper 8-bits of memory address for memory-mapped I/O devices</a:t>
            </a:r>
          </a:p>
          <a:p>
            <a:r>
              <a:rPr lang="en-US" sz="2000"/>
              <a:t>Start state transmits 0 indicating start of byte transmission then transitions to Data state</a:t>
            </a:r>
          </a:p>
          <a:p>
            <a:r>
              <a:rPr lang="en-US" sz="2000"/>
              <a:t>Data state sends 8 bits serially then transitions to Stop state</a:t>
            </a:r>
          </a:p>
          <a:p>
            <a:r>
              <a:rPr lang="en-US" sz="2000"/>
              <a:t>Stop state transmits 1 indicating transmission done then transitions back to idle mode</a:t>
            </a:r>
          </a:p>
        </p:txBody>
      </p:sp>
      <p:sp>
        <p:nvSpPr>
          <p:cNvPr id="184325" name="Text Box 5"/>
          <p:cNvSpPr txBox="1">
            <a:spLocks noChangeArrowheads="1"/>
          </p:cNvSpPr>
          <p:nvPr/>
        </p:nvSpPr>
        <p:spPr bwMode="auto">
          <a:xfrm>
            <a:off x="7399338" y="2857500"/>
            <a:ext cx="560387" cy="2301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900"/>
              <a:t>invoked</a:t>
            </a:r>
          </a:p>
        </p:txBody>
      </p:sp>
      <p:sp>
        <p:nvSpPr>
          <p:cNvPr id="184326" name="Text Box 6"/>
          <p:cNvSpPr txBox="1">
            <a:spLocks noChangeArrowheads="1"/>
          </p:cNvSpPr>
          <p:nvPr/>
        </p:nvSpPr>
        <p:spPr bwMode="auto">
          <a:xfrm>
            <a:off x="7377113" y="4171950"/>
            <a:ext cx="474662" cy="2492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900"/>
              <a:t>I = 8</a:t>
            </a:r>
          </a:p>
        </p:txBody>
      </p:sp>
      <p:sp>
        <p:nvSpPr>
          <p:cNvPr id="184327" name="Text Box 7"/>
          <p:cNvSpPr txBox="1">
            <a:spLocks noChangeArrowheads="1"/>
          </p:cNvSpPr>
          <p:nvPr/>
        </p:nvSpPr>
        <p:spPr bwMode="auto">
          <a:xfrm>
            <a:off x="7469188" y="3262313"/>
            <a:ext cx="458787" cy="2301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900"/>
              <a:t>I &lt; 8</a:t>
            </a:r>
          </a:p>
        </p:txBody>
      </p:sp>
      <p:sp>
        <p:nvSpPr>
          <p:cNvPr id="184328" name="Oval 8"/>
          <p:cNvSpPr>
            <a:spLocks noChangeArrowheads="1"/>
          </p:cNvSpPr>
          <p:nvPr/>
        </p:nvSpPr>
        <p:spPr bwMode="auto">
          <a:xfrm>
            <a:off x="6623050" y="2951163"/>
            <a:ext cx="585788" cy="4540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1000" b="1" u="sng"/>
              <a:t>Idle</a:t>
            </a:r>
            <a:r>
              <a:rPr lang="en-US" sz="900"/>
              <a:t>:</a:t>
            </a:r>
          </a:p>
          <a:p>
            <a:pPr>
              <a:spcBef>
                <a:spcPct val="0"/>
              </a:spcBef>
            </a:pPr>
            <a:r>
              <a:rPr lang="en-US" sz="900"/>
              <a:t>I = 0</a:t>
            </a:r>
          </a:p>
        </p:txBody>
      </p:sp>
      <p:sp>
        <p:nvSpPr>
          <p:cNvPr id="184329" name="Oval 9"/>
          <p:cNvSpPr>
            <a:spLocks noChangeArrowheads="1"/>
          </p:cNvSpPr>
          <p:nvPr/>
        </p:nvSpPr>
        <p:spPr bwMode="auto">
          <a:xfrm>
            <a:off x="7983538" y="2792413"/>
            <a:ext cx="812800" cy="6238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b="1" u="sng"/>
              <a:t>Start</a:t>
            </a:r>
            <a:r>
              <a:rPr lang="en-US" sz="900"/>
              <a:t>: Transmit LOW</a:t>
            </a:r>
          </a:p>
        </p:txBody>
      </p:sp>
      <p:sp>
        <p:nvSpPr>
          <p:cNvPr id="184330" name="Oval 10"/>
          <p:cNvSpPr>
            <a:spLocks noChangeArrowheads="1"/>
          </p:cNvSpPr>
          <p:nvPr/>
        </p:nvSpPr>
        <p:spPr bwMode="auto">
          <a:xfrm>
            <a:off x="7886700" y="3546475"/>
            <a:ext cx="898525" cy="847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b="1" u="sng"/>
              <a:t>Data</a:t>
            </a:r>
            <a:r>
              <a:rPr lang="en-US" sz="900"/>
              <a:t>: Transmit data(I), then I++</a:t>
            </a:r>
          </a:p>
        </p:txBody>
      </p:sp>
      <p:sp>
        <p:nvSpPr>
          <p:cNvPr id="184331" name="Oval 11"/>
          <p:cNvSpPr>
            <a:spLocks noChangeArrowheads="1"/>
          </p:cNvSpPr>
          <p:nvPr/>
        </p:nvSpPr>
        <p:spPr bwMode="auto">
          <a:xfrm>
            <a:off x="6505575" y="3622675"/>
            <a:ext cx="801688" cy="6302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b="1" u="sng"/>
              <a:t>Stop</a:t>
            </a:r>
            <a:r>
              <a:rPr lang="en-US" sz="900"/>
              <a:t>: Transmit HIGH</a:t>
            </a:r>
          </a:p>
        </p:txBody>
      </p:sp>
      <p:sp>
        <p:nvSpPr>
          <p:cNvPr id="184332" name="Freeform 12"/>
          <p:cNvSpPr>
            <a:spLocks/>
          </p:cNvSpPr>
          <p:nvPr/>
        </p:nvSpPr>
        <p:spPr bwMode="auto">
          <a:xfrm>
            <a:off x="7175500" y="4178300"/>
            <a:ext cx="750888" cy="239713"/>
          </a:xfrm>
          <a:custGeom>
            <a:avLst/>
            <a:gdLst/>
            <a:ahLst/>
            <a:cxnLst>
              <a:cxn ang="0">
                <a:pos x="1182" y="27"/>
              </a:cxn>
              <a:cxn ang="0">
                <a:pos x="702" y="374"/>
              </a:cxn>
              <a:cxn ang="0">
                <a:pos x="0" y="0"/>
              </a:cxn>
            </a:cxnLst>
            <a:rect l="0" t="0" r="r" b="b"/>
            <a:pathLst>
              <a:path w="1182" h="378">
                <a:moveTo>
                  <a:pt x="1182" y="27"/>
                </a:moveTo>
                <a:cubicBezTo>
                  <a:pt x="1040" y="202"/>
                  <a:pt x="899" y="378"/>
                  <a:pt x="702" y="374"/>
                </a:cubicBezTo>
                <a:cubicBezTo>
                  <a:pt x="505" y="370"/>
                  <a:pt x="252" y="185"/>
                  <a:pt x="0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33" name="Freeform 13"/>
          <p:cNvSpPr>
            <a:spLocks/>
          </p:cNvSpPr>
          <p:nvPr/>
        </p:nvSpPr>
        <p:spPr bwMode="auto">
          <a:xfrm>
            <a:off x="6638925" y="3359150"/>
            <a:ext cx="90488" cy="312738"/>
          </a:xfrm>
          <a:custGeom>
            <a:avLst/>
            <a:gdLst/>
            <a:ahLst/>
            <a:cxnLst>
              <a:cxn ang="0">
                <a:pos x="179" y="622"/>
              </a:cxn>
              <a:cxn ang="0">
                <a:pos x="1" y="365"/>
              </a:cxn>
              <a:cxn ang="0">
                <a:pos x="170" y="0"/>
              </a:cxn>
            </a:cxnLst>
            <a:rect l="0" t="0" r="r" b="b"/>
            <a:pathLst>
              <a:path w="179" h="622">
                <a:moveTo>
                  <a:pt x="179" y="622"/>
                </a:moveTo>
                <a:cubicBezTo>
                  <a:pt x="90" y="545"/>
                  <a:pt x="2" y="469"/>
                  <a:pt x="1" y="365"/>
                </a:cubicBezTo>
                <a:cubicBezTo>
                  <a:pt x="0" y="261"/>
                  <a:pt x="85" y="130"/>
                  <a:pt x="170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34" name="Freeform 14"/>
          <p:cNvSpPr>
            <a:spLocks/>
          </p:cNvSpPr>
          <p:nvPr/>
        </p:nvSpPr>
        <p:spPr bwMode="auto">
          <a:xfrm>
            <a:off x="7192963" y="2828925"/>
            <a:ext cx="828675" cy="282575"/>
          </a:xfrm>
          <a:custGeom>
            <a:avLst/>
            <a:gdLst/>
            <a:ahLst/>
            <a:cxnLst>
              <a:cxn ang="0">
                <a:pos x="0" y="454"/>
              </a:cxn>
              <a:cxn ang="0">
                <a:pos x="738" y="36"/>
              </a:cxn>
              <a:cxn ang="0">
                <a:pos x="1378" y="241"/>
              </a:cxn>
            </a:cxnLst>
            <a:rect l="0" t="0" r="r" b="b"/>
            <a:pathLst>
              <a:path w="1378" h="454">
                <a:moveTo>
                  <a:pt x="0" y="454"/>
                </a:moveTo>
                <a:cubicBezTo>
                  <a:pt x="254" y="263"/>
                  <a:pt x="508" y="72"/>
                  <a:pt x="738" y="36"/>
                </a:cubicBezTo>
                <a:cubicBezTo>
                  <a:pt x="968" y="0"/>
                  <a:pt x="1173" y="120"/>
                  <a:pt x="1378" y="241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35" name="Freeform 15"/>
          <p:cNvSpPr>
            <a:spLocks/>
          </p:cNvSpPr>
          <p:nvPr/>
        </p:nvSpPr>
        <p:spPr bwMode="auto">
          <a:xfrm>
            <a:off x="8707438" y="3343275"/>
            <a:ext cx="46037" cy="390525"/>
          </a:xfrm>
          <a:custGeom>
            <a:avLst/>
            <a:gdLst/>
            <a:ahLst/>
            <a:cxnLst>
              <a:cxn ang="0">
                <a:pos x="18" y="0"/>
              </a:cxn>
              <a:cxn ang="0">
                <a:pos x="285" y="311"/>
              </a:cxn>
              <a:cxn ang="0">
                <a:pos x="0" y="827"/>
              </a:cxn>
            </a:cxnLst>
            <a:rect l="0" t="0" r="r" b="b"/>
            <a:pathLst>
              <a:path w="288" h="827">
                <a:moveTo>
                  <a:pt x="18" y="0"/>
                </a:moveTo>
                <a:cubicBezTo>
                  <a:pt x="153" y="86"/>
                  <a:pt x="288" y="173"/>
                  <a:pt x="285" y="311"/>
                </a:cubicBezTo>
                <a:cubicBezTo>
                  <a:pt x="282" y="449"/>
                  <a:pt x="141" y="638"/>
                  <a:pt x="0" y="827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36" name="Freeform 16"/>
          <p:cNvSpPr>
            <a:spLocks/>
          </p:cNvSpPr>
          <p:nvPr/>
        </p:nvSpPr>
        <p:spPr bwMode="auto">
          <a:xfrm>
            <a:off x="7715250" y="3438525"/>
            <a:ext cx="317500" cy="377825"/>
          </a:xfrm>
          <a:custGeom>
            <a:avLst/>
            <a:gdLst/>
            <a:ahLst/>
            <a:cxnLst>
              <a:cxn ang="0">
                <a:pos x="446" y="828"/>
              </a:cxn>
              <a:cxn ang="0">
                <a:pos x="37" y="55"/>
              </a:cxn>
              <a:cxn ang="0">
                <a:pos x="668" y="500"/>
              </a:cxn>
            </a:cxnLst>
            <a:rect l="0" t="0" r="r" b="b"/>
            <a:pathLst>
              <a:path w="668" h="828">
                <a:moveTo>
                  <a:pt x="446" y="828"/>
                </a:moveTo>
                <a:cubicBezTo>
                  <a:pt x="223" y="469"/>
                  <a:pt x="0" y="110"/>
                  <a:pt x="37" y="55"/>
                </a:cubicBezTo>
                <a:cubicBezTo>
                  <a:pt x="74" y="0"/>
                  <a:pt x="371" y="250"/>
                  <a:pt x="668" y="50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37" name="Text Box 17"/>
          <p:cNvSpPr txBox="1">
            <a:spLocks noChangeArrowheads="1"/>
          </p:cNvSpPr>
          <p:nvPr/>
        </p:nvSpPr>
        <p:spPr bwMode="auto">
          <a:xfrm>
            <a:off x="6581775" y="2409825"/>
            <a:ext cx="2171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r>
              <a:rPr lang="en-US" sz="1400" u="sng"/>
              <a:t>FSMD description of UART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9D01D-015E-4F9B-9F98-4A8DA31F80B2}" type="slidenum">
              <a:rPr lang="en-US"/>
              <a:pPr/>
              <a:t>32</a:t>
            </a:fld>
            <a:endParaRPr 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CCDPP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1450" y="1524000"/>
            <a:ext cx="5238750" cy="4533900"/>
          </a:xfrm>
        </p:spPr>
        <p:txBody>
          <a:bodyPr/>
          <a:lstStyle/>
          <a:p>
            <a:r>
              <a:rPr lang="en-US" sz="1800"/>
              <a:t>Hardware implementation of zero-bias operations</a:t>
            </a:r>
          </a:p>
          <a:p>
            <a:r>
              <a:rPr lang="en-US" sz="1800"/>
              <a:t>Interacts with external CCD chip</a:t>
            </a:r>
          </a:p>
          <a:p>
            <a:pPr lvl="1"/>
            <a:r>
              <a:rPr lang="en-US" sz="1200"/>
              <a:t>CCD chip resides external to our SOC mainly because combining CCD with ordinary logic not feasible</a:t>
            </a:r>
          </a:p>
          <a:p>
            <a:r>
              <a:rPr lang="en-US" sz="1800"/>
              <a:t>Internal buffer, </a:t>
            </a:r>
            <a:r>
              <a:rPr lang="en-US" sz="1800" i="1"/>
              <a:t>B</a:t>
            </a:r>
            <a:r>
              <a:rPr lang="en-US" sz="1800"/>
              <a:t>, memory-mapped to 8051</a:t>
            </a:r>
          </a:p>
          <a:p>
            <a:r>
              <a:rPr lang="en-US" sz="1800"/>
              <a:t>Variables </a:t>
            </a:r>
            <a:r>
              <a:rPr lang="en-US" sz="1800" i="1"/>
              <a:t>R</a:t>
            </a:r>
            <a:r>
              <a:rPr lang="en-US" sz="1800"/>
              <a:t>, </a:t>
            </a:r>
            <a:r>
              <a:rPr lang="en-US" sz="1800" i="1"/>
              <a:t>C</a:t>
            </a:r>
            <a:r>
              <a:rPr lang="en-US" sz="1800"/>
              <a:t> are buffer’s row, column indices</a:t>
            </a:r>
          </a:p>
          <a:p>
            <a:r>
              <a:rPr lang="en-US" sz="1800"/>
              <a:t>GetRow state reads in one row from CCD to </a:t>
            </a:r>
            <a:r>
              <a:rPr lang="en-US" sz="1800" i="1"/>
              <a:t>B</a:t>
            </a:r>
          </a:p>
          <a:p>
            <a:pPr lvl="1"/>
            <a:r>
              <a:rPr lang="en-US" sz="1600"/>
              <a:t>66 bytes: 64 pixels + 2 blacked-out pixels</a:t>
            </a:r>
          </a:p>
          <a:p>
            <a:r>
              <a:rPr lang="en-US" sz="1800"/>
              <a:t>ComputeBias state computes bias for that row and stores in variable </a:t>
            </a:r>
            <a:r>
              <a:rPr lang="en-US" sz="1800" i="1"/>
              <a:t>Bias</a:t>
            </a:r>
          </a:p>
          <a:p>
            <a:r>
              <a:rPr lang="en-US" sz="1800"/>
              <a:t>FixBias state iterates over same row subtracting </a:t>
            </a:r>
            <a:r>
              <a:rPr lang="en-US" sz="1800" i="1"/>
              <a:t>Bias</a:t>
            </a:r>
            <a:r>
              <a:rPr lang="en-US" sz="1800"/>
              <a:t> from each element</a:t>
            </a:r>
          </a:p>
          <a:p>
            <a:r>
              <a:rPr lang="en-US" sz="1800"/>
              <a:t>NextRow transitions to GetRow for repeat of process on next row or to Idle state when all 64 rows completed</a:t>
            </a:r>
          </a:p>
        </p:txBody>
      </p:sp>
      <p:grpSp>
        <p:nvGrpSpPr>
          <p:cNvPr id="185385" name="Group 41"/>
          <p:cNvGrpSpPr>
            <a:grpSpLocks/>
          </p:cNvGrpSpPr>
          <p:nvPr/>
        </p:nvGrpSpPr>
        <p:grpSpPr bwMode="auto">
          <a:xfrm>
            <a:off x="5470525" y="2428875"/>
            <a:ext cx="3421063" cy="2663825"/>
            <a:chOff x="3446" y="1530"/>
            <a:chExt cx="2155" cy="1678"/>
          </a:xfrm>
        </p:grpSpPr>
        <p:sp>
          <p:nvSpPr>
            <p:cNvPr id="185367" name="Text Box 23"/>
            <p:cNvSpPr txBox="1">
              <a:spLocks noChangeArrowheads="1"/>
            </p:cNvSpPr>
            <p:nvPr/>
          </p:nvSpPr>
          <p:spPr bwMode="auto">
            <a:xfrm>
              <a:off x="3667" y="2980"/>
              <a:ext cx="331" cy="14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C = 64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66" name="Text Box 22"/>
            <p:cNvSpPr txBox="1">
              <a:spLocks noChangeArrowheads="1"/>
            </p:cNvSpPr>
            <p:nvPr/>
          </p:nvSpPr>
          <p:spPr bwMode="auto">
            <a:xfrm>
              <a:off x="4416" y="2552"/>
              <a:ext cx="331" cy="14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C &lt; 64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65" name="Text Box 21"/>
            <p:cNvSpPr txBox="1">
              <a:spLocks noChangeArrowheads="1"/>
            </p:cNvSpPr>
            <p:nvPr/>
          </p:nvSpPr>
          <p:spPr bwMode="auto">
            <a:xfrm>
              <a:off x="3594" y="2219"/>
              <a:ext cx="443" cy="14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R = 64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64" name="Text Box 20"/>
            <p:cNvSpPr txBox="1">
              <a:spLocks noChangeArrowheads="1"/>
            </p:cNvSpPr>
            <p:nvPr/>
          </p:nvSpPr>
          <p:spPr bwMode="auto">
            <a:xfrm>
              <a:off x="5180" y="2186"/>
              <a:ext cx="331" cy="14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C = 66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63" name="Text Box 19"/>
            <p:cNvSpPr txBox="1">
              <a:spLocks noChangeArrowheads="1"/>
            </p:cNvSpPr>
            <p:nvPr/>
          </p:nvSpPr>
          <p:spPr bwMode="auto">
            <a:xfrm>
              <a:off x="4159" y="1817"/>
              <a:ext cx="360" cy="14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invoked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62" name="Text Box 18"/>
            <p:cNvSpPr txBox="1">
              <a:spLocks noChangeArrowheads="1"/>
            </p:cNvSpPr>
            <p:nvPr/>
          </p:nvSpPr>
          <p:spPr bwMode="auto">
            <a:xfrm>
              <a:off x="4116" y="2407"/>
              <a:ext cx="421" cy="14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R &lt; 64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61" name="Text Box 17"/>
            <p:cNvSpPr txBox="1">
              <a:spLocks noChangeArrowheads="1"/>
            </p:cNvSpPr>
            <p:nvPr/>
          </p:nvSpPr>
          <p:spPr bwMode="auto">
            <a:xfrm>
              <a:off x="5258" y="1742"/>
              <a:ext cx="331" cy="14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C &lt; 66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60" name="Oval 16"/>
            <p:cNvSpPr>
              <a:spLocks noChangeArrowheads="1"/>
            </p:cNvSpPr>
            <p:nvPr/>
          </p:nvSpPr>
          <p:spPr bwMode="auto">
            <a:xfrm>
              <a:off x="3729" y="1810"/>
              <a:ext cx="363" cy="39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b="1" u="sng">
                  <a:cs typeface="Times New Roman" charset="0"/>
                </a:rPr>
                <a:t>Idle</a:t>
              </a:r>
              <a:r>
                <a:rPr lang="en-US" sz="900">
                  <a:cs typeface="Times New Roman" charset="0"/>
                </a:rPr>
                <a:t>: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R=0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C=0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59" name="Oval 15"/>
            <p:cNvSpPr>
              <a:spLocks noChangeArrowheads="1"/>
            </p:cNvSpPr>
            <p:nvPr/>
          </p:nvSpPr>
          <p:spPr bwMode="auto">
            <a:xfrm>
              <a:off x="4608" y="1757"/>
              <a:ext cx="666" cy="42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b="1" u="sng">
                  <a:cs typeface="Times New Roman" charset="0"/>
                </a:rPr>
                <a:t>GetRow</a:t>
              </a:r>
              <a:r>
                <a:rPr lang="en-US" sz="900">
                  <a:cs typeface="Times New Roman" charset="0"/>
                </a:rPr>
                <a:t>: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B[R][C]=Pxl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C=C+1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 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58" name="Oval 14"/>
            <p:cNvSpPr>
              <a:spLocks noChangeArrowheads="1"/>
            </p:cNvSpPr>
            <p:nvPr/>
          </p:nvSpPr>
          <p:spPr bwMode="auto">
            <a:xfrm>
              <a:off x="4771" y="2359"/>
              <a:ext cx="830" cy="52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b="1" u="sng">
                  <a:cs typeface="Times New Roman" charset="0"/>
                </a:rPr>
                <a:t>ComputeBias</a:t>
              </a:r>
              <a:r>
                <a:rPr lang="en-US" sz="900">
                  <a:cs typeface="Times New Roman" charset="0"/>
                </a:rPr>
                <a:t>: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Bias=(B[R][11] + B[R][10]) / 2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C=0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57" name="Oval 13"/>
            <p:cNvSpPr>
              <a:spLocks noChangeArrowheads="1"/>
            </p:cNvSpPr>
            <p:nvPr/>
          </p:nvSpPr>
          <p:spPr bwMode="auto">
            <a:xfrm>
              <a:off x="3446" y="2507"/>
              <a:ext cx="597" cy="39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b="1" u="sng">
                  <a:cs typeface="Times New Roman" charset="0"/>
                </a:rPr>
                <a:t>NextRow</a:t>
              </a:r>
              <a:r>
                <a:rPr lang="en-US" sz="900">
                  <a:cs typeface="Times New Roman" charset="0"/>
                </a:rPr>
                <a:t>: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R++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C=0</a:t>
              </a:r>
              <a:endParaRPr lang="en-US" sz="2400"/>
            </a:p>
          </p:txBody>
        </p:sp>
        <p:sp>
          <p:nvSpPr>
            <p:cNvPr id="185356" name="Oval 12"/>
            <p:cNvSpPr>
              <a:spLocks noChangeArrowheads="1"/>
            </p:cNvSpPr>
            <p:nvPr/>
          </p:nvSpPr>
          <p:spPr bwMode="auto">
            <a:xfrm>
              <a:off x="4063" y="2789"/>
              <a:ext cx="970" cy="41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b="1" u="sng">
                  <a:cs typeface="Times New Roman" charset="0"/>
                </a:rPr>
                <a:t>FixBias</a:t>
              </a:r>
              <a:r>
                <a:rPr lang="en-US" sz="900">
                  <a:cs typeface="Times New Roman" charset="0"/>
                </a:rPr>
                <a:t>: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B[R][C]=B[R][C]-Bias</a:t>
              </a:r>
            </a:p>
            <a:p>
              <a:pPr>
                <a:spcBef>
                  <a:spcPct val="0"/>
                </a:spcBef>
              </a:pPr>
              <a:r>
                <a:rPr lang="en-US" sz="900">
                  <a:cs typeface="Times New Roman" charset="0"/>
                </a:rPr>
                <a:t> </a:t>
              </a:r>
            </a:p>
            <a:p>
              <a:pPr algn="l">
                <a:spcBef>
                  <a:spcPct val="0"/>
                </a:spcBef>
              </a:pPr>
              <a:endParaRPr lang="en-US" sz="2400"/>
            </a:p>
          </p:txBody>
        </p:sp>
        <p:sp>
          <p:nvSpPr>
            <p:cNvPr id="185355" name="Freeform 11"/>
            <p:cNvSpPr>
              <a:spLocks/>
            </p:cNvSpPr>
            <p:nvPr/>
          </p:nvSpPr>
          <p:spPr bwMode="auto">
            <a:xfrm>
              <a:off x="4078" y="1958"/>
              <a:ext cx="537" cy="49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604" y="6"/>
                </a:cxn>
                <a:cxn ang="0">
                  <a:pos x="1342" y="122"/>
                </a:cxn>
              </a:cxnLst>
              <a:rect l="0" t="0" r="r" b="b"/>
              <a:pathLst>
                <a:path w="1342" h="122">
                  <a:moveTo>
                    <a:pt x="0" y="86"/>
                  </a:moveTo>
                  <a:cubicBezTo>
                    <a:pt x="190" y="43"/>
                    <a:pt x="380" y="0"/>
                    <a:pt x="604" y="6"/>
                  </a:cubicBezTo>
                  <a:cubicBezTo>
                    <a:pt x="828" y="12"/>
                    <a:pt x="1085" y="67"/>
                    <a:pt x="1342" y="12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54" name="Freeform 10"/>
            <p:cNvSpPr>
              <a:spLocks/>
            </p:cNvSpPr>
            <p:nvPr/>
          </p:nvSpPr>
          <p:spPr bwMode="auto">
            <a:xfrm>
              <a:off x="5086" y="2182"/>
              <a:ext cx="155" cy="1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5" y="222"/>
                </a:cxn>
                <a:cxn ang="0">
                  <a:pos x="329" y="622"/>
                </a:cxn>
              </a:cxnLst>
              <a:rect l="0" t="0" r="r" b="b"/>
              <a:pathLst>
                <a:path w="490" h="622">
                  <a:moveTo>
                    <a:pt x="0" y="0"/>
                  </a:moveTo>
                  <a:cubicBezTo>
                    <a:pt x="190" y="59"/>
                    <a:pt x="380" y="118"/>
                    <a:pt x="435" y="222"/>
                  </a:cubicBezTo>
                  <a:cubicBezTo>
                    <a:pt x="490" y="326"/>
                    <a:pt x="409" y="474"/>
                    <a:pt x="329" y="62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53" name="Freeform 9"/>
            <p:cNvSpPr>
              <a:spLocks/>
            </p:cNvSpPr>
            <p:nvPr/>
          </p:nvSpPr>
          <p:spPr bwMode="auto">
            <a:xfrm>
              <a:off x="5021" y="2906"/>
              <a:ext cx="204" cy="142"/>
            </a:xfrm>
            <a:custGeom>
              <a:avLst/>
              <a:gdLst/>
              <a:ahLst/>
              <a:cxnLst>
                <a:cxn ang="0">
                  <a:pos x="506" y="0"/>
                </a:cxn>
                <a:cxn ang="0">
                  <a:pos x="506" y="355"/>
                </a:cxn>
                <a:cxn ang="0">
                  <a:pos x="0" y="560"/>
                </a:cxn>
              </a:cxnLst>
              <a:rect l="0" t="0" r="r" b="b"/>
              <a:pathLst>
                <a:path w="590" h="560">
                  <a:moveTo>
                    <a:pt x="506" y="0"/>
                  </a:moveTo>
                  <a:cubicBezTo>
                    <a:pt x="548" y="131"/>
                    <a:pt x="590" y="262"/>
                    <a:pt x="506" y="355"/>
                  </a:cubicBezTo>
                  <a:cubicBezTo>
                    <a:pt x="422" y="448"/>
                    <a:pt x="211" y="504"/>
                    <a:pt x="0" y="56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52" name="Freeform 8"/>
            <p:cNvSpPr>
              <a:spLocks/>
            </p:cNvSpPr>
            <p:nvPr/>
          </p:nvSpPr>
          <p:spPr bwMode="auto">
            <a:xfrm>
              <a:off x="3862" y="2909"/>
              <a:ext cx="209" cy="146"/>
            </a:xfrm>
            <a:custGeom>
              <a:avLst/>
              <a:gdLst/>
              <a:ahLst/>
              <a:cxnLst>
                <a:cxn ang="0">
                  <a:pos x="791" y="444"/>
                </a:cxn>
                <a:cxn ang="0">
                  <a:pos x="302" y="418"/>
                </a:cxn>
                <a:cxn ang="0">
                  <a:pos x="0" y="0"/>
                </a:cxn>
              </a:cxnLst>
              <a:rect l="0" t="0" r="r" b="b"/>
              <a:pathLst>
                <a:path w="791" h="492">
                  <a:moveTo>
                    <a:pt x="791" y="444"/>
                  </a:moveTo>
                  <a:cubicBezTo>
                    <a:pt x="612" y="468"/>
                    <a:pt x="434" y="492"/>
                    <a:pt x="302" y="418"/>
                  </a:cubicBezTo>
                  <a:cubicBezTo>
                    <a:pt x="170" y="344"/>
                    <a:pt x="85" y="172"/>
                    <a:pt x="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51" name="Freeform 7"/>
            <p:cNvSpPr>
              <a:spLocks/>
            </p:cNvSpPr>
            <p:nvPr/>
          </p:nvSpPr>
          <p:spPr bwMode="auto">
            <a:xfrm>
              <a:off x="3599" y="2117"/>
              <a:ext cx="170" cy="380"/>
            </a:xfrm>
            <a:custGeom>
              <a:avLst/>
              <a:gdLst/>
              <a:ahLst/>
              <a:cxnLst>
                <a:cxn ang="0">
                  <a:pos x="407" y="942"/>
                </a:cxn>
                <a:cxn ang="0">
                  <a:pos x="7" y="427"/>
                </a:cxn>
                <a:cxn ang="0">
                  <a:pos x="362" y="0"/>
                </a:cxn>
              </a:cxnLst>
              <a:rect l="0" t="0" r="r" b="b"/>
              <a:pathLst>
                <a:path w="407" h="942">
                  <a:moveTo>
                    <a:pt x="407" y="942"/>
                  </a:moveTo>
                  <a:cubicBezTo>
                    <a:pt x="210" y="763"/>
                    <a:pt x="14" y="584"/>
                    <a:pt x="7" y="427"/>
                  </a:cubicBezTo>
                  <a:cubicBezTo>
                    <a:pt x="0" y="270"/>
                    <a:pt x="181" y="135"/>
                    <a:pt x="362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50" name="Freeform 6"/>
            <p:cNvSpPr>
              <a:spLocks/>
            </p:cNvSpPr>
            <p:nvPr/>
          </p:nvSpPr>
          <p:spPr bwMode="auto">
            <a:xfrm>
              <a:off x="3978" y="2177"/>
              <a:ext cx="834" cy="398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1449" y="685"/>
                </a:cxn>
                <a:cxn ang="0">
                  <a:pos x="2018" y="0"/>
                </a:cxn>
              </a:cxnLst>
              <a:rect l="0" t="0" r="r" b="b"/>
              <a:pathLst>
                <a:path w="2018" h="960">
                  <a:moveTo>
                    <a:pt x="0" y="960"/>
                  </a:moveTo>
                  <a:cubicBezTo>
                    <a:pt x="556" y="902"/>
                    <a:pt x="1113" y="845"/>
                    <a:pt x="1449" y="685"/>
                  </a:cubicBezTo>
                  <a:cubicBezTo>
                    <a:pt x="1785" y="525"/>
                    <a:pt x="1901" y="262"/>
                    <a:pt x="2018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49" name="Freeform 5"/>
            <p:cNvSpPr>
              <a:spLocks/>
            </p:cNvSpPr>
            <p:nvPr/>
          </p:nvSpPr>
          <p:spPr bwMode="auto">
            <a:xfrm>
              <a:off x="4383" y="2662"/>
              <a:ext cx="263" cy="135"/>
            </a:xfrm>
            <a:custGeom>
              <a:avLst/>
              <a:gdLst/>
              <a:ahLst/>
              <a:cxnLst>
                <a:cxn ang="0">
                  <a:pos x="0" y="558"/>
                </a:cxn>
                <a:cxn ang="0">
                  <a:pos x="223" y="7"/>
                </a:cxn>
                <a:cxn ang="0">
                  <a:pos x="658" y="513"/>
                </a:cxn>
              </a:cxnLst>
              <a:rect l="0" t="0" r="r" b="b"/>
              <a:pathLst>
                <a:path w="658" h="558">
                  <a:moveTo>
                    <a:pt x="0" y="558"/>
                  </a:moveTo>
                  <a:cubicBezTo>
                    <a:pt x="56" y="286"/>
                    <a:pt x="113" y="14"/>
                    <a:pt x="223" y="7"/>
                  </a:cubicBezTo>
                  <a:cubicBezTo>
                    <a:pt x="333" y="0"/>
                    <a:pt x="495" y="256"/>
                    <a:pt x="658" y="513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48" name="Freeform 4"/>
            <p:cNvSpPr>
              <a:spLocks/>
            </p:cNvSpPr>
            <p:nvPr/>
          </p:nvSpPr>
          <p:spPr bwMode="auto">
            <a:xfrm>
              <a:off x="5246" y="1882"/>
              <a:ext cx="203" cy="1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9" y="55"/>
                </a:cxn>
                <a:cxn ang="0">
                  <a:pos x="55" y="286"/>
                </a:cxn>
              </a:cxnLst>
              <a:rect l="0" t="0" r="r" b="b"/>
              <a:pathLst>
                <a:path w="508" h="286">
                  <a:moveTo>
                    <a:pt x="0" y="0"/>
                  </a:moveTo>
                  <a:cubicBezTo>
                    <a:pt x="245" y="3"/>
                    <a:pt x="490" y="7"/>
                    <a:pt x="499" y="55"/>
                  </a:cubicBezTo>
                  <a:cubicBezTo>
                    <a:pt x="508" y="103"/>
                    <a:pt x="281" y="194"/>
                    <a:pt x="55" y="28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84" name="Text Box 40"/>
            <p:cNvSpPr txBox="1">
              <a:spLocks noChangeArrowheads="1"/>
            </p:cNvSpPr>
            <p:nvPr/>
          </p:nvSpPr>
          <p:spPr bwMode="auto">
            <a:xfrm>
              <a:off x="3696" y="1530"/>
              <a:ext cx="166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 u="sng"/>
                <a:t>FSMD description of CCDPP</a:t>
              </a: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82CF1-BC30-4C2A-A704-2601817E1677}" type="slidenum">
              <a:rPr lang="en-US"/>
              <a:pPr/>
              <a:t>33</a:t>
            </a:fld>
            <a:endParaRPr lang="en-US"/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Connecting SOC components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50" y="1419225"/>
            <a:ext cx="8382000" cy="4619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Memory-mapped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All single-purpose processors and RAM are connected to 8051’s memory bus</a:t>
            </a:r>
          </a:p>
          <a:p>
            <a:pPr>
              <a:lnSpc>
                <a:spcPct val="90000"/>
              </a:lnSpc>
            </a:pPr>
            <a:r>
              <a:rPr lang="en-US" sz="2000"/>
              <a:t>Read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Processor places address on 16-bit address bus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Asserts read control signal for 1 cycle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Reads data from 8-bit data bus 1 cycle later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Device (RAM or SPP) detects asserted read control signal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Checks address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Places and holds requested data on data bus for 1 cycle</a:t>
            </a:r>
          </a:p>
          <a:p>
            <a:pPr>
              <a:lnSpc>
                <a:spcPct val="90000"/>
              </a:lnSpc>
            </a:pPr>
            <a:r>
              <a:rPr lang="en-US" sz="2000"/>
              <a:t>Write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Processor places address and data on address and data bus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Asserts write control signal for 1 clock cycle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Device (RAM or SPP) detects asserted write control signal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Checks address bus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Reads and stores data from data bus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07C7D-5400-4A31-A8E9-10CCFEB12E8A}" type="slidenum">
              <a:rPr lang="en-US"/>
              <a:pPr/>
              <a:t>34</a:t>
            </a:fld>
            <a:endParaRPr lang="en-US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Software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1475" y="1400175"/>
            <a:ext cx="8382000" cy="28670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/>
              <a:t>System-level model provides majority of code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Module hierarchy, procedure names, and main program unchanged</a:t>
            </a:r>
          </a:p>
          <a:p>
            <a:pPr>
              <a:lnSpc>
                <a:spcPct val="90000"/>
              </a:lnSpc>
            </a:pPr>
            <a:r>
              <a:rPr lang="en-US" sz="1800"/>
              <a:t>Code for UART and CCDPP modules must be redesigned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Simply replace with memory assignments</a:t>
            </a:r>
          </a:p>
          <a:p>
            <a:pPr lvl="2">
              <a:lnSpc>
                <a:spcPct val="90000"/>
              </a:lnSpc>
            </a:pPr>
            <a:r>
              <a:rPr lang="en-US" sz="1400" i="1"/>
              <a:t>xdata</a:t>
            </a:r>
            <a:r>
              <a:rPr lang="en-US" sz="1400"/>
              <a:t> used to load/store variables over external memory bus</a:t>
            </a:r>
          </a:p>
          <a:p>
            <a:pPr lvl="2">
              <a:lnSpc>
                <a:spcPct val="90000"/>
              </a:lnSpc>
            </a:pPr>
            <a:r>
              <a:rPr lang="en-US" sz="1400" i="1"/>
              <a:t>_at_</a:t>
            </a:r>
            <a:r>
              <a:rPr lang="en-US" sz="1400"/>
              <a:t> specifies memory address to store these variables</a:t>
            </a:r>
          </a:p>
          <a:p>
            <a:pPr lvl="2">
              <a:lnSpc>
                <a:spcPct val="90000"/>
              </a:lnSpc>
            </a:pPr>
            <a:r>
              <a:rPr lang="en-US" sz="1400"/>
              <a:t>Byte sent to </a:t>
            </a:r>
            <a:r>
              <a:rPr lang="en-US" sz="1400" i="1"/>
              <a:t>U_TX_REG </a:t>
            </a:r>
            <a:r>
              <a:rPr lang="en-US" sz="1400"/>
              <a:t>by processor will invoke UART</a:t>
            </a:r>
          </a:p>
          <a:p>
            <a:pPr lvl="2">
              <a:lnSpc>
                <a:spcPct val="90000"/>
              </a:lnSpc>
            </a:pPr>
            <a:r>
              <a:rPr lang="en-US" sz="1400" i="1"/>
              <a:t>U_STAT_REG</a:t>
            </a:r>
            <a:r>
              <a:rPr lang="en-US" sz="1400"/>
              <a:t> used by UART to indicate its ready for next byte</a:t>
            </a:r>
          </a:p>
          <a:p>
            <a:pPr lvl="3">
              <a:lnSpc>
                <a:spcPct val="90000"/>
              </a:lnSpc>
            </a:pPr>
            <a:r>
              <a:rPr lang="en-US" sz="1200"/>
              <a:t>UART may be much slower than processor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Similar modification for CCDPP code</a:t>
            </a:r>
          </a:p>
          <a:p>
            <a:pPr>
              <a:lnSpc>
                <a:spcPct val="90000"/>
              </a:lnSpc>
            </a:pPr>
            <a:r>
              <a:rPr lang="en-US" sz="1800"/>
              <a:t>All other modules untouched</a:t>
            </a:r>
          </a:p>
        </p:txBody>
      </p:sp>
      <p:grpSp>
        <p:nvGrpSpPr>
          <p:cNvPr id="187399" name="Group 7"/>
          <p:cNvGrpSpPr>
            <a:grpSpLocks/>
          </p:cNvGrpSpPr>
          <p:nvPr/>
        </p:nvGrpSpPr>
        <p:grpSpPr bwMode="auto">
          <a:xfrm>
            <a:off x="5208588" y="4438650"/>
            <a:ext cx="3646487" cy="1579563"/>
            <a:chOff x="1571" y="2820"/>
            <a:chExt cx="2297" cy="995"/>
          </a:xfrm>
        </p:grpSpPr>
        <p:sp>
          <p:nvSpPr>
            <p:cNvPr id="187396" name="Text Box 4"/>
            <p:cNvSpPr txBox="1">
              <a:spLocks noChangeArrowheads="1"/>
            </p:cNvSpPr>
            <p:nvPr/>
          </p:nvSpPr>
          <p:spPr bwMode="auto">
            <a:xfrm>
              <a:off x="1571" y="2976"/>
              <a:ext cx="2297" cy="8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static unsigned char xdata U_TX_REG _at_ 65535;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static unsigned char xdata U_STAT_REG _at_ 65534;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void UARTInitialize(void) {}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void UARTSend(unsigned char d) {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while( U_STAT_REG == 1 ) {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    /* busy wait */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}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U_TX_REG = d;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}</a:t>
              </a:r>
            </a:p>
          </p:txBody>
        </p:sp>
        <p:sp>
          <p:nvSpPr>
            <p:cNvPr id="187397" name="Text Box 5"/>
            <p:cNvSpPr txBox="1">
              <a:spLocks noChangeArrowheads="1"/>
            </p:cNvSpPr>
            <p:nvPr/>
          </p:nvSpPr>
          <p:spPr bwMode="auto">
            <a:xfrm>
              <a:off x="1926" y="2820"/>
              <a:ext cx="1566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 b="1" u="sng"/>
                <a:t>Rewritten UART module</a:t>
              </a:r>
            </a:p>
          </p:txBody>
        </p:sp>
      </p:grpSp>
      <p:grpSp>
        <p:nvGrpSpPr>
          <p:cNvPr id="187401" name="Group 9"/>
          <p:cNvGrpSpPr>
            <a:grpSpLocks/>
          </p:cNvGrpSpPr>
          <p:nvPr/>
        </p:nvGrpSpPr>
        <p:grpSpPr bwMode="auto">
          <a:xfrm>
            <a:off x="257175" y="4438650"/>
            <a:ext cx="4170363" cy="1612900"/>
            <a:chOff x="360" y="2802"/>
            <a:chExt cx="2627" cy="1016"/>
          </a:xfrm>
        </p:grpSpPr>
        <p:sp>
          <p:nvSpPr>
            <p:cNvPr id="187398" name="Text Box 6"/>
            <p:cNvSpPr txBox="1">
              <a:spLocks noChangeArrowheads="1"/>
            </p:cNvSpPr>
            <p:nvPr/>
          </p:nvSpPr>
          <p:spPr bwMode="auto">
            <a:xfrm>
              <a:off x="360" y="2961"/>
              <a:ext cx="2627" cy="8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#include &lt;stdio.h&gt;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static FILE *outputFileHandle;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void UartInitialize(const char *outputFileName) {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outputFileHandle = fopen(outputFileName, "w");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}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void UartSend(char d) {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fprintf(outputFileHandle, "%i\n", (int)d);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}</a:t>
              </a:r>
            </a:p>
            <a:p>
              <a:pPr algn="l">
                <a:spcBef>
                  <a:spcPct val="0"/>
                </a:spcBef>
              </a:pPr>
              <a:endParaRPr lang="en-US" sz="900">
                <a:latin typeface="Courier New" pitchFamily="49" charset="0"/>
              </a:endParaRPr>
            </a:p>
          </p:txBody>
        </p:sp>
        <p:sp>
          <p:nvSpPr>
            <p:cNvPr id="187400" name="Text Box 8"/>
            <p:cNvSpPr txBox="1">
              <a:spLocks noChangeArrowheads="1"/>
            </p:cNvSpPr>
            <p:nvPr/>
          </p:nvSpPr>
          <p:spPr bwMode="auto">
            <a:xfrm>
              <a:off x="504" y="2802"/>
              <a:ext cx="2328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 b="1" u="sng"/>
                <a:t>Original code from system-level model</a:t>
              </a:r>
            </a:p>
          </p:txBody>
        </p:sp>
      </p:grpSp>
      <p:sp>
        <p:nvSpPr>
          <p:cNvPr id="187402" name="Line 10"/>
          <p:cNvSpPr>
            <a:spLocks noChangeShapeType="1"/>
          </p:cNvSpPr>
          <p:nvPr/>
        </p:nvSpPr>
        <p:spPr bwMode="auto">
          <a:xfrm>
            <a:off x="4514850" y="5391150"/>
            <a:ext cx="6000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11761-A625-4A60-A505-F0A27405D3C8}" type="slidenum">
              <a:rPr lang="en-US"/>
              <a:pPr/>
              <a:t>35</a:t>
            </a:fld>
            <a:endParaRPr lang="en-US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Analysis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" y="1524000"/>
            <a:ext cx="4429125" cy="4514850"/>
          </a:xfrm>
        </p:spPr>
        <p:txBody>
          <a:bodyPr/>
          <a:lstStyle/>
          <a:p>
            <a:r>
              <a:rPr lang="en-US" sz="1800"/>
              <a:t>Entire SOC tested on VHDL simulator</a:t>
            </a:r>
          </a:p>
          <a:p>
            <a:pPr lvl="1"/>
            <a:r>
              <a:rPr lang="en-US" sz="1600"/>
              <a:t>Interprets VHDL descriptions and functionally simulates execution of system</a:t>
            </a:r>
          </a:p>
          <a:p>
            <a:pPr lvl="2"/>
            <a:r>
              <a:rPr lang="en-US" sz="1400"/>
              <a:t>Recall program code translated to VHDL description of ROM</a:t>
            </a:r>
          </a:p>
          <a:p>
            <a:pPr lvl="1"/>
            <a:r>
              <a:rPr lang="en-US" sz="1600"/>
              <a:t>Tests for correct functionality</a:t>
            </a:r>
          </a:p>
          <a:p>
            <a:pPr lvl="1"/>
            <a:r>
              <a:rPr lang="en-US" sz="1600"/>
              <a:t>Measures clock cycles to process one image (performance)</a:t>
            </a:r>
          </a:p>
          <a:p>
            <a:r>
              <a:rPr lang="en-US" sz="1800"/>
              <a:t>Gate-level description obtained through synthesis</a:t>
            </a:r>
          </a:p>
          <a:p>
            <a:pPr lvl="1"/>
            <a:r>
              <a:rPr lang="en-US" sz="1600"/>
              <a:t>Synthesis tool like compiler for SPPs</a:t>
            </a:r>
          </a:p>
          <a:p>
            <a:pPr lvl="1"/>
            <a:r>
              <a:rPr lang="en-US" sz="1600"/>
              <a:t>Simulate gate-level models to obtain data for power analysis</a:t>
            </a:r>
          </a:p>
          <a:p>
            <a:pPr lvl="2"/>
            <a:r>
              <a:rPr lang="en-US" sz="1400"/>
              <a:t>Number of times gates switch from 1 to 0 or 0 to 1</a:t>
            </a:r>
          </a:p>
          <a:p>
            <a:pPr lvl="1"/>
            <a:r>
              <a:rPr lang="en-US" sz="1600"/>
              <a:t>Count number of gates for chip area</a:t>
            </a:r>
          </a:p>
        </p:txBody>
      </p:sp>
      <p:sp>
        <p:nvSpPr>
          <p:cNvPr id="188452" name="Text Box 36"/>
          <p:cNvSpPr txBox="1">
            <a:spLocks noChangeArrowheads="1"/>
          </p:cNvSpPr>
          <p:nvPr/>
        </p:nvSpPr>
        <p:spPr bwMode="auto">
          <a:xfrm>
            <a:off x="8255000" y="4125913"/>
            <a:ext cx="6858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en-US"/>
              <a:t>Power</a:t>
            </a:r>
          </a:p>
        </p:txBody>
      </p:sp>
      <p:grpSp>
        <p:nvGrpSpPr>
          <p:cNvPr id="188457" name="Group 41"/>
          <p:cNvGrpSpPr>
            <a:grpSpLocks/>
          </p:cNvGrpSpPr>
          <p:nvPr/>
        </p:nvGrpSpPr>
        <p:grpSpPr bwMode="auto">
          <a:xfrm>
            <a:off x="4592638" y="2852738"/>
            <a:ext cx="4202112" cy="2205037"/>
            <a:chOff x="2761" y="1803"/>
            <a:chExt cx="2647" cy="1389"/>
          </a:xfrm>
        </p:grpSpPr>
        <p:sp>
          <p:nvSpPr>
            <p:cNvPr id="188424" name="Oval 8"/>
            <p:cNvSpPr>
              <a:spLocks noChangeArrowheads="1"/>
            </p:cNvSpPr>
            <p:nvPr/>
          </p:nvSpPr>
          <p:spPr bwMode="auto">
            <a:xfrm>
              <a:off x="2987" y="2062"/>
              <a:ext cx="668" cy="3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VHDL simulator</a:t>
              </a:r>
            </a:p>
          </p:txBody>
        </p:sp>
        <p:sp>
          <p:nvSpPr>
            <p:cNvPr id="188425" name="Text Box 9"/>
            <p:cNvSpPr txBox="1">
              <a:spLocks noChangeArrowheads="1"/>
            </p:cNvSpPr>
            <p:nvPr/>
          </p:nvSpPr>
          <p:spPr bwMode="auto">
            <a:xfrm>
              <a:off x="2761" y="1803"/>
              <a:ext cx="338" cy="1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VHDL</a:t>
              </a:r>
            </a:p>
          </p:txBody>
        </p:sp>
        <p:sp>
          <p:nvSpPr>
            <p:cNvPr id="188426" name="Text Box 10"/>
            <p:cNvSpPr txBox="1">
              <a:spLocks noChangeArrowheads="1"/>
            </p:cNvSpPr>
            <p:nvPr/>
          </p:nvSpPr>
          <p:spPr bwMode="auto">
            <a:xfrm>
              <a:off x="3119" y="1803"/>
              <a:ext cx="338" cy="1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VHDL</a:t>
              </a:r>
            </a:p>
          </p:txBody>
        </p:sp>
        <p:sp>
          <p:nvSpPr>
            <p:cNvPr id="188427" name="Text Box 11"/>
            <p:cNvSpPr txBox="1">
              <a:spLocks noChangeArrowheads="1"/>
            </p:cNvSpPr>
            <p:nvPr/>
          </p:nvSpPr>
          <p:spPr bwMode="auto">
            <a:xfrm>
              <a:off x="3473" y="1803"/>
              <a:ext cx="338" cy="1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VHDL</a:t>
              </a:r>
            </a:p>
          </p:txBody>
        </p:sp>
        <p:sp>
          <p:nvSpPr>
            <p:cNvPr id="188428" name="Line 12"/>
            <p:cNvSpPr>
              <a:spLocks noChangeShapeType="1"/>
            </p:cNvSpPr>
            <p:nvPr/>
          </p:nvSpPr>
          <p:spPr bwMode="auto">
            <a:xfrm>
              <a:off x="2925" y="1952"/>
              <a:ext cx="145" cy="1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9" name="Line 13"/>
            <p:cNvSpPr>
              <a:spLocks noChangeShapeType="1"/>
            </p:cNvSpPr>
            <p:nvPr/>
          </p:nvSpPr>
          <p:spPr bwMode="auto">
            <a:xfrm>
              <a:off x="3284" y="1956"/>
              <a:ext cx="0" cy="1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0" name="Line 14"/>
            <p:cNvSpPr>
              <a:spLocks noChangeShapeType="1"/>
            </p:cNvSpPr>
            <p:nvPr/>
          </p:nvSpPr>
          <p:spPr bwMode="auto">
            <a:xfrm flipH="1">
              <a:off x="3511" y="1956"/>
              <a:ext cx="123" cy="1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1" name="Line 15"/>
            <p:cNvSpPr>
              <a:spLocks noChangeShapeType="1"/>
            </p:cNvSpPr>
            <p:nvPr/>
          </p:nvSpPr>
          <p:spPr bwMode="auto">
            <a:xfrm>
              <a:off x="3317" y="2438"/>
              <a:ext cx="0" cy="38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2" name="Text Box 16"/>
            <p:cNvSpPr txBox="1">
              <a:spLocks noChangeArrowheads="1"/>
            </p:cNvSpPr>
            <p:nvPr/>
          </p:nvSpPr>
          <p:spPr bwMode="auto">
            <a:xfrm>
              <a:off x="2951" y="2854"/>
              <a:ext cx="745" cy="1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/>
                <a:t>Execution time</a:t>
              </a:r>
            </a:p>
          </p:txBody>
        </p:sp>
        <p:sp>
          <p:nvSpPr>
            <p:cNvPr id="188433" name="Oval 17"/>
            <p:cNvSpPr>
              <a:spLocks noChangeArrowheads="1"/>
            </p:cNvSpPr>
            <p:nvPr/>
          </p:nvSpPr>
          <p:spPr bwMode="auto">
            <a:xfrm>
              <a:off x="3671" y="2062"/>
              <a:ext cx="668" cy="3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Synthesis tool</a:t>
              </a:r>
            </a:p>
          </p:txBody>
        </p:sp>
        <p:sp>
          <p:nvSpPr>
            <p:cNvPr id="188434" name="Text Box 18"/>
            <p:cNvSpPr txBox="1">
              <a:spLocks noChangeArrowheads="1"/>
            </p:cNvSpPr>
            <p:nvPr/>
          </p:nvSpPr>
          <p:spPr bwMode="auto">
            <a:xfrm>
              <a:off x="3490" y="2548"/>
              <a:ext cx="338" cy="1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gates</a:t>
              </a:r>
            </a:p>
          </p:txBody>
        </p:sp>
        <p:sp>
          <p:nvSpPr>
            <p:cNvPr id="188435" name="Text Box 19"/>
            <p:cNvSpPr txBox="1">
              <a:spLocks noChangeArrowheads="1"/>
            </p:cNvSpPr>
            <p:nvPr/>
          </p:nvSpPr>
          <p:spPr bwMode="auto">
            <a:xfrm>
              <a:off x="3849" y="2548"/>
              <a:ext cx="337" cy="1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gates</a:t>
              </a:r>
            </a:p>
          </p:txBody>
        </p:sp>
        <p:sp>
          <p:nvSpPr>
            <p:cNvPr id="188436" name="Text Box 20"/>
            <p:cNvSpPr txBox="1">
              <a:spLocks noChangeArrowheads="1"/>
            </p:cNvSpPr>
            <p:nvPr/>
          </p:nvSpPr>
          <p:spPr bwMode="auto">
            <a:xfrm>
              <a:off x="4202" y="2548"/>
              <a:ext cx="338" cy="1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gates</a:t>
              </a:r>
            </a:p>
          </p:txBody>
        </p:sp>
        <p:sp>
          <p:nvSpPr>
            <p:cNvPr id="188437" name="Line 21"/>
            <p:cNvSpPr>
              <a:spLocks noChangeShapeType="1"/>
            </p:cNvSpPr>
            <p:nvPr/>
          </p:nvSpPr>
          <p:spPr bwMode="auto">
            <a:xfrm>
              <a:off x="2934" y="1956"/>
              <a:ext cx="857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8" name="Line 22"/>
            <p:cNvSpPr>
              <a:spLocks noChangeShapeType="1"/>
            </p:cNvSpPr>
            <p:nvPr/>
          </p:nvSpPr>
          <p:spPr bwMode="auto">
            <a:xfrm>
              <a:off x="3284" y="1952"/>
              <a:ext cx="635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9" name="Line 23"/>
            <p:cNvSpPr>
              <a:spLocks noChangeShapeType="1"/>
            </p:cNvSpPr>
            <p:nvPr/>
          </p:nvSpPr>
          <p:spPr bwMode="auto">
            <a:xfrm>
              <a:off x="3631" y="1956"/>
              <a:ext cx="424" cy="1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40" name="Line 24"/>
            <p:cNvSpPr>
              <a:spLocks noChangeShapeType="1"/>
            </p:cNvSpPr>
            <p:nvPr/>
          </p:nvSpPr>
          <p:spPr bwMode="auto">
            <a:xfrm flipH="1">
              <a:off x="3663" y="2435"/>
              <a:ext cx="285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41" name="Line 25"/>
            <p:cNvSpPr>
              <a:spLocks noChangeShapeType="1"/>
            </p:cNvSpPr>
            <p:nvPr/>
          </p:nvSpPr>
          <p:spPr bwMode="auto">
            <a:xfrm>
              <a:off x="4009" y="2435"/>
              <a:ext cx="0" cy="1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42" name="Line 26"/>
            <p:cNvSpPr>
              <a:spLocks noChangeShapeType="1"/>
            </p:cNvSpPr>
            <p:nvPr/>
          </p:nvSpPr>
          <p:spPr bwMode="auto">
            <a:xfrm>
              <a:off x="4059" y="2439"/>
              <a:ext cx="288" cy="1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43" name="Oval 27"/>
            <p:cNvSpPr>
              <a:spLocks noChangeArrowheads="1"/>
            </p:cNvSpPr>
            <p:nvPr/>
          </p:nvSpPr>
          <p:spPr bwMode="auto">
            <a:xfrm>
              <a:off x="3898" y="2815"/>
              <a:ext cx="667" cy="3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900"/>
                <a:t>Sum gates</a:t>
              </a:r>
            </a:p>
          </p:txBody>
        </p:sp>
        <p:sp>
          <p:nvSpPr>
            <p:cNvPr id="188444" name="Line 28"/>
            <p:cNvSpPr>
              <a:spLocks noChangeShapeType="1"/>
            </p:cNvSpPr>
            <p:nvPr/>
          </p:nvSpPr>
          <p:spPr bwMode="auto">
            <a:xfrm flipV="1">
              <a:off x="4574" y="2996"/>
              <a:ext cx="170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45" name="Oval 29"/>
            <p:cNvSpPr>
              <a:spLocks noChangeArrowheads="1"/>
            </p:cNvSpPr>
            <p:nvPr/>
          </p:nvSpPr>
          <p:spPr bwMode="auto">
            <a:xfrm>
              <a:off x="4556" y="2231"/>
              <a:ext cx="668" cy="37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Gate level simulator</a:t>
              </a:r>
            </a:p>
          </p:txBody>
        </p:sp>
        <p:sp>
          <p:nvSpPr>
            <p:cNvPr id="188446" name="Line 30"/>
            <p:cNvSpPr>
              <a:spLocks noChangeShapeType="1"/>
            </p:cNvSpPr>
            <p:nvPr/>
          </p:nvSpPr>
          <p:spPr bwMode="auto">
            <a:xfrm flipV="1">
              <a:off x="3758" y="2352"/>
              <a:ext cx="820" cy="1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47" name="Line 31"/>
            <p:cNvSpPr>
              <a:spLocks noChangeShapeType="1"/>
            </p:cNvSpPr>
            <p:nvPr/>
          </p:nvSpPr>
          <p:spPr bwMode="auto">
            <a:xfrm flipV="1">
              <a:off x="4125" y="2419"/>
              <a:ext cx="435" cy="1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48" name="Line 32"/>
            <p:cNvSpPr>
              <a:spLocks noChangeShapeType="1"/>
            </p:cNvSpPr>
            <p:nvPr/>
          </p:nvSpPr>
          <p:spPr bwMode="auto">
            <a:xfrm flipV="1">
              <a:off x="4442" y="2493"/>
              <a:ext cx="152" cy="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49" name="Oval 33"/>
            <p:cNvSpPr>
              <a:spLocks noChangeArrowheads="1"/>
            </p:cNvSpPr>
            <p:nvPr/>
          </p:nvSpPr>
          <p:spPr bwMode="auto">
            <a:xfrm>
              <a:off x="4540" y="1811"/>
              <a:ext cx="667" cy="3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Power equation</a:t>
              </a:r>
            </a:p>
          </p:txBody>
        </p:sp>
        <p:sp>
          <p:nvSpPr>
            <p:cNvPr id="188450" name="Freeform 34"/>
            <p:cNvSpPr>
              <a:spLocks/>
            </p:cNvSpPr>
            <p:nvPr/>
          </p:nvSpPr>
          <p:spPr bwMode="auto">
            <a:xfrm>
              <a:off x="5060" y="2148"/>
              <a:ext cx="64" cy="110"/>
            </a:xfrm>
            <a:custGeom>
              <a:avLst/>
              <a:gdLst/>
              <a:ahLst/>
              <a:cxnLst>
                <a:cxn ang="0">
                  <a:pos x="0" y="249"/>
                </a:cxn>
                <a:cxn ang="0">
                  <a:pos x="133" y="133"/>
                </a:cxn>
                <a:cxn ang="0">
                  <a:pos x="36" y="0"/>
                </a:cxn>
              </a:cxnLst>
              <a:rect l="0" t="0" r="r" b="b"/>
              <a:pathLst>
                <a:path w="139" h="249">
                  <a:moveTo>
                    <a:pt x="0" y="249"/>
                  </a:moveTo>
                  <a:cubicBezTo>
                    <a:pt x="63" y="211"/>
                    <a:pt x="127" y="174"/>
                    <a:pt x="133" y="133"/>
                  </a:cubicBezTo>
                  <a:cubicBezTo>
                    <a:pt x="139" y="92"/>
                    <a:pt x="87" y="46"/>
                    <a:pt x="36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51" name="Text Box 35"/>
            <p:cNvSpPr txBox="1">
              <a:spLocks noChangeArrowheads="1"/>
            </p:cNvSpPr>
            <p:nvPr/>
          </p:nvSpPr>
          <p:spPr bwMode="auto">
            <a:xfrm>
              <a:off x="4763" y="2921"/>
              <a:ext cx="535" cy="1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Chip area</a:t>
              </a:r>
            </a:p>
          </p:txBody>
        </p:sp>
        <p:sp>
          <p:nvSpPr>
            <p:cNvPr id="188453" name="Freeform 37"/>
            <p:cNvSpPr>
              <a:spLocks/>
            </p:cNvSpPr>
            <p:nvPr/>
          </p:nvSpPr>
          <p:spPr bwMode="auto">
            <a:xfrm>
              <a:off x="5208" y="1999"/>
              <a:ext cx="200" cy="5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5" y="382"/>
                </a:cxn>
                <a:cxn ang="0">
                  <a:pos x="400" y="1351"/>
                </a:cxn>
              </a:cxnLst>
              <a:rect l="0" t="0" r="r" b="b"/>
              <a:pathLst>
                <a:path w="432" h="1351">
                  <a:moveTo>
                    <a:pt x="0" y="0"/>
                  </a:moveTo>
                  <a:cubicBezTo>
                    <a:pt x="149" y="78"/>
                    <a:pt x="298" y="157"/>
                    <a:pt x="365" y="382"/>
                  </a:cubicBezTo>
                  <a:cubicBezTo>
                    <a:pt x="432" y="607"/>
                    <a:pt x="416" y="979"/>
                    <a:pt x="400" y="1351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54" name="Line 38"/>
            <p:cNvSpPr>
              <a:spLocks noChangeShapeType="1"/>
            </p:cNvSpPr>
            <p:nvPr/>
          </p:nvSpPr>
          <p:spPr bwMode="auto">
            <a:xfrm>
              <a:off x="3655" y="2701"/>
              <a:ext cx="313" cy="1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55" name="Line 39"/>
            <p:cNvSpPr>
              <a:spLocks noChangeShapeType="1"/>
            </p:cNvSpPr>
            <p:nvPr/>
          </p:nvSpPr>
          <p:spPr bwMode="auto">
            <a:xfrm>
              <a:off x="4013" y="2701"/>
              <a:ext cx="91" cy="1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56" name="Line 40"/>
            <p:cNvSpPr>
              <a:spLocks noChangeShapeType="1"/>
            </p:cNvSpPr>
            <p:nvPr/>
          </p:nvSpPr>
          <p:spPr bwMode="auto">
            <a:xfrm flipH="1">
              <a:off x="4314" y="2701"/>
              <a:ext cx="58" cy="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8458" name="Text Box 42"/>
          <p:cNvSpPr txBox="1">
            <a:spLocks noChangeArrowheads="1"/>
          </p:cNvSpPr>
          <p:nvPr/>
        </p:nvSpPr>
        <p:spPr bwMode="auto">
          <a:xfrm>
            <a:off x="5295900" y="2476500"/>
            <a:ext cx="275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r>
              <a:rPr lang="en-US" sz="1400" b="1" u="sng"/>
              <a:t>Obtaining design metrics of interest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7E0C3-1FF2-4764-B2A6-2C3796880ED2}" type="slidenum">
              <a:rPr lang="en-US"/>
              <a:pPr/>
              <a:t>36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 2: </a:t>
            </a:r>
            <a:br>
              <a:rPr lang="en-US"/>
            </a:br>
            <a:r>
              <a:rPr lang="en-US"/>
              <a:t>Microcontroller and CCDPP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Analysis of implementation 2</a:t>
            </a:r>
          </a:p>
          <a:p>
            <a:pPr lvl="1"/>
            <a:r>
              <a:rPr lang="en-US"/>
              <a:t>Total execution time for processing one image: </a:t>
            </a:r>
          </a:p>
          <a:p>
            <a:pPr lvl="2"/>
            <a:r>
              <a:rPr lang="en-US"/>
              <a:t>9.1 seconds</a:t>
            </a:r>
          </a:p>
          <a:p>
            <a:pPr lvl="1"/>
            <a:r>
              <a:rPr lang="en-US"/>
              <a:t>Power consumption: </a:t>
            </a:r>
          </a:p>
          <a:p>
            <a:pPr lvl="2"/>
            <a:r>
              <a:rPr lang="en-US"/>
              <a:t>0.033 watt</a:t>
            </a:r>
          </a:p>
          <a:p>
            <a:pPr lvl="1"/>
            <a:r>
              <a:rPr lang="en-US"/>
              <a:t>Energy consumption: </a:t>
            </a:r>
          </a:p>
          <a:p>
            <a:pPr lvl="2"/>
            <a:r>
              <a:rPr lang="en-US"/>
              <a:t>0.30 joule (9.1 s x 0.033 watt)</a:t>
            </a:r>
          </a:p>
          <a:p>
            <a:pPr lvl="1"/>
            <a:r>
              <a:rPr lang="en-US"/>
              <a:t>Total chip area: </a:t>
            </a:r>
          </a:p>
          <a:p>
            <a:pPr lvl="2"/>
            <a:r>
              <a:rPr lang="en-US"/>
              <a:t>98,000 gates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331D2-7352-462E-940D-8F6FBC550122}" type="slidenum">
              <a:rPr lang="en-US"/>
              <a:pPr/>
              <a:t>37</a:t>
            </a:fld>
            <a:endParaRPr lang="en-US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 3: Microcontroller and CCDPP/Fixed-Point DCT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9.1 seconds still doesn’t meet performance constraint of 1 second</a:t>
            </a:r>
          </a:p>
          <a:p>
            <a:r>
              <a:rPr lang="en-US"/>
              <a:t>DCT operation prime candidate for improvement</a:t>
            </a:r>
          </a:p>
          <a:p>
            <a:pPr lvl="1"/>
            <a:r>
              <a:rPr lang="en-US"/>
              <a:t>Execution of implementation 2 shows microprocessor spends most cycles here</a:t>
            </a:r>
          </a:p>
          <a:p>
            <a:pPr lvl="1"/>
            <a:r>
              <a:rPr lang="en-US"/>
              <a:t>Could design custom hardware like we did for CCDPP</a:t>
            </a:r>
          </a:p>
          <a:p>
            <a:pPr lvl="2"/>
            <a:r>
              <a:rPr lang="en-US"/>
              <a:t>More complex so more design effort</a:t>
            </a:r>
          </a:p>
          <a:p>
            <a:pPr lvl="1"/>
            <a:r>
              <a:rPr lang="en-US"/>
              <a:t>Instead, will speed up DCT functionality by modifying behavior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EBCC4-EDDB-4B6C-9154-7B2AFABF8D1D}" type="slidenum">
              <a:rPr lang="en-US"/>
              <a:pPr/>
              <a:t>38</a:t>
            </a:fld>
            <a:endParaRPr lang="en-US"/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DCT floating-point cost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Floating-point cost</a:t>
            </a:r>
          </a:p>
          <a:p>
            <a:pPr lvl="1"/>
            <a:r>
              <a:rPr lang="en-US" sz="2000"/>
              <a:t>DCT uses ~260 floating-point operations per pixel transformation</a:t>
            </a:r>
          </a:p>
          <a:p>
            <a:pPr lvl="1"/>
            <a:r>
              <a:rPr lang="en-US" sz="2000"/>
              <a:t>4096 (64 x 64) pixels per image</a:t>
            </a:r>
          </a:p>
          <a:p>
            <a:pPr lvl="1"/>
            <a:r>
              <a:rPr lang="en-US" sz="2000"/>
              <a:t>1 million floating-point operations per image</a:t>
            </a:r>
          </a:p>
          <a:p>
            <a:pPr lvl="1"/>
            <a:r>
              <a:rPr lang="en-US" sz="2000"/>
              <a:t>No floating-point support with Intel 8051</a:t>
            </a:r>
          </a:p>
          <a:p>
            <a:pPr lvl="2"/>
            <a:r>
              <a:rPr lang="en-US" sz="1800"/>
              <a:t>Compiler must emulate</a:t>
            </a:r>
          </a:p>
          <a:p>
            <a:pPr lvl="3"/>
            <a:r>
              <a:rPr lang="en-US" sz="1600"/>
              <a:t>Generates procedures for each floating-point operation</a:t>
            </a:r>
          </a:p>
          <a:p>
            <a:pPr lvl="4"/>
            <a:r>
              <a:rPr lang="en-US" sz="1600"/>
              <a:t>mult, add</a:t>
            </a:r>
          </a:p>
          <a:p>
            <a:pPr lvl="3"/>
            <a:r>
              <a:rPr lang="en-US" sz="1600"/>
              <a:t>Each procedure uses tens of integer operations</a:t>
            </a:r>
          </a:p>
          <a:p>
            <a:pPr lvl="1"/>
            <a:r>
              <a:rPr lang="en-US" sz="2000"/>
              <a:t>Thus, &gt; 10 million integer operations per image</a:t>
            </a:r>
          </a:p>
          <a:p>
            <a:pPr lvl="1"/>
            <a:r>
              <a:rPr lang="en-US" sz="2000"/>
              <a:t>Procedures increase code size</a:t>
            </a:r>
          </a:p>
          <a:p>
            <a:r>
              <a:rPr lang="en-US" sz="2400"/>
              <a:t>Fixed-point arithmetic can improve on this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1DAEA-6307-4757-ACAC-B00F42A16797}" type="slidenum">
              <a:rPr lang="en-US"/>
              <a:pPr/>
              <a:t>39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Fixed-point arithmetic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Integer used to represent a real number</a:t>
            </a:r>
          </a:p>
          <a:p>
            <a:pPr lvl="1"/>
            <a:r>
              <a:rPr lang="en-US" sz="1800"/>
              <a:t>Constant number of integer’s bits represents fractional portion of real number</a:t>
            </a:r>
          </a:p>
          <a:p>
            <a:pPr lvl="2"/>
            <a:r>
              <a:rPr lang="en-US" sz="1600"/>
              <a:t>More bits, more accurate the representation</a:t>
            </a:r>
          </a:p>
          <a:p>
            <a:pPr lvl="1"/>
            <a:r>
              <a:rPr lang="en-US" sz="1800"/>
              <a:t>Remaining bits represent portion of real number before decimal point</a:t>
            </a:r>
          </a:p>
          <a:p>
            <a:r>
              <a:rPr lang="en-US" sz="2000"/>
              <a:t>Translating a real constant to a fixed-point representation</a:t>
            </a:r>
          </a:p>
          <a:p>
            <a:pPr lvl="1"/>
            <a:r>
              <a:rPr lang="en-US" sz="1800"/>
              <a:t>Multiply real value by 2 ^ (# of bits used for fractional part)</a:t>
            </a:r>
          </a:p>
          <a:p>
            <a:pPr lvl="1"/>
            <a:r>
              <a:rPr lang="en-US" sz="1800"/>
              <a:t>Round to nearest integer</a:t>
            </a:r>
          </a:p>
          <a:p>
            <a:pPr lvl="1"/>
            <a:r>
              <a:rPr lang="en-US" sz="1800"/>
              <a:t>E.g., represent 3.14 as 8-bit integer with 4 bits for fraction</a:t>
            </a:r>
          </a:p>
          <a:p>
            <a:pPr lvl="2"/>
            <a:r>
              <a:rPr lang="en-US" sz="1600"/>
              <a:t>2^4 = 16</a:t>
            </a:r>
          </a:p>
          <a:p>
            <a:pPr lvl="2"/>
            <a:r>
              <a:rPr lang="en-US" sz="1600"/>
              <a:t>3.14 x 16 = 50.24 </a:t>
            </a:r>
            <a:r>
              <a:rPr lang="en-US" sz="1600">
                <a:cs typeface="Times New Roman" charset="0"/>
              </a:rPr>
              <a:t>≈ 50 = 00110010</a:t>
            </a:r>
          </a:p>
          <a:p>
            <a:pPr lvl="2"/>
            <a:r>
              <a:rPr lang="en-US" sz="1600">
                <a:cs typeface="Times New Roman" charset="0"/>
              </a:rPr>
              <a:t>16 (2^4) possible values for fraction, each represents 0.0625 (1/16)</a:t>
            </a:r>
          </a:p>
          <a:p>
            <a:pPr lvl="2"/>
            <a:r>
              <a:rPr lang="en-US" sz="1600"/>
              <a:t>Last 4 bits (0010) = 2</a:t>
            </a:r>
          </a:p>
          <a:p>
            <a:pPr lvl="2"/>
            <a:r>
              <a:rPr lang="en-US" sz="1600"/>
              <a:t>2 x 0.0625 = 0.125</a:t>
            </a:r>
          </a:p>
          <a:p>
            <a:pPr lvl="2"/>
            <a:r>
              <a:rPr lang="en-US" sz="1600"/>
              <a:t>3(0011) + 0.125 = 3.125 </a:t>
            </a:r>
            <a:r>
              <a:rPr lang="en-US" sz="1600">
                <a:cs typeface="Times New Roman" charset="0"/>
              </a:rPr>
              <a:t>≈ 3.14 (more bits for fraction would increase accuracy)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CC6ED-CFE7-4DF5-878D-957A148A69BC}" type="slidenum">
              <a:rPr lang="en-US"/>
              <a:pPr/>
              <a:t>4</a:t>
            </a:fld>
            <a:endParaRPr 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 to a simple digital camera</a:t>
            </a:r>
          </a:p>
        </p:txBody>
      </p:sp>
      <p:sp>
        <p:nvSpPr>
          <p:cNvPr id="60651" name="Rectangle 235"/>
          <p:cNvSpPr>
            <a:spLocks noGrp="1" noChangeArrowheads="1"/>
          </p:cNvSpPr>
          <p:nvPr>
            <p:ph type="body" idx="1"/>
          </p:nvPr>
        </p:nvSpPr>
        <p:spPr>
          <a:xfrm>
            <a:off x="295275" y="1524000"/>
            <a:ext cx="8515350" cy="4495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Captures images</a:t>
            </a:r>
          </a:p>
          <a:p>
            <a:pPr>
              <a:lnSpc>
                <a:spcPct val="90000"/>
              </a:lnSpc>
            </a:pPr>
            <a:r>
              <a:rPr lang="en-US" sz="2400"/>
              <a:t>Stores images in digital format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No film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Multiple images stored in camera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Number depends on amount of memory and bits used per image</a:t>
            </a:r>
          </a:p>
          <a:p>
            <a:pPr>
              <a:lnSpc>
                <a:spcPct val="90000"/>
              </a:lnSpc>
            </a:pPr>
            <a:r>
              <a:rPr lang="en-US" sz="2400"/>
              <a:t>Downloads images to PC</a:t>
            </a:r>
          </a:p>
          <a:p>
            <a:pPr>
              <a:lnSpc>
                <a:spcPct val="90000"/>
              </a:lnSpc>
            </a:pPr>
            <a:r>
              <a:rPr lang="en-US" sz="2400"/>
              <a:t>Only recently possible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Systems-on-a-chip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Multiple processors and memories on one IC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High-capacity flash memory</a:t>
            </a:r>
          </a:p>
          <a:p>
            <a:pPr>
              <a:lnSpc>
                <a:spcPct val="90000"/>
              </a:lnSpc>
            </a:pPr>
            <a:r>
              <a:rPr lang="en-US" sz="2400"/>
              <a:t>Very simple description used for example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Many more features with real digital camera</a:t>
            </a:r>
          </a:p>
          <a:p>
            <a:pPr lvl="2">
              <a:lnSpc>
                <a:spcPct val="90000"/>
              </a:lnSpc>
            </a:pPr>
            <a:r>
              <a:rPr lang="en-US" sz="1600"/>
              <a:t>Variable size images, image deletion, digital stretching, zooming in and out, etc.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F6855-1FD6-4DAD-BDF4-CF1AA21560E8}" type="slidenum">
              <a:rPr lang="en-US"/>
              <a:pPr/>
              <a:t>40</a:t>
            </a:fld>
            <a:endParaRPr lang="en-US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Fixed-point arithmetic operations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90650"/>
            <a:ext cx="8420100" cy="47053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Addition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Simply add integer representations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E.g., 3.14 + 2.71 = 5.85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3.14 </a:t>
            </a:r>
            <a:r>
              <a:rPr lang="en-US" sz="1800">
                <a:cs typeface="Times New Roman" charset="0"/>
              </a:rPr>
              <a:t>→</a:t>
            </a:r>
            <a:r>
              <a:rPr lang="en-US" sz="1800"/>
              <a:t> 50 = 00110010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2.71 </a:t>
            </a:r>
            <a:r>
              <a:rPr lang="en-US" sz="1800">
                <a:cs typeface="Times New Roman" charset="0"/>
              </a:rPr>
              <a:t>→</a:t>
            </a:r>
            <a:r>
              <a:rPr lang="en-US" sz="1800"/>
              <a:t> 43 = 00101011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50 + 43 = 93 = 01011101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5(0101) + 13(1101) x 0.0625 = 5.8125 </a:t>
            </a:r>
            <a:r>
              <a:rPr lang="en-US" sz="1600">
                <a:cs typeface="Times New Roman" charset="0"/>
              </a:rPr>
              <a:t>≈ </a:t>
            </a:r>
            <a:r>
              <a:rPr lang="en-US" sz="1800">
                <a:cs typeface="Times New Roman" charset="0"/>
              </a:rPr>
              <a:t>5.85</a:t>
            </a:r>
          </a:p>
          <a:p>
            <a:pPr>
              <a:lnSpc>
                <a:spcPct val="90000"/>
              </a:lnSpc>
            </a:pPr>
            <a:r>
              <a:rPr lang="en-US" sz="2000">
                <a:cs typeface="Times New Roman" charset="0"/>
              </a:rPr>
              <a:t>Multiply</a:t>
            </a:r>
          </a:p>
          <a:p>
            <a:pPr lvl="1">
              <a:lnSpc>
                <a:spcPct val="90000"/>
              </a:lnSpc>
            </a:pPr>
            <a:r>
              <a:rPr lang="en-US" sz="1800">
                <a:cs typeface="Times New Roman" charset="0"/>
              </a:rPr>
              <a:t>Multiply integer representations</a:t>
            </a:r>
          </a:p>
          <a:p>
            <a:pPr lvl="1">
              <a:lnSpc>
                <a:spcPct val="90000"/>
              </a:lnSpc>
            </a:pPr>
            <a:r>
              <a:rPr lang="en-US" sz="1800">
                <a:cs typeface="Times New Roman" charset="0"/>
              </a:rPr>
              <a:t>Shift result right by # of bits in fractional part</a:t>
            </a:r>
          </a:p>
          <a:p>
            <a:pPr lvl="1">
              <a:lnSpc>
                <a:spcPct val="90000"/>
              </a:lnSpc>
            </a:pPr>
            <a:r>
              <a:rPr lang="en-US" sz="1800">
                <a:cs typeface="Times New Roman" charset="0"/>
              </a:rPr>
              <a:t>E.g., 3.14 * 2.71 = 8.5094</a:t>
            </a:r>
          </a:p>
          <a:p>
            <a:pPr lvl="2">
              <a:lnSpc>
                <a:spcPct val="90000"/>
              </a:lnSpc>
            </a:pPr>
            <a:r>
              <a:rPr lang="en-US" sz="1800">
                <a:cs typeface="Times New Roman" charset="0"/>
              </a:rPr>
              <a:t>50 * 43 = 2150 = 100001100110</a:t>
            </a:r>
          </a:p>
          <a:p>
            <a:pPr lvl="2">
              <a:lnSpc>
                <a:spcPct val="90000"/>
              </a:lnSpc>
            </a:pPr>
            <a:r>
              <a:rPr lang="en-US" sz="1800">
                <a:cs typeface="Times New Roman" charset="0"/>
              </a:rPr>
              <a:t>&gt;&gt; 4 = 10000110</a:t>
            </a:r>
          </a:p>
          <a:p>
            <a:pPr lvl="2">
              <a:lnSpc>
                <a:spcPct val="90000"/>
              </a:lnSpc>
            </a:pPr>
            <a:r>
              <a:rPr lang="en-US" sz="1800">
                <a:cs typeface="Times New Roman" charset="0"/>
              </a:rPr>
              <a:t>8(1000) + 6(0110) x 0.0625 = 8.375 ≈ 8.5094</a:t>
            </a:r>
          </a:p>
          <a:p>
            <a:pPr>
              <a:lnSpc>
                <a:spcPct val="90000"/>
              </a:lnSpc>
            </a:pPr>
            <a:r>
              <a:rPr lang="en-US" sz="2000">
                <a:cs typeface="Times New Roman" charset="0"/>
              </a:rPr>
              <a:t>Range of real values used limited by bit widths of possible resulting values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C5058-1299-4A60-A06D-973976A881EE}" type="slidenum">
              <a:rPr lang="en-US"/>
              <a:pPr/>
              <a:t>41</a:t>
            </a:fld>
            <a:endParaRPr lang="en-US"/>
          </a:p>
        </p:txBody>
      </p:sp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Fixed-point implementation of CODEC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075" y="1485900"/>
            <a:ext cx="4619625" cy="20955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COS_TABLE gives 8-bit fixed-point representation of cosine values</a:t>
            </a:r>
          </a:p>
          <a:p>
            <a:pPr>
              <a:lnSpc>
                <a:spcPct val="90000"/>
              </a:lnSpc>
            </a:pPr>
            <a:endParaRPr lang="en-US" sz="1200"/>
          </a:p>
          <a:p>
            <a:pPr>
              <a:lnSpc>
                <a:spcPct val="90000"/>
              </a:lnSpc>
            </a:pPr>
            <a:r>
              <a:rPr lang="en-US" sz="2000"/>
              <a:t>6 bits used for fractional portion</a:t>
            </a:r>
          </a:p>
          <a:p>
            <a:pPr>
              <a:lnSpc>
                <a:spcPct val="90000"/>
              </a:lnSpc>
            </a:pPr>
            <a:endParaRPr lang="en-US" sz="1200"/>
          </a:p>
          <a:p>
            <a:pPr>
              <a:lnSpc>
                <a:spcPct val="90000"/>
              </a:lnSpc>
            </a:pPr>
            <a:r>
              <a:rPr lang="en-US" sz="2000"/>
              <a:t>Result of multiplications shifted right by 6</a:t>
            </a:r>
          </a:p>
        </p:txBody>
      </p:sp>
      <p:sp>
        <p:nvSpPr>
          <p:cNvPr id="194564" name="Text Box 4"/>
          <p:cNvSpPr txBox="1">
            <a:spLocks noChangeArrowheads="1"/>
          </p:cNvSpPr>
          <p:nvPr/>
        </p:nvSpPr>
        <p:spPr bwMode="auto">
          <a:xfrm>
            <a:off x="5038725" y="5014913"/>
            <a:ext cx="3971925" cy="10445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tIns="0" bIns="0"/>
          <a:lstStyle/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void CodecDoFdct(void) {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unsigned short x, y;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for(x=0; x&lt;8; x++)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    for(y=0; y&lt;8; y++)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        outBuffer[x][y] = F(x, y, inBuffer);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    idx = 0;</a:t>
            </a: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}</a:t>
            </a:r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5038725" y="1517650"/>
            <a:ext cx="3952875" cy="1719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static const char code COS_TABLE[8][8] = {</a:t>
            </a:r>
          </a:p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    {   64,   62,   59,   53,   45,   35,   24,   12 },</a:t>
            </a:r>
          </a:p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    {   64,   53,   24,  -12,  -45,  -62,  -59,  -35 },</a:t>
            </a:r>
          </a:p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    {   64,   35,  -24,  -62,  -45,   12,   59,   53 },</a:t>
            </a:r>
          </a:p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    {   64,   12,  -59,  -35,   45,   53,  -24,  -62 },</a:t>
            </a:r>
          </a:p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    {   64,  -12,  -59,   35,   45,  -53,  -24,   62 },</a:t>
            </a:r>
          </a:p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    {   64,  -35,  -24,   62,  -45,  -12,   59,  -53 },</a:t>
            </a:r>
          </a:p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    {   64,  -53,   24,   12,  -45,   62,  -59,   35 },</a:t>
            </a:r>
          </a:p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    {   64,  -62,   59,  -53,   45,  -35,   24,  -12 }</a:t>
            </a:r>
          </a:p>
          <a:p>
            <a:pPr algn="l">
              <a:lnSpc>
                <a:spcPct val="80000"/>
              </a:lnSpc>
            </a:pPr>
            <a:r>
              <a:rPr lang="en-US" sz="900">
                <a:latin typeface="Courier New" pitchFamily="49" charset="0"/>
              </a:rPr>
              <a:t>};</a:t>
            </a:r>
          </a:p>
        </p:txBody>
      </p:sp>
      <p:sp>
        <p:nvSpPr>
          <p:cNvPr id="194566" name="Rectangle 6"/>
          <p:cNvSpPr>
            <a:spLocks noChangeArrowheads="1"/>
          </p:cNvSpPr>
          <p:nvPr/>
        </p:nvSpPr>
        <p:spPr bwMode="auto">
          <a:xfrm>
            <a:off x="5038725" y="3382963"/>
            <a:ext cx="3962400" cy="623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900">
                <a:latin typeface="Courier New" pitchFamily="49" charset="0"/>
              </a:rPr>
              <a:t>static const char ONE_OVER_SQRT_TWO = 5;</a:t>
            </a:r>
          </a:p>
          <a:p>
            <a:pPr algn="l"/>
            <a:r>
              <a:rPr lang="en-US" sz="900">
                <a:latin typeface="Courier New" pitchFamily="49" charset="0"/>
              </a:rPr>
              <a:t>static short xdata inBuffer[8][8], outBuffer[8][8], idx;</a:t>
            </a:r>
          </a:p>
          <a:p>
            <a:pPr algn="l">
              <a:spcBef>
                <a:spcPct val="0"/>
              </a:spcBef>
            </a:pPr>
            <a:endParaRPr lang="en-US" sz="900">
              <a:latin typeface="Courier New" pitchFamily="49" charset="0"/>
            </a:endParaRPr>
          </a:p>
          <a:p>
            <a:pPr algn="l">
              <a:spcBef>
                <a:spcPct val="0"/>
              </a:spcBef>
            </a:pPr>
            <a:r>
              <a:rPr lang="en-US" sz="900">
                <a:latin typeface="Courier New" pitchFamily="49" charset="0"/>
              </a:rPr>
              <a:t>void CodecInitialize(void) { idx = 0; }</a:t>
            </a:r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123825" y="3656013"/>
            <a:ext cx="4838700" cy="2398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900">
                <a:latin typeface="Courier New" pitchFamily="49" charset="0"/>
              </a:rPr>
              <a:t>static unsigned char C(int h) { return h ? 64 : ONE_OVER_SQRT_TWO;}</a:t>
            </a:r>
          </a:p>
          <a:p>
            <a:pPr algn="l"/>
            <a:r>
              <a:rPr lang="en-US" sz="900">
                <a:latin typeface="Courier New" pitchFamily="49" charset="0"/>
              </a:rPr>
              <a:t>static int F(int u, int v, short img[8][8]) {</a:t>
            </a:r>
          </a:p>
          <a:p>
            <a:pPr algn="l"/>
            <a:r>
              <a:rPr lang="en-US" sz="900">
                <a:latin typeface="Courier New" pitchFamily="49" charset="0"/>
              </a:rPr>
              <a:t>    long s[8], r = 0;</a:t>
            </a:r>
          </a:p>
          <a:p>
            <a:pPr algn="l"/>
            <a:r>
              <a:rPr lang="en-US" sz="900">
                <a:latin typeface="Courier New" pitchFamily="49" charset="0"/>
              </a:rPr>
              <a:t>    unsigned char x, j;</a:t>
            </a:r>
          </a:p>
          <a:p>
            <a:pPr algn="l"/>
            <a:r>
              <a:rPr lang="en-US" sz="900">
                <a:latin typeface="Courier New" pitchFamily="49" charset="0"/>
              </a:rPr>
              <a:t>    for(x=0; x&lt;8; x++) {</a:t>
            </a:r>
          </a:p>
          <a:p>
            <a:pPr algn="l"/>
            <a:r>
              <a:rPr lang="en-US" sz="900">
                <a:latin typeface="Courier New" pitchFamily="49" charset="0"/>
              </a:rPr>
              <a:t>        s[x] = 0;</a:t>
            </a:r>
          </a:p>
          <a:p>
            <a:pPr algn="l"/>
            <a:r>
              <a:rPr lang="en-US" sz="900">
                <a:latin typeface="Courier New" pitchFamily="49" charset="0"/>
              </a:rPr>
              <a:t>        for(j=0; j&lt;8; j++) </a:t>
            </a:r>
          </a:p>
          <a:p>
            <a:pPr algn="l"/>
            <a:r>
              <a:rPr lang="en-US" sz="900">
                <a:latin typeface="Courier New" pitchFamily="49" charset="0"/>
              </a:rPr>
              <a:t>            s[x] += (img[x][j] * COS_TABLE[j][v] ) &gt;&gt; 6;</a:t>
            </a:r>
          </a:p>
          <a:p>
            <a:pPr algn="l"/>
            <a:r>
              <a:rPr lang="en-US" sz="900">
                <a:latin typeface="Courier New" pitchFamily="49" charset="0"/>
              </a:rPr>
              <a:t>    }</a:t>
            </a:r>
          </a:p>
          <a:p>
            <a:pPr algn="l"/>
            <a:r>
              <a:rPr lang="en-US" sz="900">
                <a:latin typeface="Courier New" pitchFamily="49" charset="0"/>
              </a:rPr>
              <a:t>    for(x=0; x&lt;8; x++) r += (s[x] * COS_TABLE[x][u]) &gt;&gt; 6;</a:t>
            </a:r>
          </a:p>
          <a:p>
            <a:pPr algn="l"/>
            <a:r>
              <a:rPr lang="en-US" sz="900">
                <a:latin typeface="Courier New" pitchFamily="49" charset="0"/>
              </a:rPr>
              <a:t>    return (short)((((r * (((16*C(u)) &gt;&gt; 6) *C(v)) &gt;&gt; 6)) &gt;&gt; 6) &gt;&gt; 6);</a:t>
            </a:r>
          </a:p>
          <a:p>
            <a:pPr algn="l"/>
            <a:r>
              <a:rPr lang="en-US" sz="900">
                <a:latin typeface="Courier New" pitchFamily="49" charset="0"/>
              </a:rPr>
              <a:t>}</a:t>
            </a:r>
          </a:p>
        </p:txBody>
      </p:sp>
      <p:sp>
        <p:nvSpPr>
          <p:cNvPr id="194568" name="Rectangle 8"/>
          <p:cNvSpPr>
            <a:spLocks noChangeArrowheads="1"/>
          </p:cNvSpPr>
          <p:nvPr/>
        </p:nvSpPr>
        <p:spPr bwMode="auto">
          <a:xfrm>
            <a:off x="5038725" y="4111625"/>
            <a:ext cx="3952875" cy="760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/>
            <a:r>
              <a:rPr lang="en-US" sz="900">
                <a:latin typeface="Courier New" pitchFamily="49" charset="0"/>
              </a:rPr>
              <a:t>void CodecPushPixel(short p) {</a:t>
            </a:r>
          </a:p>
          <a:p>
            <a:pPr algn="l"/>
            <a:r>
              <a:rPr lang="en-US" sz="900">
                <a:latin typeface="Courier New" pitchFamily="49" charset="0"/>
              </a:rPr>
              <a:t>    if( idx == 64 ) idx = 0;</a:t>
            </a:r>
          </a:p>
          <a:p>
            <a:pPr algn="l"/>
            <a:r>
              <a:rPr lang="en-US" sz="900">
                <a:latin typeface="Courier New" pitchFamily="49" charset="0"/>
              </a:rPr>
              <a:t>    inBuffer[idx / 8][idx % 8] = p &lt;&lt; 6; idx++;</a:t>
            </a:r>
          </a:p>
          <a:p>
            <a:pPr algn="l"/>
            <a:r>
              <a:rPr lang="en-US" sz="900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EB0BE-88BB-49ED-A400-586618DDEE4C}" type="slidenum">
              <a:rPr lang="en-US"/>
              <a:pPr/>
              <a:t>42</a:t>
            </a:fld>
            <a:endParaRPr lang="en-US"/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 3: Microcontroller and CCDPP/Fixed-Point DCT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Analysis of implementation 3</a:t>
            </a:r>
          </a:p>
          <a:p>
            <a:pPr lvl="1">
              <a:lnSpc>
                <a:spcPct val="90000"/>
              </a:lnSpc>
            </a:pPr>
            <a:r>
              <a:rPr lang="en-US"/>
              <a:t>Use same analysis techniques as implementation 2</a:t>
            </a:r>
          </a:p>
          <a:p>
            <a:pPr lvl="1">
              <a:lnSpc>
                <a:spcPct val="90000"/>
              </a:lnSpc>
            </a:pPr>
            <a:r>
              <a:rPr lang="en-US"/>
              <a:t>Total execution time for processing one image:</a:t>
            </a:r>
          </a:p>
          <a:p>
            <a:pPr lvl="2">
              <a:lnSpc>
                <a:spcPct val="90000"/>
              </a:lnSpc>
            </a:pPr>
            <a:r>
              <a:rPr lang="en-US"/>
              <a:t>1.5 seconds</a:t>
            </a:r>
          </a:p>
          <a:p>
            <a:pPr lvl="1">
              <a:lnSpc>
                <a:spcPct val="90000"/>
              </a:lnSpc>
            </a:pPr>
            <a:r>
              <a:rPr lang="en-US"/>
              <a:t>Power consumption: </a:t>
            </a:r>
          </a:p>
          <a:p>
            <a:pPr lvl="2">
              <a:lnSpc>
                <a:spcPct val="90000"/>
              </a:lnSpc>
            </a:pPr>
            <a:r>
              <a:rPr lang="en-US"/>
              <a:t>0.033 watt (same as 2)</a:t>
            </a:r>
          </a:p>
          <a:p>
            <a:pPr lvl="1">
              <a:lnSpc>
                <a:spcPct val="90000"/>
              </a:lnSpc>
            </a:pPr>
            <a:r>
              <a:rPr lang="en-US"/>
              <a:t>Energy consumption: </a:t>
            </a:r>
          </a:p>
          <a:p>
            <a:pPr lvl="2">
              <a:lnSpc>
                <a:spcPct val="90000"/>
              </a:lnSpc>
            </a:pPr>
            <a:r>
              <a:rPr lang="en-US"/>
              <a:t>0.050 joule (1.5 s x 0.033 watt)</a:t>
            </a:r>
          </a:p>
          <a:p>
            <a:pPr lvl="2">
              <a:lnSpc>
                <a:spcPct val="90000"/>
              </a:lnSpc>
            </a:pPr>
            <a:r>
              <a:rPr lang="en-US"/>
              <a:t>Battery life 6x longer!!</a:t>
            </a:r>
          </a:p>
          <a:p>
            <a:pPr lvl="1">
              <a:lnSpc>
                <a:spcPct val="90000"/>
              </a:lnSpc>
            </a:pPr>
            <a:r>
              <a:rPr lang="en-US"/>
              <a:t>Total chip area: </a:t>
            </a:r>
          </a:p>
          <a:p>
            <a:pPr lvl="2">
              <a:lnSpc>
                <a:spcPct val="90000"/>
              </a:lnSpc>
            </a:pPr>
            <a:r>
              <a:rPr lang="en-US"/>
              <a:t>90,000 gates</a:t>
            </a:r>
          </a:p>
          <a:p>
            <a:pPr lvl="2">
              <a:lnSpc>
                <a:spcPct val="90000"/>
              </a:lnSpc>
            </a:pPr>
            <a:r>
              <a:rPr lang="en-US"/>
              <a:t>8,000 less gates (less memory needed for code)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61377-E322-4A51-AE58-66AB7ADAE758}" type="slidenum">
              <a:rPr lang="en-US"/>
              <a:pPr/>
              <a:t>43</a:t>
            </a:fld>
            <a:endParaRPr lang="en-US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 4:</a:t>
            </a:r>
            <a:br>
              <a:rPr lang="en-US"/>
            </a:br>
            <a:r>
              <a:rPr lang="en-US"/>
              <a:t>Microcontroller and CCDPP/DCT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3524250"/>
            <a:ext cx="8382000" cy="2514600"/>
          </a:xfrm>
        </p:spPr>
        <p:txBody>
          <a:bodyPr/>
          <a:lstStyle/>
          <a:p>
            <a:r>
              <a:rPr lang="en-US"/>
              <a:t>Performance close but not good enough</a:t>
            </a:r>
          </a:p>
          <a:p>
            <a:r>
              <a:rPr lang="en-US"/>
              <a:t>Must resort to implementing CODEC in hardware</a:t>
            </a:r>
          </a:p>
          <a:p>
            <a:pPr lvl="1"/>
            <a:r>
              <a:rPr lang="en-US"/>
              <a:t>Single-purpose processor to perform DCT on 8 x 8 block</a:t>
            </a:r>
          </a:p>
        </p:txBody>
      </p:sp>
      <p:grpSp>
        <p:nvGrpSpPr>
          <p:cNvPr id="196673" name="Group 65"/>
          <p:cNvGrpSpPr>
            <a:grpSpLocks/>
          </p:cNvGrpSpPr>
          <p:nvPr/>
        </p:nvGrpSpPr>
        <p:grpSpPr bwMode="auto">
          <a:xfrm>
            <a:off x="2490788" y="1638300"/>
            <a:ext cx="3919537" cy="1577975"/>
            <a:chOff x="1659" y="2802"/>
            <a:chExt cx="2469" cy="994"/>
          </a:xfrm>
        </p:grpSpPr>
        <p:sp>
          <p:nvSpPr>
            <p:cNvPr id="196613" name="AutoShape 5"/>
            <p:cNvSpPr>
              <a:spLocks noChangeArrowheads="1"/>
            </p:cNvSpPr>
            <p:nvPr/>
          </p:nvSpPr>
          <p:spPr bwMode="auto">
            <a:xfrm>
              <a:off x="1659" y="2808"/>
              <a:ext cx="2469" cy="892"/>
            </a:xfrm>
            <a:prstGeom prst="parallelogram">
              <a:avLst>
                <a:gd name="adj" fmla="val 69198"/>
              </a:avLst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14" name="AutoShape 6"/>
            <p:cNvSpPr>
              <a:spLocks noChangeArrowheads="1"/>
            </p:cNvSpPr>
            <p:nvPr/>
          </p:nvSpPr>
          <p:spPr bwMode="auto">
            <a:xfrm>
              <a:off x="2748" y="2927"/>
              <a:ext cx="523" cy="213"/>
            </a:xfrm>
            <a:prstGeom prst="parallelogram">
              <a:avLst>
                <a:gd name="adj" fmla="val 6138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8051</a:t>
              </a:r>
            </a:p>
          </p:txBody>
        </p:sp>
        <p:sp>
          <p:nvSpPr>
            <p:cNvPr id="196615" name="AutoShape 7"/>
            <p:cNvSpPr>
              <a:spLocks noChangeArrowheads="1"/>
            </p:cNvSpPr>
            <p:nvPr/>
          </p:nvSpPr>
          <p:spPr bwMode="auto">
            <a:xfrm>
              <a:off x="2515" y="3366"/>
              <a:ext cx="524" cy="213"/>
            </a:xfrm>
            <a:prstGeom prst="parallelogram">
              <a:avLst>
                <a:gd name="adj" fmla="val 6150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UART</a:t>
              </a:r>
            </a:p>
          </p:txBody>
        </p:sp>
        <p:sp>
          <p:nvSpPr>
            <p:cNvPr id="196616" name="AutoShape 8"/>
            <p:cNvSpPr>
              <a:spLocks noChangeArrowheads="1"/>
            </p:cNvSpPr>
            <p:nvPr/>
          </p:nvSpPr>
          <p:spPr bwMode="auto">
            <a:xfrm>
              <a:off x="2948" y="3366"/>
              <a:ext cx="547" cy="213"/>
            </a:xfrm>
            <a:prstGeom prst="parallelogram">
              <a:avLst>
                <a:gd name="adj" fmla="val 6420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CCDPP</a:t>
              </a:r>
            </a:p>
          </p:txBody>
        </p:sp>
        <p:sp>
          <p:nvSpPr>
            <p:cNvPr id="196617" name="AutoShape 9"/>
            <p:cNvSpPr>
              <a:spLocks noChangeArrowheads="1"/>
            </p:cNvSpPr>
            <p:nvPr/>
          </p:nvSpPr>
          <p:spPr bwMode="auto">
            <a:xfrm>
              <a:off x="3313" y="2922"/>
              <a:ext cx="524" cy="212"/>
            </a:xfrm>
            <a:prstGeom prst="parallelogram">
              <a:avLst>
                <a:gd name="adj" fmla="val 6179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RAM</a:t>
              </a:r>
            </a:p>
          </p:txBody>
        </p:sp>
        <p:sp>
          <p:nvSpPr>
            <p:cNvPr id="196618" name="AutoShape 10"/>
            <p:cNvSpPr>
              <a:spLocks noChangeArrowheads="1"/>
            </p:cNvSpPr>
            <p:nvPr/>
          </p:nvSpPr>
          <p:spPr bwMode="auto">
            <a:xfrm>
              <a:off x="2088" y="2918"/>
              <a:ext cx="668" cy="212"/>
            </a:xfrm>
            <a:prstGeom prst="parallelogram">
              <a:avLst>
                <a:gd name="adj" fmla="val 7877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EEPROM</a:t>
              </a:r>
            </a:p>
          </p:txBody>
        </p:sp>
        <p:sp>
          <p:nvSpPr>
            <p:cNvPr id="196619" name="Text Box 11"/>
            <p:cNvSpPr txBox="1">
              <a:spLocks noChangeArrowheads="1"/>
            </p:cNvSpPr>
            <p:nvPr/>
          </p:nvSpPr>
          <p:spPr bwMode="auto">
            <a:xfrm>
              <a:off x="1833" y="3451"/>
              <a:ext cx="273" cy="20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 b="1"/>
                <a:t>SOC</a:t>
              </a:r>
            </a:p>
          </p:txBody>
        </p:sp>
        <p:sp>
          <p:nvSpPr>
            <p:cNvPr id="196620" name="Line 12"/>
            <p:cNvSpPr>
              <a:spLocks noChangeShapeType="1"/>
            </p:cNvSpPr>
            <p:nvPr/>
          </p:nvSpPr>
          <p:spPr bwMode="auto">
            <a:xfrm>
              <a:off x="2418" y="3244"/>
              <a:ext cx="13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21" name="Line 13"/>
            <p:cNvSpPr>
              <a:spLocks noChangeShapeType="1"/>
            </p:cNvSpPr>
            <p:nvPr/>
          </p:nvSpPr>
          <p:spPr bwMode="auto">
            <a:xfrm flipV="1">
              <a:off x="2876" y="3247"/>
              <a:ext cx="60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22" name="Line 14"/>
            <p:cNvSpPr>
              <a:spLocks noChangeShapeType="1"/>
            </p:cNvSpPr>
            <p:nvPr/>
          </p:nvSpPr>
          <p:spPr bwMode="auto">
            <a:xfrm flipV="1">
              <a:off x="3328" y="3253"/>
              <a:ext cx="61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23" name="Line 15"/>
            <p:cNvSpPr>
              <a:spLocks noChangeShapeType="1"/>
            </p:cNvSpPr>
            <p:nvPr/>
          </p:nvSpPr>
          <p:spPr bwMode="auto">
            <a:xfrm flipV="1">
              <a:off x="3517" y="3135"/>
              <a:ext cx="60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24" name="Line 16"/>
            <p:cNvSpPr>
              <a:spLocks noChangeShapeType="1"/>
            </p:cNvSpPr>
            <p:nvPr/>
          </p:nvSpPr>
          <p:spPr bwMode="auto">
            <a:xfrm flipV="1">
              <a:off x="3001" y="3135"/>
              <a:ext cx="61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25" name="Line 17"/>
            <p:cNvSpPr>
              <a:spLocks noChangeShapeType="1"/>
            </p:cNvSpPr>
            <p:nvPr/>
          </p:nvSpPr>
          <p:spPr bwMode="auto">
            <a:xfrm>
              <a:off x="2671" y="3018"/>
              <a:ext cx="1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26" name="Line 18"/>
            <p:cNvSpPr>
              <a:spLocks noChangeShapeType="1"/>
            </p:cNvSpPr>
            <p:nvPr/>
          </p:nvSpPr>
          <p:spPr bwMode="auto">
            <a:xfrm>
              <a:off x="1725" y="3700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27" name="Line 19"/>
            <p:cNvSpPr>
              <a:spLocks noChangeShapeType="1"/>
            </p:cNvSpPr>
            <p:nvPr/>
          </p:nvSpPr>
          <p:spPr bwMode="auto">
            <a:xfrm>
              <a:off x="1778" y="3700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28" name="Line 20"/>
            <p:cNvSpPr>
              <a:spLocks noChangeShapeType="1"/>
            </p:cNvSpPr>
            <p:nvPr/>
          </p:nvSpPr>
          <p:spPr bwMode="auto">
            <a:xfrm>
              <a:off x="1831" y="3700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29" name="Line 21"/>
            <p:cNvSpPr>
              <a:spLocks noChangeShapeType="1"/>
            </p:cNvSpPr>
            <p:nvPr/>
          </p:nvSpPr>
          <p:spPr bwMode="auto">
            <a:xfrm>
              <a:off x="1885" y="3700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0" name="Line 22"/>
            <p:cNvSpPr>
              <a:spLocks noChangeShapeType="1"/>
            </p:cNvSpPr>
            <p:nvPr/>
          </p:nvSpPr>
          <p:spPr bwMode="auto">
            <a:xfrm>
              <a:off x="1938" y="3700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1" name="Line 23"/>
            <p:cNvSpPr>
              <a:spLocks noChangeShapeType="1"/>
            </p:cNvSpPr>
            <p:nvPr/>
          </p:nvSpPr>
          <p:spPr bwMode="auto">
            <a:xfrm>
              <a:off x="1991" y="3700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2" name="Line 24"/>
            <p:cNvSpPr>
              <a:spLocks noChangeShapeType="1"/>
            </p:cNvSpPr>
            <p:nvPr/>
          </p:nvSpPr>
          <p:spPr bwMode="auto">
            <a:xfrm>
              <a:off x="2045" y="3700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3" name="Line 25"/>
            <p:cNvSpPr>
              <a:spLocks noChangeShapeType="1"/>
            </p:cNvSpPr>
            <p:nvPr/>
          </p:nvSpPr>
          <p:spPr bwMode="auto">
            <a:xfrm>
              <a:off x="2098" y="3700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4" name="Line 26"/>
            <p:cNvSpPr>
              <a:spLocks noChangeShapeType="1"/>
            </p:cNvSpPr>
            <p:nvPr/>
          </p:nvSpPr>
          <p:spPr bwMode="auto">
            <a:xfrm>
              <a:off x="2152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5" name="Line 27"/>
            <p:cNvSpPr>
              <a:spLocks noChangeShapeType="1"/>
            </p:cNvSpPr>
            <p:nvPr/>
          </p:nvSpPr>
          <p:spPr bwMode="auto">
            <a:xfrm>
              <a:off x="2205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6" name="Line 28"/>
            <p:cNvSpPr>
              <a:spLocks noChangeShapeType="1"/>
            </p:cNvSpPr>
            <p:nvPr/>
          </p:nvSpPr>
          <p:spPr bwMode="auto">
            <a:xfrm>
              <a:off x="2258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7" name="Line 29"/>
            <p:cNvSpPr>
              <a:spLocks noChangeShapeType="1"/>
            </p:cNvSpPr>
            <p:nvPr/>
          </p:nvSpPr>
          <p:spPr bwMode="auto">
            <a:xfrm>
              <a:off x="2312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8" name="Line 30"/>
            <p:cNvSpPr>
              <a:spLocks noChangeShapeType="1"/>
            </p:cNvSpPr>
            <p:nvPr/>
          </p:nvSpPr>
          <p:spPr bwMode="auto">
            <a:xfrm>
              <a:off x="2365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9" name="Line 31"/>
            <p:cNvSpPr>
              <a:spLocks noChangeShapeType="1"/>
            </p:cNvSpPr>
            <p:nvPr/>
          </p:nvSpPr>
          <p:spPr bwMode="auto">
            <a:xfrm>
              <a:off x="2418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0" name="Line 32"/>
            <p:cNvSpPr>
              <a:spLocks noChangeShapeType="1"/>
            </p:cNvSpPr>
            <p:nvPr/>
          </p:nvSpPr>
          <p:spPr bwMode="auto">
            <a:xfrm>
              <a:off x="2472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1" name="Line 33"/>
            <p:cNvSpPr>
              <a:spLocks noChangeShapeType="1"/>
            </p:cNvSpPr>
            <p:nvPr/>
          </p:nvSpPr>
          <p:spPr bwMode="auto">
            <a:xfrm>
              <a:off x="2525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2" name="Line 34"/>
            <p:cNvSpPr>
              <a:spLocks noChangeShapeType="1"/>
            </p:cNvSpPr>
            <p:nvPr/>
          </p:nvSpPr>
          <p:spPr bwMode="auto">
            <a:xfrm>
              <a:off x="2578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3" name="Line 35"/>
            <p:cNvSpPr>
              <a:spLocks noChangeShapeType="1"/>
            </p:cNvSpPr>
            <p:nvPr/>
          </p:nvSpPr>
          <p:spPr bwMode="auto">
            <a:xfrm>
              <a:off x="2632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4" name="Line 36"/>
            <p:cNvSpPr>
              <a:spLocks noChangeShapeType="1"/>
            </p:cNvSpPr>
            <p:nvPr/>
          </p:nvSpPr>
          <p:spPr bwMode="auto">
            <a:xfrm>
              <a:off x="2685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5" name="Line 37"/>
            <p:cNvSpPr>
              <a:spLocks noChangeShapeType="1"/>
            </p:cNvSpPr>
            <p:nvPr/>
          </p:nvSpPr>
          <p:spPr bwMode="auto">
            <a:xfrm>
              <a:off x="2738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6" name="Line 38"/>
            <p:cNvSpPr>
              <a:spLocks noChangeShapeType="1"/>
            </p:cNvSpPr>
            <p:nvPr/>
          </p:nvSpPr>
          <p:spPr bwMode="auto">
            <a:xfrm>
              <a:off x="2791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7" name="Line 39"/>
            <p:cNvSpPr>
              <a:spLocks noChangeShapeType="1"/>
            </p:cNvSpPr>
            <p:nvPr/>
          </p:nvSpPr>
          <p:spPr bwMode="auto">
            <a:xfrm>
              <a:off x="2845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8" name="Line 40"/>
            <p:cNvSpPr>
              <a:spLocks noChangeShapeType="1"/>
            </p:cNvSpPr>
            <p:nvPr/>
          </p:nvSpPr>
          <p:spPr bwMode="auto">
            <a:xfrm>
              <a:off x="2898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49" name="Line 41"/>
            <p:cNvSpPr>
              <a:spLocks noChangeShapeType="1"/>
            </p:cNvSpPr>
            <p:nvPr/>
          </p:nvSpPr>
          <p:spPr bwMode="auto">
            <a:xfrm>
              <a:off x="2952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0" name="Line 42"/>
            <p:cNvSpPr>
              <a:spLocks noChangeShapeType="1"/>
            </p:cNvSpPr>
            <p:nvPr/>
          </p:nvSpPr>
          <p:spPr bwMode="auto">
            <a:xfrm>
              <a:off x="3005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1" name="Line 43"/>
            <p:cNvSpPr>
              <a:spLocks noChangeShapeType="1"/>
            </p:cNvSpPr>
            <p:nvPr/>
          </p:nvSpPr>
          <p:spPr bwMode="auto">
            <a:xfrm>
              <a:off x="3059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2" name="Line 44"/>
            <p:cNvSpPr>
              <a:spLocks noChangeShapeType="1"/>
            </p:cNvSpPr>
            <p:nvPr/>
          </p:nvSpPr>
          <p:spPr bwMode="auto">
            <a:xfrm>
              <a:off x="3112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3" name="Line 45"/>
            <p:cNvSpPr>
              <a:spLocks noChangeShapeType="1"/>
            </p:cNvSpPr>
            <p:nvPr/>
          </p:nvSpPr>
          <p:spPr bwMode="auto">
            <a:xfrm>
              <a:off x="3165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4" name="Line 46"/>
            <p:cNvSpPr>
              <a:spLocks noChangeShapeType="1"/>
            </p:cNvSpPr>
            <p:nvPr/>
          </p:nvSpPr>
          <p:spPr bwMode="auto">
            <a:xfrm>
              <a:off x="3218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5" name="Line 47"/>
            <p:cNvSpPr>
              <a:spLocks noChangeShapeType="1"/>
            </p:cNvSpPr>
            <p:nvPr/>
          </p:nvSpPr>
          <p:spPr bwMode="auto">
            <a:xfrm>
              <a:off x="3272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6" name="Line 48"/>
            <p:cNvSpPr>
              <a:spLocks noChangeShapeType="1"/>
            </p:cNvSpPr>
            <p:nvPr/>
          </p:nvSpPr>
          <p:spPr bwMode="auto">
            <a:xfrm>
              <a:off x="3325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7" name="Line 49"/>
            <p:cNvSpPr>
              <a:spLocks noChangeShapeType="1"/>
            </p:cNvSpPr>
            <p:nvPr/>
          </p:nvSpPr>
          <p:spPr bwMode="auto">
            <a:xfrm>
              <a:off x="3379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8" name="Line 50"/>
            <p:cNvSpPr>
              <a:spLocks noChangeShapeType="1"/>
            </p:cNvSpPr>
            <p:nvPr/>
          </p:nvSpPr>
          <p:spPr bwMode="auto">
            <a:xfrm>
              <a:off x="3429" y="3705"/>
              <a:ext cx="0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59" name="Line 51"/>
            <p:cNvSpPr>
              <a:spLocks noChangeShapeType="1"/>
            </p:cNvSpPr>
            <p:nvPr/>
          </p:nvSpPr>
          <p:spPr bwMode="auto">
            <a:xfrm>
              <a:off x="4079" y="2880"/>
              <a:ext cx="3" cy="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0" name="Line 52"/>
            <p:cNvSpPr>
              <a:spLocks noChangeShapeType="1"/>
            </p:cNvSpPr>
            <p:nvPr/>
          </p:nvSpPr>
          <p:spPr bwMode="auto">
            <a:xfrm flipH="1">
              <a:off x="2574" y="3580"/>
              <a:ext cx="70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1" name="Line 53"/>
            <p:cNvSpPr>
              <a:spLocks noChangeShapeType="1"/>
            </p:cNvSpPr>
            <p:nvPr/>
          </p:nvSpPr>
          <p:spPr bwMode="auto">
            <a:xfrm flipH="1">
              <a:off x="2952" y="3574"/>
              <a:ext cx="57" cy="1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2" name="Line 54"/>
            <p:cNvSpPr>
              <a:spLocks noChangeShapeType="1"/>
            </p:cNvSpPr>
            <p:nvPr/>
          </p:nvSpPr>
          <p:spPr bwMode="auto">
            <a:xfrm flipH="1">
              <a:off x="3002" y="3584"/>
              <a:ext cx="57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3" name="Line 55"/>
            <p:cNvSpPr>
              <a:spLocks noChangeShapeType="1"/>
            </p:cNvSpPr>
            <p:nvPr/>
          </p:nvSpPr>
          <p:spPr bwMode="auto">
            <a:xfrm flipH="1">
              <a:off x="3055" y="3584"/>
              <a:ext cx="57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4" name="Line 56"/>
            <p:cNvSpPr>
              <a:spLocks noChangeShapeType="1"/>
            </p:cNvSpPr>
            <p:nvPr/>
          </p:nvSpPr>
          <p:spPr bwMode="auto">
            <a:xfrm flipH="1">
              <a:off x="3108" y="3583"/>
              <a:ext cx="57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5" name="Line 57"/>
            <p:cNvSpPr>
              <a:spLocks noChangeShapeType="1"/>
            </p:cNvSpPr>
            <p:nvPr/>
          </p:nvSpPr>
          <p:spPr bwMode="auto">
            <a:xfrm flipH="1">
              <a:off x="3162" y="3583"/>
              <a:ext cx="57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6" name="Line 58"/>
            <p:cNvSpPr>
              <a:spLocks noChangeShapeType="1"/>
            </p:cNvSpPr>
            <p:nvPr/>
          </p:nvSpPr>
          <p:spPr bwMode="auto">
            <a:xfrm flipH="1">
              <a:off x="3215" y="3578"/>
              <a:ext cx="57" cy="1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7" name="Line 59"/>
            <p:cNvSpPr>
              <a:spLocks noChangeShapeType="1"/>
            </p:cNvSpPr>
            <p:nvPr/>
          </p:nvSpPr>
          <p:spPr bwMode="auto">
            <a:xfrm flipH="1">
              <a:off x="2351" y="2802"/>
              <a:ext cx="57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8" name="Line 60"/>
            <p:cNvSpPr>
              <a:spLocks noChangeShapeType="1"/>
            </p:cNvSpPr>
            <p:nvPr/>
          </p:nvSpPr>
          <p:spPr bwMode="auto">
            <a:xfrm flipH="1">
              <a:off x="2401" y="2807"/>
              <a:ext cx="57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69" name="Line 61"/>
            <p:cNvSpPr>
              <a:spLocks noChangeShapeType="1"/>
            </p:cNvSpPr>
            <p:nvPr/>
          </p:nvSpPr>
          <p:spPr bwMode="auto">
            <a:xfrm flipH="1">
              <a:off x="2454" y="2807"/>
              <a:ext cx="57" cy="1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70" name="AutoShape 62"/>
            <p:cNvSpPr>
              <a:spLocks noChangeArrowheads="1"/>
            </p:cNvSpPr>
            <p:nvPr/>
          </p:nvSpPr>
          <p:spPr bwMode="auto">
            <a:xfrm>
              <a:off x="2043" y="3362"/>
              <a:ext cx="579" cy="213"/>
            </a:xfrm>
            <a:prstGeom prst="parallelogram">
              <a:avLst>
                <a:gd name="adj" fmla="val 6795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 sz="900"/>
                <a:t>CODEC</a:t>
              </a:r>
            </a:p>
          </p:txBody>
        </p:sp>
        <p:sp>
          <p:nvSpPr>
            <p:cNvPr id="196671" name="Line 63"/>
            <p:cNvSpPr>
              <a:spLocks noChangeShapeType="1"/>
            </p:cNvSpPr>
            <p:nvPr/>
          </p:nvSpPr>
          <p:spPr bwMode="auto">
            <a:xfrm flipV="1">
              <a:off x="2458" y="3243"/>
              <a:ext cx="61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triangl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72" name="Line 64"/>
            <p:cNvSpPr>
              <a:spLocks noChangeShapeType="1"/>
            </p:cNvSpPr>
            <p:nvPr/>
          </p:nvSpPr>
          <p:spPr bwMode="auto">
            <a:xfrm flipH="1">
              <a:off x="2156" y="3576"/>
              <a:ext cx="71" cy="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6E715-00FB-4293-BA9B-C24C2DB96613}" type="slidenum">
              <a:rPr lang="en-US"/>
              <a:pPr/>
              <a:t>44</a:t>
            </a:fld>
            <a:endParaRPr lang="en-US"/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CODEC design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1475" y="1447800"/>
            <a:ext cx="4781550" cy="4619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4 memory mapped registers</a:t>
            </a:r>
          </a:p>
          <a:p>
            <a:pPr lvl="1">
              <a:lnSpc>
                <a:spcPct val="90000"/>
              </a:lnSpc>
            </a:pPr>
            <a:r>
              <a:rPr lang="en-US" sz="1800" i="1"/>
              <a:t>C_DATAI_REG</a:t>
            </a:r>
            <a:r>
              <a:rPr lang="en-US" sz="1800"/>
              <a:t>/</a:t>
            </a:r>
            <a:r>
              <a:rPr lang="en-US" sz="1800" i="1"/>
              <a:t>C_DATAO_REG</a:t>
            </a:r>
            <a:r>
              <a:rPr lang="en-US" sz="1800"/>
              <a:t> used to push/pop 8 x 8 block into and out of CODEC</a:t>
            </a:r>
          </a:p>
          <a:p>
            <a:pPr lvl="1">
              <a:lnSpc>
                <a:spcPct val="90000"/>
              </a:lnSpc>
            </a:pPr>
            <a:r>
              <a:rPr lang="en-US" sz="1800" i="1"/>
              <a:t>C_CMND_REG</a:t>
            </a:r>
            <a:r>
              <a:rPr lang="en-US" sz="1800"/>
              <a:t> used to command CODEC</a:t>
            </a:r>
          </a:p>
          <a:p>
            <a:pPr lvl="2">
              <a:lnSpc>
                <a:spcPct val="90000"/>
              </a:lnSpc>
            </a:pPr>
            <a:r>
              <a:rPr lang="en-US" sz="1600"/>
              <a:t>Writing 1 to this register invokes CODEC</a:t>
            </a:r>
          </a:p>
          <a:p>
            <a:pPr lvl="1">
              <a:lnSpc>
                <a:spcPct val="90000"/>
              </a:lnSpc>
            </a:pPr>
            <a:r>
              <a:rPr lang="en-US" sz="1800" i="1"/>
              <a:t>C_STAT_REG </a:t>
            </a:r>
            <a:r>
              <a:rPr lang="en-US" sz="1800"/>
              <a:t>indicates CODEC done and ready for next block</a:t>
            </a:r>
          </a:p>
          <a:p>
            <a:pPr lvl="2">
              <a:lnSpc>
                <a:spcPct val="90000"/>
              </a:lnSpc>
            </a:pPr>
            <a:r>
              <a:rPr lang="en-US" sz="1600"/>
              <a:t>Polled in software</a:t>
            </a:r>
          </a:p>
          <a:p>
            <a:pPr>
              <a:lnSpc>
                <a:spcPct val="90000"/>
              </a:lnSpc>
            </a:pPr>
            <a:r>
              <a:rPr lang="en-US" sz="2000"/>
              <a:t>Direct translation of C code to VHDL for actual hardware implementation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Fixed-point version used</a:t>
            </a:r>
          </a:p>
          <a:p>
            <a:pPr>
              <a:lnSpc>
                <a:spcPct val="90000"/>
              </a:lnSpc>
            </a:pPr>
            <a:r>
              <a:rPr lang="en-US" sz="2000"/>
              <a:t>CODEC module in software changed similar to UART/CCDPP in implementation 2</a:t>
            </a:r>
          </a:p>
        </p:txBody>
      </p:sp>
      <p:grpSp>
        <p:nvGrpSpPr>
          <p:cNvPr id="198662" name="Group 6"/>
          <p:cNvGrpSpPr>
            <a:grpSpLocks/>
          </p:cNvGrpSpPr>
          <p:nvPr/>
        </p:nvGrpSpPr>
        <p:grpSpPr bwMode="auto">
          <a:xfrm>
            <a:off x="5241925" y="3981450"/>
            <a:ext cx="3763963" cy="2043113"/>
            <a:chOff x="3308" y="2196"/>
            <a:chExt cx="2371" cy="1287"/>
          </a:xfrm>
        </p:grpSpPr>
        <p:sp>
          <p:nvSpPr>
            <p:cNvPr id="198660" name="Text Box 4"/>
            <p:cNvSpPr txBox="1">
              <a:spLocks noChangeArrowheads="1"/>
            </p:cNvSpPr>
            <p:nvPr/>
          </p:nvSpPr>
          <p:spPr bwMode="auto">
            <a:xfrm>
              <a:off x="3308" y="2379"/>
              <a:ext cx="2371" cy="11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static unsigned char xdata C_STAT_REG _at_ 65527;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static unsigned char xdata C_CMND_REG _at_ 65528;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static unsigned char xdata C_DATAI_REG _at_ 65529;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static unsigned char xdata C_DATAO_REG _at_ 65530;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void CodecInitialize(void) {}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void CodecPushPixel(short p) { C_DATAO_REG = (char)p; }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short CodecPopPixel(void) {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return ((C_DATAI_REG &lt;&lt; 8) | C_DATAI_REG);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}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void CodecDoFdct(void) {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C_CMND_REG = 1;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    while( C_STAT_REG == 1 ) { /* busy wait */ }</a:t>
              </a:r>
            </a:p>
            <a:p>
              <a:pPr algn="l">
                <a:spcBef>
                  <a:spcPct val="0"/>
                </a:spcBef>
              </a:pPr>
              <a:r>
                <a:rPr lang="en-US" sz="900">
                  <a:latin typeface="Courier New" pitchFamily="49" charset="0"/>
                </a:rPr>
                <a:t>}</a:t>
              </a:r>
              <a:endParaRPr lang="en-US" sz="700">
                <a:latin typeface="Courier New" pitchFamily="49" charset="0"/>
              </a:endParaRPr>
            </a:p>
          </p:txBody>
        </p:sp>
        <p:sp>
          <p:nvSpPr>
            <p:cNvPr id="198661" name="Text Box 5"/>
            <p:cNvSpPr txBox="1">
              <a:spLocks noChangeArrowheads="1"/>
            </p:cNvSpPr>
            <p:nvPr/>
          </p:nvSpPr>
          <p:spPr bwMode="auto">
            <a:xfrm>
              <a:off x="3582" y="2196"/>
              <a:ext cx="1836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 b="1" u="sng"/>
                <a:t>Rewritten CODEC software</a:t>
              </a: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80A0F-1FB2-49D7-9FE5-1EB4C8D13891}" type="slidenum">
              <a:rPr lang="en-US"/>
              <a:pPr/>
              <a:t>45</a:t>
            </a:fld>
            <a:endParaRPr lang="en-US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 4:</a:t>
            </a:r>
            <a:br>
              <a:rPr lang="en-US"/>
            </a:br>
            <a:r>
              <a:rPr lang="en-US"/>
              <a:t>Microcontroller and CCDPP/DCT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20100" cy="44672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Analysis of implementation 4</a:t>
            </a:r>
          </a:p>
          <a:p>
            <a:pPr lvl="1">
              <a:lnSpc>
                <a:spcPct val="90000"/>
              </a:lnSpc>
            </a:pPr>
            <a:r>
              <a:rPr lang="en-US"/>
              <a:t>Total execution time for processing one image:</a:t>
            </a:r>
          </a:p>
          <a:p>
            <a:pPr lvl="2">
              <a:lnSpc>
                <a:spcPct val="90000"/>
              </a:lnSpc>
            </a:pPr>
            <a:r>
              <a:rPr lang="en-US"/>
              <a:t>0.099 seconds (well under 1 sec)</a:t>
            </a:r>
          </a:p>
          <a:p>
            <a:pPr lvl="1">
              <a:lnSpc>
                <a:spcPct val="90000"/>
              </a:lnSpc>
            </a:pPr>
            <a:r>
              <a:rPr lang="en-US"/>
              <a:t>Power consumption: </a:t>
            </a:r>
          </a:p>
          <a:p>
            <a:pPr lvl="2">
              <a:lnSpc>
                <a:spcPct val="90000"/>
              </a:lnSpc>
            </a:pPr>
            <a:r>
              <a:rPr lang="en-US"/>
              <a:t>0.040 watt</a:t>
            </a:r>
          </a:p>
          <a:p>
            <a:pPr lvl="2">
              <a:lnSpc>
                <a:spcPct val="90000"/>
              </a:lnSpc>
            </a:pPr>
            <a:r>
              <a:rPr lang="en-US"/>
              <a:t>Increase over 2 and 3 because SOC has another processor</a:t>
            </a:r>
          </a:p>
          <a:p>
            <a:pPr lvl="1">
              <a:lnSpc>
                <a:spcPct val="90000"/>
              </a:lnSpc>
            </a:pPr>
            <a:r>
              <a:rPr lang="en-US"/>
              <a:t>Energy consumption: </a:t>
            </a:r>
          </a:p>
          <a:p>
            <a:pPr lvl="2">
              <a:lnSpc>
                <a:spcPct val="90000"/>
              </a:lnSpc>
            </a:pPr>
            <a:r>
              <a:rPr lang="en-US"/>
              <a:t>0.00040 joule (0.099 s x 0.040 watt)</a:t>
            </a:r>
          </a:p>
          <a:p>
            <a:pPr lvl="2">
              <a:lnSpc>
                <a:spcPct val="90000"/>
              </a:lnSpc>
            </a:pPr>
            <a:r>
              <a:rPr lang="en-US"/>
              <a:t>Battery life 12x longer than previous implementation!!</a:t>
            </a:r>
          </a:p>
          <a:p>
            <a:pPr lvl="1">
              <a:lnSpc>
                <a:spcPct val="90000"/>
              </a:lnSpc>
            </a:pPr>
            <a:r>
              <a:rPr lang="en-US"/>
              <a:t>Total chip area: </a:t>
            </a:r>
          </a:p>
          <a:p>
            <a:pPr lvl="2">
              <a:lnSpc>
                <a:spcPct val="90000"/>
              </a:lnSpc>
            </a:pPr>
            <a:r>
              <a:rPr lang="en-US"/>
              <a:t>128,000 gates</a:t>
            </a:r>
          </a:p>
          <a:p>
            <a:pPr lvl="2">
              <a:lnSpc>
                <a:spcPct val="90000"/>
              </a:lnSpc>
            </a:pPr>
            <a:r>
              <a:rPr lang="en-US"/>
              <a:t>Significant increase over previous implementations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E5B28-453E-4D77-B09C-7BD4497F848F}" type="slidenum">
              <a:rPr lang="en-US"/>
              <a:pPr/>
              <a:t>46</a:t>
            </a:fld>
            <a:endParaRPr lang="en-US"/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 of implementations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571750"/>
            <a:ext cx="8382000" cy="3448050"/>
          </a:xfrm>
        </p:spPr>
        <p:txBody>
          <a:bodyPr/>
          <a:lstStyle/>
          <a:p>
            <a:r>
              <a:rPr lang="en-US" sz="2000"/>
              <a:t>Implementation 3 </a:t>
            </a:r>
          </a:p>
          <a:p>
            <a:pPr lvl="1"/>
            <a:r>
              <a:rPr lang="en-US" sz="1800"/>
              <a:t>Close in performance</a:t>
            </a:r>
          </a:p>
          <a:p>
            <a:pPr lvl="1"/>
            <a:r>
              <a:rPr lang="en-US" sz="1800"/>
              <a:t>Cheaper</a:t>
            </a:r>
          </a:p>
          <a:p>
            <a:pPr lvl="1"/>
            <a:r>
              <a:rPr lang="en-US" sz="1800"/>
              <a:t>Less time to build</a:t>
            </a:r>
          </a:p>
          <a:p>
            <a:r>
              <a:rPr lang="en-US" sz="2000"/>
              <a:t>Implementation 4</a:t>
            </a:r>
          </a:p>
          <a:p>
            <a:pPr lvl="1"/>
            <a:r>
              <a:rPr lang="en-US" sz="1800"/>
              <a:t>Great performance and energy consumption</a:t>
            </a:r>
          </a:p>
          <a:p>
            <a:pPr lvl="1"/>
            <a:r>
              <a:rPr lang="en-US" sz="1800"/>
              <a:t>More expensive and may miss time-to-market window</a:t>
            </a:r>
          </a:p>
          <a:p>
            <a:pPr lvl="2"/>
            <a:r>
              <a:rPr lang="en-US" sz="1600"/>
              <a:t>If DCT designed ourselves then increased NRE cost and time-to-market</a:t>
            </a:r>
          </a:p>
          <a:p>
            <a:pPr lvl="2"/>
            <a:r>
              <a:rPr lang="en-US" sz="1600"/>
              <a:t>If existing DCT purchased then increased IC cost</a:t>
            </a:r>
          </a:p>
          <a:p>
            <a:r>
              <a:rPr lang="en-US" sz="2000"/>
              <a:t>Which is better?</a:t>
            </a:r>
          </a:p>
        </p:txBody>
      </p:sp>
      <p:graphicFrame>
        <p:nvGraphicFramePr>
          <p:cNvPr id="199686" name="Object 6"/>
          <p:cNvGraphicFramePr>
            <a:graphicFrameLocks noChangeAspect="1"/>
          </p:cNvGraphicFramePr>
          <p:nvPr/>
        </p:nvGraphicFramePr>
        <p:xfrm>
          <a:off x="2266950" y="1666875"/>
          <a:ext cx="4600575" cy="809625"/>
        </p:xfrm>
        <a:graphic>
          <a:graphicData uri="http://schemas.openxmlformats.org/presentationml/2006/ole">
            <p:oleObj spid="_x0000_s199686" name="Worksheet" r:id="rId3" imgW="5726160" imgH="967680" progId="Excel.Sheet.8">
              <p:embed/>
            </p:oleObj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86F3E-C014-4357-A10A-A2B89B159339}" type="slidenum">
              <a:rPr lang="en-US"/>
              <a:pPr/>
              <a:t>47</a:t>
            </a:fld>
            <a:endParaRPr lang="en-US"/>
          </a:p>
        </p:txBody>
      </p:sp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Digital camera example</a:t>
            </a:r>
          </a:p>
          <a:p>
            <a:pPr lvl="1"/>
            <a:r>
              <a:rPr lang="en-US"/>
              <a:t>Specifications in English and executable language</a:t>
            </a:r>
          </a:p>
          <a:p>
            <a:pPr lvl="1"/>
            <a:r>
              <a:rPr lang="en-US"/>
              <a:t>Design metrics: performance, power and area</a:t>
            </a:r>
          </a:p>
          <a:p>
            <a:r>
              <a:rPr lang="en-US"/>
              <a:t>Several implementations</a:t>
            </a:r>
          </a:p>
          <a:p>
            <a:pPr lvl="1"/>
            <a:r>
              <a:rPr lang="en-US"/>
              <a:t>Microcontroller: too slow</a:t>
            </a:r>
          </a:p>
          <a:p>
            <a:pPr lvl="1"/>
            <a:r>
              <a:rPr lang="en-US"/>
              <a:t>Microcontroller and coprocessor: better, but still too slow</a:t>
            </a:r>
          </a:p>
          <a:p>
            <a:pPr lvl="1"/>
            <a:r>
              <a:rPr lang="en-US"/>
              <a:t>Fixed-point arithmetic: almost fast enough</a:t>
            </a:r>
          </a:p>
          <a:p>
            <a:pPr lvl="1"/>
            <a:r>
              <a:rPr lang="en-US"/>
              <a:t>Additional coprocessor for compression: fast enough, but expensive and hard to design</a:t>
            </a:r>
          </a:p>
          <a:p>
            <a:pPr lvl="1"/>
            <a:r>
              <a:rPr lang="en-US"/>
              <a:t>Tradeoffs between hw/sw – the main lesson of this book!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6E3EE-CCA9-4BB5-ACB4-EFA0ACBA4EA5}" type="slidenum">
              <a:rPr lang="en-US"/>
              <a:pPr/>
              <a:t>5</a:t>
            </a:fld>
            <a:endParaRPr lang="en-US"/>
          </a:p>
        </p:txBody>
      </p:sp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Designer’s perspective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525" y="1543050"/>
            <a:ext cx="8382000" cy="4572000"/>
          </a:xfrm>
        </p:spPr>
        <p:txBody>
          <a:bodyPr/>
          <a:lstStyle/>
          <a:p>
            <a:r>
              <a:rPr lang="en-US" sz="3200"/>
              <a:t>Two key tasks</a:t>
            </a:r>
          </a:p>
          <a:p>
            <a:pPr lvl="1"/>
            <a:r>
              <a:rPr lang="en-US" sz="2800"/>
              <a:t>Processing images and storing in memory</a:t>
            </a:r>
          </a:p>
          <a:p>
            <a:pPr lvl="2"/>
            <a:r>
              <a:rPr lang="en-US" sz="2400"/>
              <a:t>When shutter pressed:</a:t>
            </a:r>
          </a:p>
          <a:p>
            <a:pPr lvl="3"/>
            <a:r>
              <a:rPr lang="en-US" sz="2000"/>
              <a:t>Image captured</a:t>
            </a:r>
          </a:p>
          <a:p>
            <a:pPr lvl="3"/>
            <a:r>
              <a:rPr lang="en-US" sz="2000"/>
              <a:t>Converted to digital form by charge-coupled device (CCD)</a:t>
            </a:r>
          </a:p>
          <a:p>
            <a:pPr lvl="3"/>
            <a:r>
              <a:rPr lang="en-US" sz="2000"/>
              <a:t>Compressed and archived in internal memory</a:t>
            </a:r>
          </a:p>
          <a:p>
            <a:pPr lvl="1"/>
            <a:r>
              <a:rPr lang="en-US" sz="2800"/>
              <a:t>Uploading images to PC</a:t>
            </a:r>
          </a:p>
          <a:p>
            <a:pPr lvl="2"/>
            <a:r>
              <a:rPr lang="en-US" sz="2400"/>
              <a:t>Digital camera attached to PC</a:t>
            </a:r>
          </a:p>
          <a:p>
            <a:pPr lvl="2"/>
            <a:r>
              <a:rPr lang="en-US" sz="2400"/>
              <a:t>Special software commands camera to transmit archived images serially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337D7-B83D-41D9-89EA-134D3BA3EB6B}" type="slidenum">
              <a:rPr lang="en-US"/>
              <a:pPr/>
              <a:t>6</a:t>
            </a:fld>
            <a:endParaRPr lang="en-US"/>
          </a:p>
        </p:txBody>
      </p:sp>
      <p:sp>
        <p:nvSpPr>
          <p:cNvPr id="132993" name="Rectangle 89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Charge-coupled device (CCD)</a:t>
            </a:r>
          </a:p>
        </p:txBody>
      </p:sp>
      <p:sp>
        <p:nvSpPr>
          <p:cNvPr id="132994" name="Rectangle 898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82000" cy="838200"/>
          </a:xfrm>
        </p:spPr>
        <p:txBody>
          <a:bodyPr/>
          <a:lstStyle/>
          <a:p>
            <a:r>
              <a:rPr lang="en-US" sz="2000"/>
              <a:t>Special sensor that captures an image</a:t>
            </a:r>
          </a:p>
          <a:p>
            <a:r>
              <a:rPr lang="en-US" sz="2000"/>
              <a:t>Light-sensitive silicon solid-state device composed of many cells</a:t>
            </a:r>
          </a:p>
        </p:txBody>
      </p:sp>
      <p:grpSp>
        <p:nvGrpSpPr>
          <p:cNvPr id="132995" name="Group 899"/>
          <p:cNvGrpSpPr>
            <a:grpSpLocks/>
          </p:cNvGrpSpPr>
          <p:nvPr/>
        </p:nvGrpSpPr>
        <p:grpSpPr bwMode="auto">
          <a:xfrm>
            <a:off x="722313" y="2541588"/>
            <a:ext cx="7461250" cy="3476625"/>
            <a:chOff x="455" y="1601"/>
            <a:chExt cx="4700" cy="2190"/>
          </a:xfrm>
        </p:grpSpPr>
        <p:sp>
          <p:nvSpPr>
            <p:cNvPr id="132185" name="Text Box 89"/>
            <p:cNvSpPr txBox="1">
              <a:spLocks noChangeArrowheads="1"/>
            </p:cNvSpPr>
            <p:nvPr/>
          </p:nvSpPr>
          <p:spPr bwMode="auto">
            <a:xfrm>
              <a:off x="455" y="1601"/>
              <a:ext cx="1320" cy="207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l">
                <a:spcBef>
                  <a:spcPct val="0"/>
                </a:spcBef>
              </a:pPr>
              <a:r>
                <a:rPr lang="en-US" sz="1400"/>
                <a:t>When exposed to light, each cell becomes electrically charged. This charge can then be converted to a 8-bit value where 0 represents no exposure while 255 represents very intense exposure of that cell to light.</a:t>
              </a:r>
            </a:p>
            <a:p>
              <a:pPr algn="l">
                <a:spcBef>
                  <a:spcPct val="0"/>
                </a:spcBef>
              </a:pPr>
              <a:endParaRPr lang="en-US" sz="1400"/>
            </a:p>
            <a:p>
              <a:pPr algn="l">
                <a:spcBef>
                  <a:spcPct val="0"/>
                </a:spcBef>
              </a:pPr>
              <a:r>
                <a:rPr lang="en-US" sz="1400"/>
                <a:t>Some of the columns are covered with a black strip of paint. The light-intensity of these pixels is used for zero-bias adjustments of all the cells.</a:t>
              </a:r>
            </a:p>
          </p:txBody>
        </p:sp>
        <p:sp>
          <p:nvSpPr>
            <p:cNvPr id="132973" name="Text Box 877"/>
            <p:cNvSpPr txBox="1">
              <a:spLocks noChangeArrowheads="1"/>
            </p:cNvSpPr>
            <p:nvPr/>
          </p:nvSpPr>
          <p:spPr bwMode="auto">
            <a:xfrm>
              <a:off x="3803" y="1748"/>
              <a:ext cx="1352" cy="20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l">
                <a:spcBef>
                  <a:spcPct val="0"/>
                </a:spcBef>
              </a:pPr>
              <a:r>
                <a:rPr lang="en-US" sz="1400"/>
                <a:t>The electromechanical shutter is activated to expose the cells to light for a brief moment.</a:t>
              </a:r>
            </a:p>
            <a:p>
              <a:pPr algn="l">
                <a:spcBef>
                  <a:spcPct val="0"/>
                </a:spcBef>
              </a:pPr>
              <a:endParaRPr lang="en-US" sz="1400"/>
            </a:p>
            <a:p>
              <a:pPr algn="l">
                <a:spcBef>
                  <a:spcPct val="0"/>
                </a:spcBef>
              </a:pPr>
              <a:r>
                <a:rPr lang="en-US" sz="1400"/>
                <a:t>The electronic circuitry, when commanded, discharges the cells, activates the electromechanical shutter, and then reads the 8-bit charge value of each cell. These values can be clocked out of the CCD by external logic through a standard parallel bus interface.</a:t>
              </a:r>
            </a:p>
            <a:p>
              <a:pPr algn="l">
                <a:spcBef>
                  <a:spcPct val="0"/>
                </a:spcBef>
              </a:pPr>
              <a:endParaRPr lang="en-US" sz="1400"/>
            </a:p>
          </p:txBody>
        </p:sp>
        <p:sp>
          <p:nvSpPr>
            <p:cNvPr id="132186" name="Text Box 90"/>
            <p:cNvSpPr txBox="1">
              <a:spLocks noChangeArrowheads="1"/>
            </p:cNvSpPr>
            <p:nvPr/>
          </p:nvSpPr>
          <p:spPr bwMode="auto">
            <a:xfrm>
              <a:off x="2157" y="1831"/>
              <a:ext cx="500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/>
                <a:t>Lens area</a:t>
              </a:r>
            </a:p>
          </p:txBody>
        </p:sp>
        <p:sp>
          <p:nvSpPr>
            <p:cNvPr id="132187" name="Oval 91"/>
            <p:cNvSpPr>
              <a:spLocks noChangeArrowheads="1"/>
            </p:cNvSpPr>
            <p:nvPr/>
          </p:nvSpPr>
          <p:spPr bwMode="auto">
            <a:xfrm>
              <a:off x="2242" y="2427"/>
              <a:ext cx="68" cy="53"/>
            </a:xfrm>
            <a:prstGeom prst="ellipse">
              <a:avLst/>
            </a:prstGeom>
            <a:solidFill>
              <a:srgbClr val="FFFFFF">
                <a:alpha val="50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88" name="Rectangle 92"/>
            <p:cNvSpPr>
              <a:spLocks noChangeArrowheads="1"/>
            </p:cNvSpPr>
            <p:nvPr/>
          </p:nvSpPr>
          <p:spPr bwMode="auto">
            <a:xfrm>
              <a:off x="1931" y="2093"/>
              <a:ext cx="1762" cy="13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89" name="Rectangle 93"/>
            <p:cNvSpPr>
              <a:spLocks noChangeArrowheads="1"/>
            </p:cNvSpPr>
            <p:nvPr/>
          </p:nvSpPr>
          <p:spPr bwMode="auto">
            <a:xfrm>
              <a:off x="2170" y="2352"/>
              <a:ext cx="852" cy="7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0" name="Rectangle 94"/>
            <p:cNvSpPr>
              <a:spLocks noChangeArrowheads="1"/>
            </p:cNvSpPr>
            <p:nvPr/>
          </p:nvSpPr>
          <p:spPr bwMode="auto">
            <a:xfrm>
              <a:off x="2934" y="2322"/>
              <a:ext cx="68" cy="86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1" name="Oval 95"/>
            <p:cNvSpPr>
              <a:spLocks noChangeArrowheads="1"/>
            </p:cNvSpPr>
            <p:nvPr/>
          </p:nvSpPr>
          <p:spPr bwMode="auto">
            <a:xfrm>
              <a:off x="2186" y="2368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2" name="Oval 96"/>
            <p:cNvSpPr>
              <a:spLocks noChangeArrowheads="1"/>
            </p:cNvSpPr>
            <p:nvPr/>
          </p:nvSpPr>
          <p:spPr bwMode="auto">
            <a:xfrm>
              <a:off x="2303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3" name="Oval 97"/>
            <p:cNvSpPr>
              <a:spLocks noChangeArrowheads="1"/>
            </p:cNvSpPr>
            <p:nvPr/>
          </p:nvSpPr>
          <p:spPr bwMode="auto">
            <a:xfrm>
              <a:off x="2421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4" name="Oval 98"/>
            <p:cNvSpPr>
              <a:spLocks noChangeArrowheads="1"/>
            </p:cNvSpPr>
            <p:nvPr/>
          </p:nvSpPr>
          <p:spPr bwMode="auto">
            <a:xfrm>
              <a:off x="2538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5" name="Oval 99"/>
            <p:cNvSpPr>
              <a:spLocks noChangeArrowheads="1"/>
            </p:cNvSpPr>
            <p:nvPr/>
          </p:nvSpPr>
          <p:spPr bwMode="auto">
            <a:xfrm>
              <a:off x="2479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6" name="Oval 100"/>
            <p:cNvSpPr>
              <a:spLocks noChangeArrowheads="1"/>
            </p:cNvSpPr>
            <p:nvPr/>
          </p:nvSpPr>
          <p:spPr bwMode="auto">
            <a:xfrm>
              <a:off x="2362" y="2368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7" name="Oval 101"/>
            <p:cNvSpPr>
              <a:spLocks noChangeArrowheads="1"/>
            </p:cNvSpPr>
            <p:nvPr/>
          </p:nvSpPr>
          <p:spPr bwMode="auto">
            <a:xfrm>
              <a:off x="2245" y="2368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8" name="Oval 102"/>
            <p:cNvSpPr>
              <a:spLocks noChangeArrowheads="1"/>
            </p:cNvSpPr>
            <p:nvPr/>
          </p:nvSpPr>
          <p:spPr bwMode="auto">
            <a:xfrm>
              <a:off x="2215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199" name="Oval 103"/>
            <p:cNvSpPr>
              <a:spLocks noChangeArrowheads="1"/>
            </p:cNvSpPr>
            <p:nvPr/>
          </p:nvSpPr>
          <p:spPr bwMode="auto">
            <a:xfrm>
              <a:off x="2332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0" name="Oval 104"/>
            <p:cNvSpPr>
              <a:spLocks noChangeArrowheads="1"/>
            </p:cNvSpPr>
            <p:nvPr/>
          </p:nvSpPr>
          <p:spPr bwMode="auto">
            <a:xfrm>
              <a:off x="2450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1" name="Oval 105"/>
            <p:cNvSpPr>
              <a:spLocks noChangeArrowheads="1"/>
            </p:cNvSpPr>
            <p:nvPr/>
          </p:nvSpPr>
          <p:spPr bwMode="auto">
            <a:xfrm>
              <a:off x="2567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2" name="Oval 106"/>
            <p:cNvSpPr>
              <a:spLocks noChangeArrowheads="1"/>
            </p:cNvSpPr>
            <p:nvPr/>
          </p:nvSpPr>
          <p:spPr bwMode="auto">
            <a:xfrm>
              <a:off x="2509" y="2368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3" name="Oval 107"/>
            <p:cNvSpPr>
              <a:spLocks noChangeArrowheads="1"/>
            </p:cNvSpPr>
            <p:nvPr/>
          </p:nvSpPr>
          <p:spPr bwMode="auto">
            <a:xfrm>
              <a:off x="2392" y="2368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4" name="Oval 108"/>
            <p:cNvSpPr>
              <a:spLocks noChangeArrowheads="1"/>
            </p:cNvSpPr>
            <p:nvPr/>
          </p:nvSpPr>
          <p:spPr bwMode="auto">
            <a:xfrm>
              <a:off x="2274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5" name="Oval 109"/>
            <p:cNvSpPr>
              <a:spLocks noChangeArrowheads="1"/>
            </p:cNvSpPr>
            <p:nvPr/>
          </p:nvSpPr>
          <p:spPr bwMode="auto">
            <a:xfrm>
              <a:off x="2597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6" name="Oval 110"/>
            <p:cNvSpPr>
              <a:spLocks noChangeArrowheads="1"/>
            </p:cNvSpPr>
            <p:nvPr/>
          </p:nvSpPr>
          <p:spPr bwMode="auto">
            <a:xfrm>
              <a:off x="2714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7" name="Oval 111"/>
            <p:cNvSpPr>
              <a:spLocks noChangeArrowheads="1"/>
            </p:cNvSpPr>
            <p:nvPr/>
          </p:nvSpPr>
          <p:spPr bwMode="auto">
            <a:xfrm>
              <a:off x="2832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8" name="Oval 112"/>
            <p:cNvSpPr>
              <a:spLocks noChangeArrowheads="1"/>
            </p:cNvSpPr>
            <p:nvPr/>
          </p:nvSpPr>
          <p:spPr bwMode="auto">
            <a:xfrm>
              <a:off x="2949" y="2368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09" name="Oval 113"/>
            <p:cNvSpPr>
              <a:spLocks noChangeArrowheads="1"/>
            </p:cNvSpPr>
            <p:nvPr/>
          </p:nvSpPr>
          <p:spPr bwMode="auto">
            <a:xfrm>
              <a:off x="2891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0" name="Oval 114"/>
            <p:cNvSpPr>
              <a:spLocks noChangeArrowheads="1"/>
            </p:cNvSpPr>
            <p:nvPr/>
          </p:nvSpPr>
          <p:spPr bwMode="auto">
            <a:xfrm>
              <a:off x="2773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1" name="Oval 115"/>
            <p:cNvSpPr>
              <a:spLocks noChangeArrowheads="1"/>
            </p:cNvSpPr>
            <p:nvPr/>
          </p:nvSpPr>
          <p:spPr bwMode="auto">
            <a:xfrm>
              <a:off x="2656" y="2368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2" name="Oval 116"/>
            <p:cNvSpPr>
              <a:spLocks noChangeArrowheads="1"/>
            </p:cNvSpPr>
            <p:nvPr/>
          </p:nvSpPr>
          <p:spPr bwMode="auto">
            <a:xfrm>
              <a:off x="2626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3" name="Oval 117"/>
            <p:cNvSpPr>
              <a:spLocks noChangeArrowheads="1"/>
            </p:cNvSpPr>
            <p:nvPr/>
          </p:nvSpPr>
          <p:spPr bwMode="auto">
            <a:xfrm>
              <a:off x="2744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4" name="Oval 118"/>
            <p:cNvSpPr>
              <a:spLocks noChangeArrowheads="1"/>
            </p:cNvSpPr>
            <p:nvPr/>
          </p:nvSpPr>
          <p:spPr bwMode="auto">
            <a:xfrm>
              <a:off x="2861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5" name="Oval 119"/>
            <p:cNvSpPr>
              <a:spLocks noChangeArrowheads="1"/>
            </p:cNvSpPr>
            <p:nvPr/>
          </p:nvSpPr>
          <p:spPr bwMode="auto">
            <a:xfrm>
              <a:off x="2979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6" name="Oval 120"/>
            <p:cNvSpPr>
              <a:spLocks noChangeArrowheads="1"/>
            </p:cNvSpPr>
            <p:nvPr/>
          </p:nvSpPr>
          <p:spPr bwMode="auto">
            <a:xfrm>
              <a:off x="2919" y="2368"/>
              <a:ext cx="8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7" name="Oval 121"/>
            <p:cNvSpPr>
              <a:spLocks noChangeArrowheads="1"/>
            </p:cNvSpPr>
            <p:nvPr/>
          </p:nvSpPr>
          <p:spPr bwMode="auto">
            <a:xfrm>
              <a:off x="2803" y="2368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8" name="Oval 122"/>
            <p:cNvSpPr>
              <a:spLocks noChangeArrowheads="1"/>
            </p:cNvSpPr>
            <p:nvPr/>
          </p:nvSpPr>
          <p:spPr bwMode="auto">
            <a:xfrm>
              <a:off x="2685" y="2368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19" name="Oval 123"/>
            <p:cNvSpPr>
              <a:spLocks noChangeArrowheads="1"/>
            </p:cNvSpPr>
            <p:nvPr/>
          </p:nvSpPr>
          <p:spPr bwMode="auto">
            <a:xfrm>
              <a:off x="2186" y="245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0" name="Oval 124"/>
            <p:cNvSpPr>
              <a:spLocks noChangeArrowheads="1"/>
            </p:cNvSpPr>
            <p:nvPr/>
          </p:nvSpPr>
          <p:spPr bwMode="auto">
            <a:xfrm>
              <a:off x="2303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1" name="Oval 125"/>
            <p:cNvSpPr>
              <a:spLocks noChangeArrowheads="1"/>
            </p:cNvSpPr>
            <p:nvPr/>
          </p:nvSpPr>
          <p:spPr bwMode="auto">
            <a:xfrm>
              <a:off x="2421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2" name="Oval 126"/>
            <p:cNvSpPr>
              <a:spLocks noChangeArrowheads="1"/>
            </p:cNvSpPr>
            <p:nvPr/>
          </p:nvSpPr>
          <p:spPr bwMode="auto">
            <a:xfrm>
              <a:off x="2538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3" name="Oval 127"/>
            <p:cNvSpPr>
              <a:spLocks noChangeArrowheads="1"/>
            </p:cNvSpPr>
            <p:nvPr/>
          </p:nvSpPr>
          <p:spPr bwMode="auto">
            <a:xfrm>
              <a:off x="2479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4" name="Oval 128"/>
            <p:cNvSpPr>
              <a:spLocks noChangeArrowheads="1"/>
            </p:cNvSpPr>
            <p:nvPr/>
          </p:nvSpPr>
          <p:spPr bwMode="auto">
            <a:xfrm>
              <a:off x="2362" y="245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5" name="Oval 129"/>
            <p:cNvSpPr>
              <a:spLocks noChangeArrowheads="1"/>
            </p:cNvSpPr>
            <p:nvPr/>
          </p:nvSpPr>
          <p:spPr bwMode="auto">
            <a:xfrm>
              <a:off x="2245" y="245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6" name="Oval 130"/>
            <p:cNvSpPr>
              <a:spLocks noChangeArrowheads="1"/>
            </p:cNvSpPr>
            <p:nvPr/>
          </p:nvSpPr>
          <p:spPr bwMode="auto">
            <a:xfrm>
              <a:off x="2215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7" name="Oval 131"/>
            <p:cNvSpPr>
              <a:spLocks noChangeArrowheads="1"/>
            </p:cNvSpPr>
            <p:nvPr/>
          </p:nvSpPr>
          <p:spPr bwMode="auto">
            <a:xfrm>
              <a:off x="2332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8" name="Oval 132"/>
            <p:cNvSpPr>
              <a:spLocks noChangeArrowheads="1"/>
            </p:cNvSpPr>
            <p:nvPr/>
          </p:nvSpPr>
          <p:spPr bwMode="auto">
            <a:xfrm>
              <a:off x="2450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29" name="Oval 133"/>
            <p:cNvSpPr>
              <a:spLocks noChangeArrowheads="1"/>
            </p:cNvSpPr>
            <p:nvPr/>
          </p:nvSpPr>
          <p:spPr bwMode="auto">
            <a:xfrm>
              <a:off x="2567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0" name="Oval 134"/>
            <p:cNvSpPr>
              <a:spLocks noChangeArrowheads="1"/>
            </p:cNvSpPr>
            <p:nvPr/>
          </p:nvSpPr>
          <p:spPr bwMode="auto">
            <a:xfrm>
              <a:off x="2509" y="245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1" name="Oval 135"/>
            <p:cNvSpPr>
              <a:spLocks noChangeArrowheads="1"/>
            </p:cNvSpPr>
            <p:nvPr/>
          </p:nvSpPr>
          <p:spPr bwMode="auto">
            <a:xfrm>
              <a:off x="2392" y="245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2" name="Oval 136"/>
            <p:cNvSpPr>
              <a:spLocks noChangeArrowheads="1"/>
            </p:cNvSpPr>
            <p:nvPr/>
          </p:nvSpPr>
          <p:spPr bwMode="auto">
            <a:xfrm>
              <a:off x="2274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3" name="Oval 137"/>
            <p:cNvSpPr>
              <a:spLocks noChangeArrowheads="1"/>
            </p:cNvSpPr>
            <p:nvPr/>
          </p:nvSpPr>
          <p:spPr bwMode="auto">
            <a:xfrm>
              <a:off x="2597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4" name="Oval 138"/>
            <p:cNvSpPr>
              <a:spLocks noChangeArrowheads="1"/>
            </p:cNvSpPr>
            <p:nvPr/>
          </p:nvSpPr>
          <p:spPr bwMode="auto">
            <a:xfrm>
              <a:off x="2714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5" name="Oval 139"/>
            <p:cNvSpPr>
              <a:spLocks noChangeArrowheads="1"/>
            </p:cNvSpPr>
            <p:nvPr/>
          </p:nvSpPr>
          <p:spPr bwMode="auto">
            <a:xfrm>
              <a:off x="2832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6" name="Oval 140"/>
            <p:cNvSpPr>
              <a:spLocks noChangeArrowheads="1"/>
            </p:cNvSpPr>
            <p:nvPr/>
          </p:nvSpPr>
          <p:spPr bwMode="auto">
            <a:xfrm>
              <a:off x="2949" y="245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7" name="Oval 141"/>
            <p:cNvSpPr>
              <a:spLocks noChangeArrowheads="1"/>
            </p:cNvSpPr>
            <p:nvPr/>
          </p:nvSpPr>
          <p:spPr bwMode="auto">
            <a:xfrm>
              <a:off x="2891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8" name="Oval 142"/>
            <p:cNvSpPr>
              <a:spLocks noChangeArrowheads="1"/>
            </p:cNvSpPr>
            <p:nvPr/>
          </p:nvSpPr>
          <p:spPr bwMode="auto">
            <a:xfrm>
              <a:off x="2773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39" name="Oval 143"/>
            <p:cNvSpPr>
              <a:spLocks noChangeArrowheads="1"/>
            </p:cNvSpPr>
            <p:nvPr/>
          </p:nvSpPr>
          <p:spPr bwMode="auto">
            <a:xfrm>
              <a:off x="2656" y="245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0" name="Oval 144"/>
            <p:cNvSpPr>
              <a:spLocks noChangeArrowheads="1"/>
            </p:cNvSpPr>
            <p:nvPr/>
          </p:nvSpPr>
          <p:spPr bwMode="auto">
            <a:xfrm>
              <a:off x="2626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1" name="Oval 145"/>
            <p:cNvSpPr>
              <a:spLocks noChangeArrowheads="1"/>
            </p:cNvSpPr>
            <p:nvPr/>
          </p:nvSpPr>
          <p:spPr bwMode="auto">
            <a:xfrm>
              <a:off x="2744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2" name="Oval 146"/>
            <p:cNvSpPr>
              <a:spLocks noChangeArrowheads="1"/>
            </p:cNvSpPr>
            <p:nvPr/>
          </p:nvSpPr>
          <p:spPr bwMode="auto">
            <a:xfrm>
              <a:off x="2861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3" name="Oval 147"/>
            <p:cNvSpPr>
              <a:spLocks noChangeArrowheads="1"/>
            </p:cNvSpPr>
            <p:nvPr/>
          </p:nvSpPr>
          <p:spPr bwMode="auto">
            <a:xfrm>
              <a:off x="2979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4" name="Oval 148"/>
            <p:cNvSpPr>
              <a:spLocks noChangeArrowheads="1"/>
            </p:cNvSpPr>
            <p:nvPr/>
          </p:nvSpPr>
          <p:spPr bwMode="auto">
            <a:xfrm>
              <a:off x="2919" y="2455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5" name="Oval 149"/>
            <p:cNvSpPr>
              <a:spLocks noChangeArrowheads="1"/>
            </p:cNvSpPr>
            <p:nvPr/>
          </p:nvSpPr>
          <p:spPr bwMode="auto">
            <a:xfrm>
              <a:off x="2803" y="245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6" name="Oval 150"/>
            <p:cNvSpPr>
              <a:spLocks noChangeArrowheads="1"/>
            </p:cNvSpPr>
            <p:nvPr/>
          </p:nvSpPr>
          <p:spPr bwMode="auto">
            <a:xfrm>
              <a:off x="2685" y="245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7" name="Oval 151"/>
            <p:cNvSpPr>
              <a:spLocks noChangeArrowheads="1"/>
            </p:cNvSpPr>
            <p:nvPr/>
          </p:nvSpPr>
          <p:spPr bwMode="auto">
            <a:xfrm>
              <a:off x="2186" y="254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8" name="Oval 152"/>
            <p:cNvSpPr>
              <a:spLocks noChangeArrowheads="1"/>
            </p:cNvSpPr>
            <p:nvPr/>
          </p:nvSpPr>
          <p:spPr bwMode="auto">
            <a:xfrm>
              <a:off x="2303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49" name="Oval 153"/>
            <p:cNvSpPr>
              <a:spLocks noChangeArrowheads="1"/>
            </p:cNvSpPr>
            <p:nvPr/>
          </p:nvSpPr>
          <p:spPr bwMode="auto">
            <a:xfrm>
              <a:off x="2421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0" name="Oval 154"/>
            <p:cNvSpPr>
              <a:spLocks noChangeArrowheads="1"/>
            </p:cNvSpPr>
            <p:nvPr/>
          </p:nvSpPr>
          <p:spPr bwMode="auto">
            <a:xfrm>
              <a:off x="2538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1" name="Oval 155"/>
            <p:cNvSpPr>
              <a:spLocks noChangeArrowheads="1"/>
            </p:cNvSpPr>
            <p:nvPr/>
          </p:nvSpPr>
          <p:spPr bwMode="auto">
            <a:xfrm>
              <a:off x="2479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2" name="Oval 156"/>
            <p:cNvSpPr>
              <a:spLocks noChangeArrowheads="1"/>
            </p:cNvSpPr>
            <p:nvPr/>
          </p:nvSpPr>
          <p:spPr bwMode="auto">
            <a:xfrm>
              <a:off x="2362" y="254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3" name="Oval 157"/>
            <p:cNvSpPr>
              <a:spLocks noChangeArrowheads="1"/>
            </p:cNvSpPr>
            <p:nvPr/>
          </p:nvSpPr>
          <p:spPr bwMode="auto">
            <a:xfrm>
              <a:off x="2245" y="254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4" name="Oval 158"/>
            <p:cNvSpPr>
              <a:spLocks noChangeArrowheads="1"/>
            </p:cNvSpPr>
            <p:nvPr/>
          </p:nvSpPr>
          <p:spPr bwMode="auto">
            <a:xfrm>
              <a:off x="2215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5" name="Oval 159"/>
            <p:cNvSpPr>
              <a:spLocks noChangeArrowheads="1"/>
            </p:cNvSpPr>
            <p:nvPr/>
          </p:nvSpPr>
          <p:spPr bwMode="auto">
            <a:xfrm>
              <a:off x="2332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6" name="Oval 160"/>
            <p:cNvSpPr>
              <a:spLocks noChangeArrowheads="1"/>
            </p:cNvSpPr>
            <p:nvPr/>
          </p:nvSpPr>
          <p:spPr bwMode="auto">
            <a:xfrm>
              <a:off x="2450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7" name="Oval 161"/>
            <p:cNvSpPr>
              <a:spLocks noChangeArrowheads="1"/>
            </p:cNvSpPr>
            <p:nvPr/>
          </p:nvSpPr>
          <p:spPr bwMode="auto">
            <a:xfrm>
              <a:off x="2567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8" name="Oval 162"/>
            <p:cNvSpPr>
              <a:spLocks noChangeArrowheads="1"/>
            </p:cNvSpPr>
            <p:nvPr/>
          </p:nvSpPr>
          <p:spPr bwMode="auto">
            <a:xfrm>
              <a:off x="2509" y="254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59" name="Oval 163"/>
            <p:cNvSpPr>
              <a:spLocks noChangeArrowheads="1"/>
            </p:cNvSpPr>
            <p:nvPr/>
          </p:nvSpPr>
          <p:spPr bwMode="auto">
            <a:xfrm>
              <a:off x="2392" y="254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0" name="Oval 164"/>
            <p:cNvSpPr>
              <a:spLocks noChangeArrowheads="1"/>
            </p:cNvSpPr>
            <p:nvPr/>
          </p:nvSpPr>
          <p:spPr bwMode="auto">
            <a:xfrm>
              <a:off x="2274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1" name="Oval 165"/>
            <p:cNvSpPr>
              <a:spLocks noChangeArrowheads="1"/>
            </p:cNvSpPr>
            <p:nvPr/>
          </p:nvSpPr>
          <p:spPr bwMode="auto">
            <a:xfrm>
              <a:off x="2597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2" name="Oval 166"/>
            <p:cNvSpPr>
              <a:spLocks noChangeArrowheads="1"/>
            </p:cNvSpPr>
            <p:nvPr/>
          </p:nvSpPr>
          <p:spPr bwMode="auto">
            <a:xfrm>
              <a:off x="2714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3" name="Oval 167"/>
            <p:cNvSpPr>
              <a:spLocks noChangeArrowheads="1"/>
            </p:cNvSpPr>
            <p:nvPr/>
          </p:nvSpPr>
          <p:spPr bwMode="auto">
            <a:xfrm>
              <a:off x="2832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4" name="Oval 168"/>
            <p:cNvSpPr>
              <a:spLocks noChangeArrowheads="1"/>
            </p:cNvSpPr>
            <p:nvPr/>
          </p:nvSpPr>
          <p:spPr bwMode="auto">
            <a:xfrm>
              <a:off x="2949" y="254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5" name="Oval 169"/>
            <p:cNvSpPr>
              <a:spLocks noChangeArrowheads="1"/>
            </p:cNvSpPr>
            <p:nvPr/>
          </p:nvSpPr>
          <p:spPr bwMode="auto">
            <a:xfrm>
              <a:off x="2891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6" name="Oval 170"/>
            <p:cNvSpPr>
              <a:spLocks noChangeArrowheads="1"/>
            </p:cNvSpPr>
            <p:nvPr/>
          </p:nvSpPr>
          <p:spPr bwMode="auto">
            <a:xfrm>
              <a:off x="2773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7" name="Oval 171"/>
            <p:cNvSpPr>
              <a:spLocks noChangeArrowheads="1"/>
            </p:cNvSpPr>
            <p:nvPr/>
          </p:nvSpPr>
          <p:spPr bwMode="auto">
            <a:xfrm>
              <a:off x="2656" y="254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8" name="Oval 172"/>
            <p:cNvSpPr>
              <a:spLocks noChangeArrowheads="1"/>
            </p:cNvSpPr>
            <p:nvPr/>
          </p:nvSpPr>
          <p:spPr bwMode="auto">
            <a:xfrm>
              <a:off x="2626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69" name="Oval 173"/>
            <p:cNvSpPr>
              <a:spLocks noChangeArrowheads="1"/>
            </p:cNvSpPr>
            <p:nvPr/>
          </p:nvSpPr>
          <p:spPr bwMode="auto">
            <a:xfrm>
              <a:off x="2744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0" name="Oval 174"/>
            <p:cNvSpPr>
              <a:spLocks noChangeArrowheads="1"/>
            </p:cNvSpPr>
            <p:nvPr/>
          </p:nvSpPr>
          <p:spPr bwMode="auto">
            <a:xfrm>
              <a:off x="2861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1" name="Oval 175"/>
            <p:cNvSpPr>
              <a:spLocks noChangeArrowheads="1"/>
            </p:cNvSpPr>
            <p:nvPr/>
          </p:nvSpPr>
          <p:spPr bwMode="auto">
            <a:xfrm>
              <a:off x="2979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2" name="Oval 176"/>
            <p:cNvSpPr>
              <a:spLocks noChangeArrowheads="1"/>
            </p:cNvSpPr>
            <p:nvPr/>
          </p:nvSpPr>
          <p:spPr bwMode="auto">
            <a:xfrm>
              <a:off x="2919" y="2542"/>
              <a:ext cx="8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3" name="Oval 177"/>
            <p:cNvSpPr>
              <a:spLocks noChangeArrowheads="1"/>
            </p:cNvSpPr>
            <p:nvPr/>
          </p:nvSpPr>
          <p:spPr bwMode="auto">
            <a:xfrm>
              <a:off x="2803" y="254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4" name="Oval 178"/>
            <p:cNvSpPr>
              <a:spLocks noChangeArrowheads="1"/>
            </p:cNvSpPr>
            <p:nvPr/>
          </p:nvSpPr>
          <p:spPr bwMode="auto">
            <a:xfrm>
              <a:off x="2685" y="254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5" name="Oval 179"/>
            <p:cNvSpPr>
              <a:spLocks noChangeArrowheads="1"/>
            </p:cNvSpPr>
            <p:nvPr/>
          </p:nvSpPr>
          <p:spPr bwMode="auto">
            <a:xfrm>
              <a:off x="2186" y="262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6" name="Oval 180"/>
            <p:cNvSpPr>
              <a:spLocks noChangeArrowheads="1"/>
            </p:cNvSpPr>
            <p:nvPr/>
          </p:nvSpPr>
          <p:spPr bwMode="auto">
            <a:xfrm>
              <a:off x="2303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7" name="Oval 181"/>
            <p:cNvSpPr>
              <a:spLocks noChangeArrowheads="1"/>
            </p:cNvSpPr>
            <p:nvPr/>
          </p:nvSpPr>
          <p:spPr bwMode="auto">
            <a:xfrm>
              <a:off x="2421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8" name="Oval 182"/>
            <p:cNvSpPr>
              <a:spLocks noChangeArrowheads="1"/>
            </p:cNvSpPr>
            <p:nvPr/>
          </p:nvSpPr>
          <p:spPr bwMode="auto">
            <a:xfrm>
              <a:off x="2538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79" name="Oval 183"/>
            <p:cNvSpPr>
              <a:spLocks noChangeArrowheads="1"/>
            </p:cNvSpPr>
            <p:nvPr/>
          </p:nvSpPr>
          <p:spPr bwMode="auto">
            <a:xfrm>
              <a:off x="2479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0" name="Oval 184"/>
            <p:cNvSpPr>
              <a:spLocks noChangeArrowheads="1"/>
            </p:cNvSpPr>
            <p:nvPr/>
          </p:nvSpPr>
          <p:spPr bwMode="auto">
            <a:xfrm>
              <a:off x="2362" y="262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1" name="Oval 185"/>
            <p:cNvSpPr>
              <a:spLocks noChangeArrowheads="1"/>
            </p:cNvSpPr>
            <p:nvPr/>
          </p:nvSpPr>
          <p:spPr bwMode="auto">
            <a:xfrm>
              <a:off x="2245" y="262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2" name="Oval 186"/>
            <p:cNvSpPr>
              <a:spLocks noChangeArrowheads="1"/>
            </p:cNvSpPr>
            <p:nvPr/>
          </p:nvSpPr>
          <p:spPr bwMode="auto">
            <a:xfrm>
              <a:off x="2215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3" name="Oval 187"/>
            <p:cNvSpPr>
              <a:spLocks noChangeArrowheads="1"/>
            </p:cNvSpPr>
            <p:nvPr/>
          </p:nvSpPr>
          <p:spPr bwMode="auto">
            <a:xfrm>
              <a:off x="2332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4" name="Oval 188"/>
            <p:cNvSpPr>
              <a:spLocks noChangeArrowheads="1"/>
            </p:cNvSpPr>
            <p:nvPr/>
          </p:nvSpPr>
          <p:spPr bwMode="auto">
            <a:xfrm>
              <a:off x="2450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5" name="Oval 189"/>
            <p:cNvSpPr>
              <a:spLocks noChangeArrowheads="1"/>
            </p:cNvSpPr>
            <p:nvPr/>
          </p:nvSpPr>
          <p:spPr bwMode="auto">
            <a:xfrm>
              <a:off x="2567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6" name="Oval 190"/>
            <p:cNvSpPr>
              <a:spLocks noChangeArrowheads="1"/>
            </p:cNvSpPr>
            <p:nvPr/>
          </p:nvSpPr>
          <p:spPr bwMode="auto">
            <a:xfrm>
              <a:off x="2509" y="262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7" name="Oval 191"/>
            <p:cNvSpPr>
              <a:spLocks noChangeArrowheads="1"/>
            </p:cNvSpPr>
            <p:nvPr/>
          </p:nvSpPr>
          <p:spPr bwMode="auto">
            <a:xfrm>
              <a:off x="2392" y="262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8" name="Oval 192"/>
            <p:cNvSpPr>
              <a:spLocks noChangeArrowheads="1"/>
            </p:cNvSpPr>
            <p:nvPr/>
          </p:nvSpPr>
          <p:spPr bwMode="auto">
            <a:xfrm>
              <a:off x="2274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89" name="Oval 193"/>
            <p:cNvSpPr>
              <a:spLocks noChangeArrowheads="1"/>
            </p:cNvSpPr>
            <p:nvPr/>
          </p:nvSpPr>
          <p:spPr bwMode="auto">
            <a:xfrm>
              <a:off x="2597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0" name="Oval 194"/>
            <p:cNvSpPr>
              <a:spLocks noChangeArrowheads="1"/>
            </p:cNvSpPr>
            <p:nvPr/>
          </p:nvSpPr>
          <p:spPr bwMode="auto">
            <a:xfrm>
              <a:off x="2714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1" name="Oval 195"/>
            <p:cNvSpPr>
              <a:spLocks noChangeArrowheads="1"/>
            </p:cNvSpPr>
            <p:nvPr/>
          </p:nvSpPr>
          <p:spPr bwMode="auto">
            <a:xfrm>
              <a:off x="2832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2" name="Oval 196"/>
            <p:cNvSpPr>
              <a:spLocks noChangeArrowheads="1"/>
            </p:cNvSpPr>
            <p:nvPr/>
          </p:nvSpPr>
          <p:spPr bwMode="auto">
            <a:xfrm>
              <a:off x="2949" y="262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3" name="Oval 197"/>
            <p:cNvSpPr>
              <a:spLocks noChangeArrowheads="1"/>
            </p:cNvSpPr>
            <p:nvPr/>
          </p:nvSpPr>
          <p:spPr bwMode="auto">
            <a:xfrm>
              <a:off x="2891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4" name="Oval 198"/>
            <p:cNvSpPr>
              <a:spLocks noChangeArrowheads="1"/>
            </p:cNvSpPr>
            <p:nvPr/>
          </p:nvSpPr>
          <p:spPr bwMode="auto">
            <a:xfrm>
              <a:off x="2773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5" name="Oval 199"/>
            <p:cNvSpPr>
              <a:spLocks noChangeArrowheads="1"/>
            </p:cNvSpPr>
            <p:nvPr/>
          </p:nvSpPr>
          <p:spPr bwMode="auto">
            <a:xfrm>
              <a:off x="2656" y="262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6" name="Oval 200"/>
            <p:cNvSpPr>
              <a:spLocks noChangeArrowheads="1"/>
            </p:cNvSpPr>
            <p:nvPr/>
          </p:nvSpPr>
          <p:spPr bwMode="auto">
            <a:xfrm>
              <a:off x="2626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7" name="Oval 201"/>
            <p:cNvSpPr>
              <a:spLocks noChangeArrowheads="1"/>
            </p:cNvSpPr>
            <p:nvPr/>
          </p:nvSpPr>
          <p:spPr bwMode="auto">
            <a:xfrm>
              <a:off x="2744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8" name="Oval 202"/>
            <p:cNvSpPr>
              <a:spLocks noChangeArrowheads="1"/>
            </p:cNvSpPr>
            <p:nvPr/>
          </p:nvSpPr>
          <p:spPr bwMode="auto">
            <a:xfrm>
              <a:off x="2861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299" name="Oval 203"/>
            <p:cNvSpPr>
              <a:spLocks noChangeArrowheads="1"/>
            </p:cNvSpPr>
            <p:nvPr/>
          </p:nvSpPr>
          <p:spPr bwMode="auto">
            <a:xfrm>
              <a:off x="2979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0" name="Oval 204"/>
            <p:cNvSpPr>
              <a:spLocks noChangeArrowheads="1"/>
            </p:cNvSpPr>
            <p:nvPr/>
          </p:nvSpPr>
          <p:spPr bwMode="auto">
            <a:xfrm>
              <a:off x="2919" y="2629"/>
              <a:ext cx="8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1" name="Oval 205"/>
            <p:cNvSpPr>
              <a:spLocks noChangeArrowheads="1"/>
            </p:cNvSpPr>
            <p:nvPr/>
          </p:nvSpPr>
          <p:spPr bwMode="auto">
            <a:xfrm>
              <a:off x="2803" y="262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2" name="Oval 206"/>
            <p:cNvSpPr>
              <a:spLocks noChangeArrowheads="1"/>
            </p:cNvSpPr>
            <p:nvPr/>
          </p:nvSpPr>
          <p:spPr bwMode="auto">
            <a:xfrm>
              <a:off x="2685" y="262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3" name="Oval 207"/>
            <p:cNvSpPr>
              <a:spLocks noChangeArrowheads="1"/>
            </p:cNvSpPr>
            <p:nvPr/>
          </p:nvSpPr>
          <p:spPr bwMode="auto">
            <a:xfrm>
              <a:off x="2186" y="271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4" name="Oval 208"/>
            <p:cNvSpPr>
              <a:spLocks noChangeArrowheads="1"/>
            </p:cNvSpPr>
            <p:nvPr/>
          </p:nvSpPr>
          <p:spPr bwMode="auto">
            <a:xfrm>
              <a:off x="2303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5" name="Oval 209"/>
            <p:cNvSpPr>
              <a:spLocks noChangeArrowheads="1"/>
            </p:cNvSpPr>
            <p:nvPr/>
          </p:nvSpPr>
          <p:spPr bwMode="auto">
            <a:xfrm>
              <a:off x="2421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6" name="Oval 210"/>
            <p:cNvSpPr>
              <a:spLocks noChangeArrowheads="1"/>
            </p:cNvSpPr>
            <p:nvPr/>
          </p:nvSpPr>
          <p:spPr bwMode="auto">
            <a:xfrm>
              <a:off x="2538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7" name="Oval 211"/>
            <p:cNvSpPr>
              <a:spLocks noChangeArrowheads="1"/>
            </p:cNvSpPr>
            <p:nvPr/>
          </p:nvSpPr>
          <p:spPr bwMode="auto">
            <a:xfrm>
              <a:off x="2479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8" name="Oval 212"/>
            <p:cNvSpPr>
              <a:spLocks noChangeArrowheads="1"/>
            </p:cNvSpPr>
            <p:nvPr/>
          </p:nvSpPr>
          <p:spPr bwMode="auto">
            <a:xfrm>
              <a:off x="2362" y="271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09" name="Oval 213"/>
            <p:cNvSpPr>
              <a:spLocks noChangeArrowheads="1"/>
            </p:cNvSpPr>
            <p:nvPr/>
          </p:nvSpPr>
          <p:spPr bwMode="auto">
            <a:xfrm>
              <a:off x="2245" y="271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0" name="Oval 214"/>
            <p:cNvSpPr>
              <a:spLocks noChangeArrowheads="1"/>
            </p:cNvSpPr>
            <p:nvPr/>
          </p:nvSpPr>
          <p:spPr bwMode="auto">
            <a:xfrm>
              <a:off x="2215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1" name="Oval 215"/>
            <p:cNvSpPr>
              <a:spLocks noChangeArrowheads="1"/>
            </p:cNvSpPr>
            <p:nvPr/>
          </p:nvSpPr>
          <p:spPr bwMode="auto">
            <a:xfrm>
              <a:off x="2332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2" name="Oval 216"/>
            <p:cNvSpPr>
              <a:spLocks noChangeArrowheads="1"/>
            </p:cNvSpPr>
            <p:nvPr/>
          </p:nvSpPr>
          <p:spPr bwMode="auto">
            <a:xfrm>
              <a:off x="2450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3" name="Oval 217"/>
            <p:cNvSpPr>
              <a:spLocks noChangeArrowheads="1"/>
            </p:cNvSpPr>
            <p:nvPr/>
          </p:nvSpPr>
          <p:spPr bwMode="auto">
            <a:xfrm>
              <a:off x="2567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4" name="Oval 218"/>
            <p:cNvSpPr>
              <a:spLocks noChangeArrowheads="1"/>
            </p:cNvSpPr>
            <p:nvPr/>
          </p:nvSpPr>
          <p:spPr bwMode="auto">
            <a:xfrm>
              <a:off x="2509" y="271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5" name="Oval 219"/>
            <p:cNvSpPr>
              <a:spLocks noChangeArrowheads="1"/>
            </p:cNvSpPr>
            <p:nvPr/>
          </p:nvSpPr>
          <p:spPr bwMode="auto">
            <a:xfrm>
              <a:off x="2392" y="271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6" name="Oval 220"/>
            <p:cNvSpPr>
              <a:spLocks noChangeArrowheads="1"/>
            </p:cNvSpPr>
            <p:nvPr/>
          </p:nvSpPr>
          <p:spPr bwMode="auto">
            <a:xfrm>
              <a:off x="2274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7" name="Oval 221"/>
            <p:cNvSpPr>
              <a:spLocks noChangeArrowheads="1"/>
            </p:cNvSpPr>
            <p:nvPr/>
          </p:nvSpPr>
          <p:spPr bwMode="auto">
            <a:xfrm>
              <a:off x="2597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8" name="Oval 222"/>
            <p:cNvSpPr>
              <a:spLocks noChangeArrowheads="1"/>
            </p:cNvSpPr>
            <p:nvPr/>
          </p:nvSpPr>
          <p:spPr bwMode="auto">
            <a:xfrm>
              <a:off x="2714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19" name="Oval 223"/>
            <p:cNvSpPr>
              <a:spLocks noChangeArrowheads="1"/>
            </p:cNvSpPr>
            <p:nvPr/>
          </p:nvSpPr>
          <p:spPr bwMode="auto">
            <a:xfrm>
              <a:off x="2832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0" name="Oval 224"/>
            <p:cNvSpPr>
              <a:spLocks noChangeArrowheads="1"/>
            </p:cNvSpPr>
            <p:nvPr/>
          </p:nvSpPr>
          <p:spPr bwMode="auto">
            <a:xfrm>
              <a:off x="2949" y="271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1" name="Oval 225"/>
            <p:cNvSpPr>
              <a:spLocks noChangeArrowheads="1"/>
            </p:cNvSpPr>
            <p:nvPr/>
          </p:nvSpPr>
          <p:spPr bwMode="auto">
            <a:xfrm>
              <a:off x="2891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2" name="Oval 226"/>
            <p:cNvSpPr>
              <a:spLocks noChangeArrowheads="1"/>
            </p:cNvSpPr>
            <p:nvPr/>
          </p:nvSpPr>
          <p:spPr bwMode="auto">
            <a:xfrm>
              <a:off x="2773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3" name="Oval 227"/>
            <p:cNvSpPr>
              <a:spLocks noChangeArrowheads="1"/>
            </p:cNvSpPr>
            <p:nvPr/>
          </p:nvSpPr>
          <p:spPr bwMode="auto">
            <a:xfrm>
              <a:off x="2656" y="271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4" name="Oval 228"/>
            <p:cNvSpPr>
              <a:spLocks noChangeArrowheads="1"/>
            </p:cNvSpPr>
            <p:nvPr/>
          </p:nvSpPr>
          <p:spPr bwMode="auto">
            <a:xfrm>
              <a:off x="2626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5" name="Oval 229"/>
            <p:cNvSpPr>
              <a:spLocks noChangeArrowheads="1"/>
            </p:cNvSpPr>
            <p:nvPr/>
          </p:nvSpPr>
          <p:spPr bwMode="auto">
            <a:xfrm>
              <a:off x="2744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6" name="Oval 230"/>
            <p:cNvSpPr>
              <a:spLocks noChangeArrowheads="1"/>
            </p:cNvSpPr>
            <p:nvPr/>
          </p:nvSpPr>
          <p:spPr bwMode="auto">
            <a:xfrm>
              <a:off x="2861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7" name="Oval 231"/>
            <p:cNvSpPr>
              <a:spLocks noChangeArrowheads="1"/>
            </p:cNvSpPr>
            <p:nvPr/>
          </p:nvSpPr>
          <p:spPr bwMode="auto">
            <a:xfrm>
              <a:off x="2979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8" name="Oval 232"/>
            <p:cNvSpPr>
              <a:spLocks noChangeArrowheads="1"/>
            </p:cNvSpPr>
            <p:nvPr/>
          </p:nvSpPr>
          <p:spPr bwMode="auto">
            <a:xfrm>
              <a:off x="2919" y="2716"/>
              <a:ext cx="8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29" name="Oval 233"/>
            <p:cNvSpPr>
              <a:spLocks noChangeArrowheads="1"/>
            </p:cNvSpPr>
            <p:nvPr/>
          </p:nvSpPr>
          <p:spPr bwMode="auto">
            <a:xfrm>
              <a:off x="2803" y="271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0" name="Oval 234"/>
            <p:cNvSpPr>
              <a:spLocks noChangeArrowheads="1"/>
            </p:cNvSpPr>
            <p:nvPr/>
          </p:nvSpPr>
          <p:spPr bwMode="auto">
            <a:xfrm>
              <a:off x="2685" y="271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1" name="Oval 235"/>
            <p:cNvSpPr>
              <a:spLocks noChangeArrowheads="1"/>
            </p:cNvSpPr>
            <p:nvPr/>
          </p:nvSpPr>
          <p:spPr bwMode="auto">
            <a:xfrm>
              <a:off x="2186" y="280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2" name="Oval 236"/>
            <p:cNvSpPr>
              <a:spLocks noChangeArrowheads="1"/>
            </p:cNvSpPr>
            <p:nvPr/>
          </p:nvSpPr>
          <p:spPr bwMode="auto">
            <a:xfrm>
              <a:off x="2303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3" name="Oval 237"/>
            <p:cNvSpPr>
              <a:spLocks noChangeArrowheads="1"/>
            </p:cNvSpPr>
            <p:nvPr/>
          </p:nvSpPr>
          <p:spPr bwMode="auto">
            <a:xfrm>
              <a:off x="2421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4" name="Oval 238"/>
            <p:cNvSpPr>
              <a:spLocks noChangeArrowheads="1"/>
            </p:cNvSpPr>
            <p:nvPr/>
          </p:nvSpPr>
          <p:spPr bwMode="auto">
            <a:xfrm>
              <a:off x="2538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5" name="Oval 239"/>
            <p:cNvSpPr>
              <a:spLocks noChangeArrowheads="1"/>
            </p:cNvSpPr>
            <p:nvPr/>
          </p:nvSpPr>
          <p:spPr bwMode="auto">
            <a:xfrm>
              <a:off x="2479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6" name="Oval 240"/>
            <p:cNvSpPr>
              <a:spLocks noChangeArrowheads="1"/>
            </p:cNvSpPr>
            <p:nvPr/>
          </p:nvSpPr>
          <p:spPr bwMode="auto">
            <a:xfrm>
              <a:off x="2362" y="280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7" name="Oval 241"/>
            <p:cNvSpPr>
              <a:spLocks noChangeArrowheads="1"/>
            </p:cNvSpPr>
            <p:nvPr/>
          </p:nvSpPr>
          <p:spPr bwMode="auto">
            <a:xfrm>
              <a:off x="2245" y="280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8" name="Oval 242"/>
            <p:cNvSpPr>
              <a:spLocks noChangeArrowheads="1"/>
            </p:cNvSpPr>
            <p:nvPr/>
          </p:nvSpPr>
          <p:spPr bwMode="auto">
            <a:xfrm>
              <a:off x="2215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39" name="Oval 243"/>
            <p:cNvSpPr>
              <a:spLocks noChangeArrowheads="1"/>
            </p:cNvSpPr>
            <p:nvPr/>
          </p:nvSpPr>
          <p:spPr bwMode="auto">
            <a:xfrm>
              <a:off x="2332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0" name="Oval 244"/>
            <p:cNvSpPr>
              <a:spLocks noChangeArrowheads="1"/>
            </p:cNvSpPr>
            <p:nvPr/>
          </p:nvSpPr>
          <p:spPr bwMode="auto">
            <a:xfrm>
              <a:off x="2450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1" name="Oval 245"/>
            <p:cNvSpPr>
              <a:spLocks noChangeArrowheads="1"/>
            </p:cNvSpPr>
            <p:nvPr/>
          </p:nvSpPr>
          <p:spPr bwMode="auto">
            <a:xfrm>
              <a:off x="2567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2" name="Oval 246"/>
            <p:cNvSpPr>
              <a:spLocks noChangeArrowheads="1"/>
            </p:cNvSpPr>
            <p:nvPr/>
          </p:nvSpPr>
          <p:spPr bwMode="auto">
            <a:xfrm>
              <a:off x="2509" y="280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3" name="Oval 247"/>
            <p:cNvSpPr>
              <a:spLocks noChangeArrowheads="1"/>
            </p:cNvSpPr>
            <p:nvPr/>
          </p:nvSpPr>
          <p:spPr bwMode="auto">
            <a:xfrm>
              <a:off x="2392" y="280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4" name="Oval 248"/>
            <p:cNvSpPr>
              <a:spLocks noChangeArrowheads="1"/>
            </p:cNvSpPr>
            <p:nvPr/>
          </p:nvSpPr>
          <p:spPr bwMode="auto">
            <a:xfrm>
              <a:off x="2274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5" name="Oval 249"/>
            <p:cNvSpPr>
              <a:spLocks noChangeArrowheads="1"/>
            </p:cNvSpPr>
            <p:nvPr/>
          </p:nvSpPr>
          <p:spPr bwMode="auto">
            <a:xfrm>
              <a:off x="2597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6" name="Oval 250"/>
            <p:cNvSpPr>
              <a:spLocks noChangeArrowheads="1"/>
            </p:cNvSpPr>
            <p:nvPr/>
          </p:nvSpPr>
          <p:spPr bwMode="auto">
            <a:xfrm>
              <a:off x="2714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7" name="Oval 251"/>
            <p:cNvSpPr>
              <a:spLocks noChangeArrowheads="1"/>
            </p:cNvSpPr>
            <p:nvPr/>
          </p:nvSpPr>
          <p:spPr bwMode="auto">
            <a:xfrm>
              <a:off x="2832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8" name="Oval 252"/>
            <p:cNvSpPr>
              <a:spLocks noChangeArrowheads="1"/>
            </p:cNvSpPr>
            <p:nvPr/>
          </p:nvSpPr>
          <p:spPr bwMode="auto">
            <a:xfrm>
              <a:off x="2949" y="280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49" name="Oval 253"/>
            <p:cNvSpPr>
              <a:spLocks noChangeArrowheads="1"/>
            </p:cNvSpPr>
            <p:nvPr/>
          </p:nvSpPr>
          <p:spPr bwMode="auto">
            <a:xfrm>
              <a:off x="2891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0" name="Oval 254"/>
            <p:cNvSpPr>
              <a:spLocks noChangeArrowheads="1"/>
            </p:cNvSpPr>
            <p:nvPr/>
          </p:nvSpPr>
          <p:spPr bwMode="auto">
            <a:xfrm>
              <a:off x="2773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1" name="Oval 255"/>
            <p:cNvSpPr>
              <a:spLocks noChangeArrowheads="1"/>
            </p:cNvSpPr>
            <p:nvPr/>
          </p:nvSpPr>
          <p:spPr bwMode="auto">
            <a:xfrm>
              <a:off x="2656" y="280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2" name="Oval 256"/>
            <p:cNvSpPr>
              <a:spLocks noChangeArrowheads="1"/>
            </p:cNvSpPr>
            <p:nvPr/>
          </p:nvSpPr>
          <p:spPr bwMode="auto">
            <a:xfrm>
              <a:off x="2626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3" name="Oval 257"/>
            <p:cNvSpPr>
              <a:spLocks noChangeArrowheads="1"/>
            </p:cNvSpPr>
            <p:nvPr/>
          </p:nvSpPr>
          <p:spPr bwMode="auto">
            <a:xfrm>
              <a:off x="2744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4" name="Oval 258"/>
            <p:cNvSpPr>
              <a:spLocks noChangeArrowheads="1"/>
            </p:cNvSpPr>
            <p:nvPr/>
          </p:nvSpPr>
          <p:spPr bwMode="auto">
            <a:xfrm>
              <a:off x="2861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5" name="Oval 259"/>
            <p:cNvSpPr>
              <a:spLocks noChangeArrowheads="1"/>
            </p:cNvSpPr>
            <p:nvPr/>
          </p:nvSpPr>
          <p:spPr bwMode="auto">
            <a:xfrm>
              <a:off x="2979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6" name="Oval 260"/>
            <p:cNvSpPr>
              <a:spLocks noChangeArrowheads="1"/>
            </p:cNvSpPr>
            <p:nvPr/>
          </p:nvSpPr>
          <p:spPr bwMode="auto">
            <a:xfrm>
              <a:off x="2919" y="2803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7" name="Oval 261"/>
            <p:cNvSpPr>
              <a:spLocks noChangeArrowheads="1"/>
            </p:cNvSpPr>
            <p:nvPr/>
          </p:nvSpPr>
          <p:spPr bwMode="auto">
            <a:xfrm>
              <a:off x="2803" y="280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8" name="Oval 262"/>
            <p:cNvSpPr>
              <a:spLocks noChangeArrowheads="1"/>
            </p:cNvSpPr>
            <p:nvPr/>
          </p:nvSpPr>
          <p:spPr bwMode="auto">
            <a:xfrm>
              <a:off x="2685" y="280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59" name="Oval 263"/>
            <p:cNvSpPr>
              <a:spLocks noChangeArrowheads="1"/>
            </p:cNvSpPr>
            <p:nvPr/>
          </p:nvSpPr>
          <p:spPr bwMode="auto">
            <a:xfrm>
              <a:off x="2186" y="2891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0" name="Oval 264"/>
            <p:cNvSpPr>
              <a:spLocks noChangeArrowheads="1"/>
            </p:cNvSpPr>
            <p:nvPr/>
          </p:nvSpPr>
          <p:spPr bwMode="auto">
            <a:xfrm>
              <a:off x="2303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1" name="Oval 265"/>
            <p:cNvSpPr>
              <a:spLocks noChangeArrowheads="1"/>
            </p:cNvSpPr>
            <p:nvPr/>
          </p:nvSpPr>
          <p:spPr bwMode="auto">
            <a:xfrm>
              <a:off x="2421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2" name="Oval 266"/>
            <p:cNvSpPr>
              <a:spLocks noChangeArrowheads="1"/>
            </p:cNvSpPr>
            <p:nvPr/>
          </p:nvSpPr>
          <p:spPr bwMode="auto">
            <a:xfrm>
              <a:off x="2538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3" name="Oval 267"/>
            <p:cNvSpPr>
              <a:spLocks noChangeArrowheads="1"/>
            </p:cNvSpPr>
            <p:nvPr/>
          </p:nvSpPr>
          <p:spPr bwMode="auto">
            <a:xfrm>
              <a:off x="2479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4" name="Oval 268"/>
            <p:cNvSpPr>
              <a:spLocks noChangeArrowheads="1"/>
            </p:cNvSpPr>
            <p:nvPr/>
          </p:nvSpPr>
          <p:spPr bwMode="auto">
            <a:xfrm>
              <a:off x="2362" y="2891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5" name="Oval 269"/>
            <p:cNvSpPr>
              <a:spLocks noChangeArrowheads="1"/>
            </p:cNvSpPr>
            <p:nvPr/>
          </p:nvSpPr>
          <p:spPr bwMode="auto">
            <a:xfrm>
              <a:off x="2245" y="2891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6" name="Oval 270"/>
            <p:cNvSpPr>
              <a:spLocks noChangeArrowheads="1"/>
            </p:cNvSpPr>
            <p:nvPr/>
          </p:nvSpPr>
          <p:spPr bwMode="auto">
            <a:xfrm>
              <a:off x="2215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7" name="Oval 271"/>
            <p:cNvSpPr>
              <a:spLocks noChangeArrowheads="1"/>
            </p:cNvSpPr>
            <p:nvPr/>
          </p:nvSpPr>
          <p:spPr bwMode="auto">
            <a:xfrm>
              <a:off x="2332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8" name="Oval 272"/>
            <p:cNvSpPr>
              <a:spLocks noChangeArrowheads="1"/>
            </p:cNvSpPr>
            <p:nvPr/>
          </p:nvSpPr>
          <p:spPr bwMode="auto">
            <a:xfrm>
              <a:off x="2450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69" name="Oval 273"/>
            <p:cNvSpPr>
              <a:spLocks noChangeArrowheads="1"/>
            </p:cNvSpPr>
            <p:nvPr/>
          </p:nvSpPr>
          <p:spPr bwMode="auto">
            <a:xfrm>
              <a:off x="2567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0" name="Oval 274"/>
            <p:cNvSpPr>
              <a:spLocks noChangeArrowheads="1"/>
            </p:cNvSpPr>
            <p:nvPr/>
          </p:nvSpPr>
          <p:spPr bwMode="auto">
            <a:xfrm>
              <a:off x="2509" y="2891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1" name="Oval 275"/>
            <p:cNvSpPr>
              <a:spLocks noChangeArrowheads="1"/>
            </p:cNvSpPr>
            <p:nvPr/>
          </p:nvSpPr>
          <p:spPr bwMode="auto">
            <a:xfrm>
              <a:off x="2392" y="2891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2" name="Oval 276"/>
            <p:cNvSpPr>
              <a:spLocks noChangeArrowheads="1"/>
            </p:cNvSpPr>
            <p:nvPr/>
          </p:nvSpPr>
          <p:spPr bwMode="auto">
            <a:xfrm>
              <a:off x="2274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3" name="Oval 277"/>
            <p:cNvSpPr>
              <a:spLocks noChangeArrowheads="1"/>
            </p:cNvSpPr>
            <p:nvPr/>
          </p:nvSpPr>
          <p:spPr bwMode="auto">
            <a:xfrm>
              <a:off x="2597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4" name="Oval 278"/>
            <p:cNvSpPr>
              <a:spLocks noChangeArrowheads="1"/>
            </p:cNvSpPr>
            <p:nvPr/>
          </p:nvSpPr>
          <p:spPr bwMode="auto">
            <a:xfrm>
              <a:off x="2714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5" name="Oval 279"/>
            <p:cNvSpPr>
              <a:spLocks noChangeArrowheads="1"/>
            </p:cNvSpPr>
            <p:nvPr/>
          </p:nvSpPr>
          <p:spPr bwMode="auto">
            <a:xfrm>
              <a:off x="2832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6" name="Oval 280"/>
            <p:cNvSpPr>
              <a:spLocks noChangeArrowheads="1"/>
            </p:cNvSpPr>
            <p:nvPr/>
          </p:nvSpPr>
          <p:spPr bwMode="auto">
            <a:xfrm>
              <a:off x="2949" y="2891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7" name="Oval 281"/>
            <p:cNvSpPr>
              <a:spLocks noChangeArrowheads="1"/>
            </p:cNvSpPr>
            <p:nvPr/>
          </p:nvSpPr>
          <p:spPr bwMode="auto">
            <a:xfrm>
              <a:off x="2891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8" name="Oval 282"/>
            <p:cNvSpPr>
              <a:spLocks noChangeArrowheads="1"/>
            </p:cNvSpPr>
            <p:nvPr/>
          </p:nvSpPr>
          <p:spPr bwMode="auto">
            <a:xfrm>
              <a:off x="2773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79" name="Oval 283"/>
            <p:cNvSpPr>
              <a:spLocks noChangeArrowheads="1"/>
            </p:cNvSpPr>
            <p:nvPr/>
          </p:nvSpPr>
          <p:spPr bwMode="auto">
            <a:xfrm>
              <a:off x="2656" y="2891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0" name="Oval 284"/>
            <p:cNvSpPr>
              <a:spLocks noChangeArrowheads="1"/>
            </p:cNvSpPr>
            <p:nvPr/>
          </p:nvSpPr>
          <p:spPr bwMode="auto">
            <a:xfrm>
              <a:off x="2626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1" name="Oval 285"/>
            <p:cNvSpPr>
              <a:spLocks noChangeArrowheads="1"/>
            </p:cNvSpPr>
            <p:nvPr/>
          </p:nvSpPr>
          <p:spPr bwMode="auto">
            <a:xfrm>
              <a:off x="2744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2" name="Oval 286"/>
            <p:cNvSpPr>
              <a:spLocks noChangeArrowheads="1"/>
            </p:cNvSpPr>
            <p:nvPr/>
          </p:nvSpPr>
          <p:spPr bwMode="auto">
            <a:xfrm>
              <a:off x="2861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3" name="Oval 287"/>
            <p:cNvSpPr>
              <a:spLocks noChangeArrowheads="1"/>
            </p:cNvSpPr>
            <p:nvPr/>
          </p:nvSpPr>
          <p:spPr bwMode="auto">
            <a:xfrm>
              <a:off x="2979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4" name="Oval 288"/>
            <p:cNvSpPr>
              <a:spLocks noChangeArrowheads="1"/>
            </p:cNvSpPr>
            <p:nvPr/>
          </p:nvSpPr>
          <p:spPr bwMode="auto">
            <a:xfrm>
              <a:off x="2919" y="2891"/>
              <a:ext cx="8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5" name="Oval 289"/>
            <p:cNvSpPr>
              <a:spLocks noChangeArrowheads="1"/>
            </p:cNvSpPr>
            <p:nvPr/>
          </p:nvSpPr>
          <p:spPr bwMode="auto">
            <a:xfrm>
              <a:off x="2803" y="2891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6" name="Oval 290"/>
            <p:cNvSpPr>
              <a:spLocks noChangeArrowheads="1"/>
            </p:cNvSpPr>
            <p:nvPr/>
          </p:nvSpPr>
          <p:spPr bwMode="auto">
            <a:xfrm>
              <a:off x="2685" y="2891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7" name="Oval 291"/>
            <p:cNvSpPr>
              <a:spLocks noChangeArrowheads="1"/>
            </p:cNvSpPr>
            <p:nvPr/>
          </p:nvSpPr>
          <p:spPr bwMode="auto">
            <a:xfrm>
              <a:off x="2186" y="2978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8" name="Oval 292"/>
            <p:cNvSpPr>
              <a:spLocks noChangeArrowheads="1"/>
            </p:cNvSpPr>
            <p:nvPr/>
          </p:nvSpPr>
          <p:spPr bwMode="auto">
            <a:xfrm>
              <a:off x="2303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89" name="Oval 293"/>
            <p:cNvSpPr>
              <a:spLocks noChangeArrowheads="1"/>
            </p:cNvSpPr>
            <p:nvPr/>
          </p:nvSpPr>
          <p:spPr bwMode="auto">
            <a:xfrm>
              <a:off x="2421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0" name="Oval 294"/>
            <p:cNvSpPr>
              <a:spLocks noChangeArrowheads="1"/>
            </p:cNvSpPr>
            <p:nvPr/>
          </p:nvSpPr>
          <p:spPr bwMode="auto">
            <a:xfrm>
              <a:off x="2538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1" name="Oval 295"/>
            <p:cNvSpPr>
              <a:spLocks noChangeArrowheads="1"/>
            </p:cNvSpPr>
            <p:nvPr/>
          </p:nvSpPr>
          <p:spPr bwMode="auto">
            <a:xfrm>
              <a:off x="2479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2" name="Oval 296"/>
            <p:cNvSpPr>
              <a:spLocks noChangeArrowheads="1"/>
            </p:cNvSpPr>
            <p:nvPr/>
          </p:nvSpPr>
          <p:spPr bwMode="auto">
            <a:xfrm>
              <a:off x="2362" y="2978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3" name="Oval 297"/>
            <p:cNvSpPr>
              <a:spLocks noChangeArrowheads="1"/>
            </p:cNvSpPr>
            <p:nvPr/>
          </p:nvSpPr>
          <p:spPr bwMode="auto">
            <a:xfrm>
              <a:off x="2245" y="2978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4" name="Oval 298"/>
            <p:cNvSpPr>
              <a:spLocks noChangeArrowheads="1"/>
            </p:cNvSpPr>
            <p:nvPr/>
          </p:nvSpPr>
          <p:spPr bwMode="auto">
            <a:xfrm>
              <a:off x="2215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5" name="Oval 299"/>
            <p:cNvSpPr>
              <a:spLocks noChangeArrowheads="1"/>
            </p:cNvSpPr>
            <p:nvPr/>
          </p:nvSpPr>
          <p:spPr bwMode="auto">
            <a:xfrm>
              <a:off x="2332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6" name="Oval 300"/>
            <p:cNvSpPr>
              <a:spLocks noChangeArrowheads="1"/>
            </p:cNvSpPr>
            <p:nvPr/>
          </p:nvSpPr>
          <p:spPr bwMode="auto">
            <a:xfrm>
              <a:off x="2450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7" name="Oval 301"/>
            <p:cNvSpPr>
              <a:spLocks noChangeArrowheads="1"/>
            </p:cNvSpPr>
            <p:nvPr/>
          </p:nvSpPr>
          <p:spPr bwMode="auto">
            <a:xfrm>
              <a:off x="2567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8" name="Oval 302"/>
            <p:cNvSpPr>
              <a:spLocks noChangeArrowheads="1"/>
            </p:cNvSpPr>
            <p:nvPr/>
          </p:nvSpPr>
          <p:spPr bwMode="auto">
            <a:xfrm>
              <a:off x="2509" y="2978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399" name="Oval 303"/>
            <p:cNvSpPr>
              <a:spLocks noChangeArrowheads="1"/>
            </p:cNvSpPr>
            <p:nvPr/>
          </p:nvSpPr>
          <p:spPr bwMode="auto">
            <a:xfrm>
              <a:off x="2392" y="2978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0" name="Oval 304"/>
            <p:cNvSpPr>
              <a:spLocks noChangeArrowheads="1"/>
            </p:cNvSpPr>
            <p:nvPr/>
          </p:nvSpPr>
          <p:spPr bwMode="auto">
            <a:xfrm>
              <a:off x="2274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1" name="Oval 305"/>
            <p:cNvSpPr>
              <a:spLocks noChangeArrowheads="1"/>
            </p:cNvSpPr>
            <p:nvPr/>
          </p:nvSpPr>
          <p:spPr bwMode="auto">
            <a:xfrm>
              <a:off x="2597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2" name="Oval 306"/>
            <p:cNvSpPr>
              <a:spLocks noChangeArrowheads="1"/>
            </p:cNvSpPr>
            <p:nvPr/>
          </p:nvSpPr>
          <p:spPr bwMode="auto">
            <a:xfrm>
              <a:off x="2714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3" name="Oval 307"/>
            <p:cNvSpPr>
              <a:spLocks noChangeArrowheads="1"/>
            </p:cNvSpPr>
            <p:nvPr/>
          </p:nvSpPr>
          <p:spPr bwMode="auto">
            <a:xfrm>
              <a:off x="2832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4" name="Oval 308"/>
            <p:cNvSpPr>
              <a:spLocks noChangeArrowheads="1"/>
            </p:cNvSpPr>
            <p:nvPr/>
          </p:nvSpPr>
          <p:spPr bwMode="auto">
            <a:xfrm>
              <a:off x="2949" y="2978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5" name="Oval 309"/>
            <p:cNvSpPr>
              <a:spLocks noChangeArrowheads="1"/>
            </p:cNvSpPr>
            <p:nvPr/>
          </p:nvSpPr>
          <p:spPr bwMode="auto">
            <a:xfrm>
              <a:off x="2891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6" name="Oval 310"/>
            <p:cNvSpPr>
              <a:spLocks noChangeArrowheads="1"/>
            </p:cNvSpPr>
            <p:nvPr/>
          </p:nvSpPr>
          <p:spPr bwMode="auto">
            <a:xfrm>
              <a:off x="2773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7" name="Oval 311"/>
            <p:cNvSpPr>
              <a:spLocks noChangeArrowheads="1"/>
            </p:cNvSpPr>
            <p:nvPr/>
          </p:nvSpPr>
          <p:spPr bwMode="auto">
            <a:xfrm>
              <a:off x="2656" y="2978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8" name="Oval 312"/>
            <p:cNvSpPr>
              <a:spLocks noChangeArrowheads="1"/>
            </p:cNvSpPr>
            <p:nvPr/>
          </p:nvSpPr>
          <p:spPr bwMode="auto">
            <a:xfrm>
              <a:off x="2626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09" name="Oval 313"/>
            <p:cNvSpPr>
              <a:spLocks noChangeArrowheads="1"/>
            </p:cNvSpPr>
            <p:nvPr/>
          </p:nvSpPr>
          <p:spPr bwMode="auto">
            <a:xfrm>
              <a:off x="2744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0" name="Oval 314"/>
            <p:cNvSpPr>
              <a:spLocks noChangeArrowheads="1"/>
            </p:cNvSpPr>
            <p:nvPr/>
          </p:nvSpPr>
          <p:spPr bwMode="auto">
            <a:xfrm>
              <a:off x="2861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1" name="Oval 315"/>
            <p:cNvSpPr>
              <a:spLocks noChangeArrowheads="1"/>
            </p:cNvSpPr>
            <p:nvPr/>
          </p:nvSpPr>
          <p:spPr bwMode="auto">
            <a:xfrm>
              <a:off x="2979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2" name="Oval 316"/>
            <p:cNvSpPr>
              <a:spLocks noChangeArrowheads="1"/>
            </p:cNvSpPr>
            <p:nvPr/>
          </p:nvSpPr>
          <p:spPr bwMode="auto">
            <a:xfrm>
              <a:off x="2919" y="2978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3" name="Oval 317"/>
            <p:cNvSpPr>
              <a:spLocks noChangeArrowheads="1"/>
            </p:cNvSpPr>
            <p:nvPr/>
          </p:nvSpPr>
          <p:spPr bwMode="auto">
            <a:xfrm>
              <a:off x="2803" y="2978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4" name="Oval 318"/>
            <p:cNvSpPr>
              <a:spLocks noChangeArrowheads="1"/>
            </p:cNvSpPr>
            <p:nvPr/>
          </p:nvSpPr>
          <p:spPr bwMode="auto">
            <a:xfrm>
              <a:off x="2685" y="2978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5" name="Oval 319"/>
            <p:cNvSpPr>
              <a:spLocks noChangeArrowheads="1"/>
            </p:cNvSpPr>
            <p:nvPr/>
          </p:nvSpPr>
          <p:spPr bwMode="auto">
            <a:xfrm>
              <a:off x="2186" y="306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6" name="Oval 320"/>
            <p:cNvSpPr>
              <a:spLocks noChangeArrowheads="1"/>
            </p:cNvSpPr>
            <p:nvPr/>
          </p:nvSpPr>
          <p:spPr bwMode="auto">
            <a:xfrm>
              <a:off x="2303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7" name="Oval 321"/>
            <p:cNvSpPr>
              <a:spLocks noChangeArrowheads="1"/>
            </p:cNvSpPr>
            <p:nvPr/>
          </p:nvSpPr>
          <p:spPr bwMode="auto">
            <a:xfrm>
              <a:off x="2421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8" name="Oval 322"/>
            <p:cNvSpPr>
              <a:spLocks noChangeArrowheads="1"/>
            </p:cNvSpPr>
            <p:nvPr/>
          </p:nvSpPr>
          <p:spPr bwMode="auto">
            <a:xfrm>
              <a:off x="2538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19" name="Oval 323"/>
            <p:cNvSpPr>
              <a:spLocks noChangeArrowheads="1"/>
            </p:cNvSpPr>
            <p:nvPr/>
          </p:nvSpPr>
          <p:spPr bwMode="auto">
            <a:xfrm>
              <a:off x="2479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0" name="Oval 324"/>
            <p:cNvSpPr>
              <a:spLocks noChangeArrowheads="1"/>
            </p:cNvSpPr>
            <p:nvPr/>
          </p:nvSpPr>
          <p:spPr bwMode="auto">
            <a:xfrm>
              <a:off x="2362" y="306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1" name="Oval 325"/>
            <p:cNvSpPr>
              <a:spLocks noChangeArrowheads="1"/>
            </p:cNvSpPr>
            <p:nvPr/>
          </p:nvSpPr>
          <p:spPr bwMode="auto">
            <a:xfrm>
              <a:off x="2245" y="306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2" name="Oval 326"/>
            <p:cNvSpPr>
              <a:spLocks noChangeArrowheads="1"/>
            </p:cNvSpPr>
            <p:nvPr/>
          </p:nvSpPr>
          <p:spPr bwMode="auto">
            <a:xfrm>
              <a:off x="2215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3" name="Oval 327"/>
            <p:cNvSpPr>
              <a:spLocks noChangeArrowheads="1"/>
            </p:cNvSpPr>
            <p:nvPr/>
          </p:nvSpPr>
          <p:spPr bwMode="auto">
            <a:xfrm>
              <a:off x="2332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4" name="Oval 328"/>
            <p:cNvSpPr>
              <a:spLocks noChangeArrowheads="1"/>
            </p:cNvSpPr>
            <p:nvPr/>
          </p:nvSpPr>
          <p:spPr bwMode="auto">
            <a:xfrm>
              <a:off x="2450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5" name="Oval 329"/>
            <p:cNvSpPr>
              <a:spLocks noChangeArrowheads="1"/>
            </p:cNvSpPr>
            <p:nvPr/>
          </p:nvSpPr>
          <p:spPr bwMode="auto">
            <a:xfrm>
              <a:off x="2567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6" name="Oval 330"/>
            <p:cNvSpPr>
              <a:spLocks noChangeArrowheads="1"/>
            </p:cNvSpPr>
            <p:nvPr/>
          </p:nvSpPr>
          <p:spPr bwMode="auto">
            <a:xfrm>
              <a:off x="2509" y="306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7" name="Oval 331"/>
            <p:cNvSpPr>
              <a:spLocks noChangeArrowheads="1"/>
            </p:cNvSpPr>
            <p:nvPr/>
          </p:nvSpPr>
          <p:spPr bwMode="auto">
            <a:xfrm>
              <a:off x="2392" y="306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8" name="Oval 332"/>
            <p:cNvSpPr>
              <a:spLocks noChangeArrowheads="1"/>
            </p:cNvSpPr>
            <p:nvPr/>
          </p:nvSpPr>
          <p:spPr bwMode="auto">
            <a:xfrm>
              <a:off x="2274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29" name="Oval 333"/>
            <p:cNvSpPr>
              <a:spLocks noChangeArrowheads="1"/>
            </p:cNvSpPr>
            <p:nvPr/>
          </p:nvSpPr>
          <p:spPr bwMode="auto">
            <a:xfrm>
              <a:off x="2597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0" name="Oval 334"/>
            <p:cNvSpPr>
              <a:spLocks noChangeArrowheads="1"/>
            </p:cNvSpPr>
            <p:nvPr/>
          </p:nvSpPr>
          <p:spPr bwMode="auto">
            <a:xfrm>
              <a:off x="2714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1" name="Oval 335"/>
            <p:cNvSpPr>
              <a:spLocks noChangeArrowheads="1"/>
            </p:cNvSpPr>
            <p:nvPr/>
          </p:nvSpPr>
          <p:spPr bwMode="auto">
            <a:xfrm>
              <a:off x="2832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2" name="Oval 336"/>
            <p:cNvSpPr>
              <a:spLocks noChangeArrowheads="1"/>
            </p:cNvSpPr>
            <p:nvPr/>
          </p:nvSpPr>
          <p:spPr bwMode="auto">
            <a:xfrm>
              <a:off x="2949" y="306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3" name="Oval 337"/>
            <p:cNvSpPr>
              <a:spLocks noChangeArrowheads="1"/>
            </p:cNvSpPr>
            <p:nvPr/>
          </p:nvSpPr>
          <p:spPr bwMode="auto">
            <a:xfrm>
              <a:off x="2891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4" name="Oval 338"/>
            <p:cNvSpPr>
              <a:spLocks noChangeArrowheads="1"/>
            </p:cNvSpPr>
            <p:nvPr/>
          </p:nvSpPr>
          <p:spPr bwMode="auto">
            <a:xfrm>
              <a:off x="2773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5" name="Oval 339"/>
            <p:cNvSpPr>
              <a:spLocks noChangeArrowheads="1"/>
            </p:cNvSpPr>
            <p:nvPr/>
          </p:nvSpPr>
          <p:spPr bwMode="auto">
            <a:xfrm>
              <a:off x="2656" y="306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6" name="Oval 340"/>
            <p:cNvSpPr>
              <a:spLocks noChangeArrowheads="1"/>
            </p:cNvSpPr>
            <p:nvPr/>
          </p:nvSpPr>
          <p:spPr bwMode="auto">
            <a:xfrm>
              <a:off x="2626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7" name="Oval 341"/>
            <p:cNvSpPr>
              <a:spLocks noChangeArrowheads="1"/>
            </p:cNvSpPr>
            <p:nvPr/>
          </p:nvSpPr>
          <p:spPr bwMode="auto">
            <a:xfrm>
              <a:off x="2744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8" name="Oval 342"/>
            <p:cNvSpPr>
              <a:spLocks noChangeArrowheads="1"/>
            </p:cNvSpPr>
            <p:nvPr/>
          </p:nvSpPr>
          <p:spPr bwMode="auto">
            <a:xfrm>
              <a:off x="2861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39" name="Oval 343"/>
            <p:cNvSpPr>
              <a:spLocks noChangeArrowheads="1"/>
            </p:cNvSpPr>
            <p:nvPr/>
          </p:nvSpPr>
          <p:spPr bwMode="auto">
            <a:xfrm>
              <a:off x="2979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0" name="Oval 344"/>
            <p:cNvSpPr>
              <a:spLocks noChangeArrowheads="1"/>
            </p:cNvSpPr>
            <p:nvPr/>
          </p:nvSpPr>
          <p:spPr bwMode="auto">
            <a:xfrm>
              <a:off x="2919" y="3065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1" name="Oval 345"/>
            <p:cNvSpPr>
              <a:spLocks noChangeArrowheads="1"/>
            </p:cNvSpPr>
            <p:nvPr/>
          </p:nvSpPr>
          <p:spPr bwMode="auto">
            <a:xfrm>
              <a:off x="2803" y="306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2" name="Oval 346"/>
            <p:cNvSpPr>
              <a:spLocks noChangeArrowheads="1"/>
            </p:cNvSpPr>
            <p:nvPr/>
          </p:nvSpPr>
          <p:spPr bwMode="auto">
            <a:xfrm>
              <a:off x="2685" y="306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3" name="Oval 347"/>
            <p:cNvSpPr>
              <a:spLocks noChangeArrowheads="1"/>
            </p:cNvSpPr>
            <p:nvPr/>
          </p:nvSpPr>
          <p:spPr bwMode="auto">
            <a:xfrm>
              <a:off x="2186" y="242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4" name="Oval 348"/>
            <p:cNvSpPr>
              <a:spLocks noChangeArrowheads="1"/>
            </p:cNvSpPr>
            <p:nvPr/>
          </p:nvSpPr>
          <p:spPr bwMode="auto">
            <a:xfrm>
              <a:off x="2303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5" name="Oval 349"/>
            <p:cNvSpPr>
              <a:spLocks noChangeArrowheads="1"/>
            </p:cNvSpPr>
            <p:nvPr/>
          </p:nvSpPr>
          <p:spPr bwMode="auto">
            <a:xfrm>
              <a:off x="2421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6" name="Oval 350"/>
            <p:cNvSpPr>
              <a:spLocks noChangeArrowheads="1"/>
            </p:cNvSpPr>
            <p:nvPr/>
          </p:nvSpPr>
          <p:spPr bwMode="auto">
            <a:xfrm>
              <a:off x="2538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7" name="Oval 351"/>
            <p:cNvSpPr>
              <a:spLocks noChangeArrowheads="1"/>
            </p:cNvSpPr>
            <p:nvPr/>
          </p:nvSpPr>
          <p:spPr bwMode="auto">
            <a:xfrm>
              <a:off x="2479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8" name="Oval 352"/>
            <p:cNvSpPr>
              <a:spLocks noChangeArrowheads="1"/>
            </p:cNvSpPr>
            <p:nvPr/>
          </p:nvSpPr>
          <p:spPr bwMode="auto">
            <a:xfrm>
              <a:off x="2362" y="242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49" name="Oval 353"/>
            <p:cNvSpPr>
              <a:spLocks noChangeArrowheads="1"/>
            </p:cNvSpPr>
            <p:nvPr/>
          </p:nvSpPr>
          <p:spPr bwMode="auto">
            <a:xfrm>
              <a:off x="2245" y="242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0" name="Oval 354"/>
            <p:cNvSpPr>
              <a:spLocks noChangeArrowheads="1"/>
            </p:cNvSpPr>
            <p:nvPr/>
          </p:nvSpPr>
          <p:spPr bwMode="auto">
            <a:xfrm>
              <a:off x="2215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1" name="Oval 355"/>
            <p:cNvSpPr>
              <a:spLocks noChangeArrowheads="1"/>
            </p:cNvSpPr>
            <p:nvPr/>
          </p:nvSpPr>
          <p:spPr bwMode="auto">
            <a:xfrm>
              <a:off x="2332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2" name="Oval 356"/>
            <p:cNvSpPr>
              <a:spLocks noChangeArrowheads="1"/>
            </p:cNvSpPr>
            <p:nvPr/>
          </p:nvSpPr>
          <p:spPr bwMode="auto">
            <a:xfrm>
              <a:off x="2450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3" name="Oval 357"/>
            <p:cNvSpPr>
              <a:spLocks noChangeArrowheads="1"/>
            </p:cNvSpPr>
            <p:nvPr/>
          </p:nvSpPr>
          <p:spPr bwMode="auto">
            <a:xfrm>
              <a:off x="2567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4" name="Oval 358"/>
            <p:cNvSpPr>
              <a:spLocks noChangeArrowheads="1"/>
            </p:cNvSpPr>
            <p:nvPr/>
          </p:nvSpPr>
          <p:spPr bwMode="auto">
            <a:xfrm>
              <a:off x="2509" y="242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5" name="Oval 359"/>
            <p:cNvSpPr>
              <a:spLocks noChangeArrowheads="1"/>
            </p:cNvSpPr>
            <p:nvPr/>
          </p:nvSpPr>
          <p:spPr bwMode="auto">
            <a:xfrm>
              <a:off x="2392" y="242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6" name="Oval 360"/>
            <p:cNvSpPr>
              <a:spLocks noChangeArrowheads="1"/>
            </p:cNvSpPr>
            <p:nvPr/>
          </p:nvSpPr>
          <p:spPr bwMode="auto">
            <a:xfrm>
              <a:off x="2274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7" name="Oval 361"/>
            <p:cNvSpPr>
              <a:spLocks noChangeArrowheads="1"/>
            </p:cNvSpPr>
            <p:nvPr/>
          </p:nvSpPr>
          <p:spPr bwMode="auto">
            <a:xfrm>
              <a:off x="2597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8" name="Oval 362"/>
            <p:cNvSpPr>
              <a:spLocks noChangeArrowheads="1"/>
            </p:cNvSpPr>
            <p:nvPr/>
          </p:nvSpPr>
          <p:spPr bwMode="auto">
            <a:xfrm>
              <a:off x="2714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59" name="Oval 363"/>
            <p:cNvSpPr>
              <a:spLocks noChangeArrowheads="1"/>
            </p:cNvSpPr>
            <p:nvPr/>
          </p:nvSpPr>
          <p:spPr bwMode="auto">
            <a:xfrm>
              <a:off x="2832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0" name="Oval 364"/>
            <p:cNvSpPr>
              <a:spLocks noChangeArrowheads="1"/>
            </p:cNvSpPr>
            <p:nvPr/>
          </p:nvSpPr>
          <p:spPr bwMode="auto">
            <a:xfrm>
              <a:off x="2949" y="242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1" name="Oval 365"/>
            <p:cNvSpPr>
              <a:spLocks noChangeArrowheads="1"/>
            </p:cNvSpPr>
            <p:nvPr/>
          </p:nvSpPr>
          <p:spPr bwMode="auto">
            <a:xfrm>
              <a:off x="2891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2" name="Oval 366"/>
            <p:cNvSpPr>
              <a:spLocks noChangeArrowheads="1"/>
            </p:cNvSpPr>
            <p:nvPr/>
          </p:nvSpPr>
          <p:spPr bwMode="auto">
            <a:xfrm>
              <a:off x="2773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3" name="Oval 367"/>
            <p:cNvSpPr>
              <a:spLocks noChangeArrowheads="1"/>
            </p:cNvSpPr>
            <p:nvPr/>
          </p:nvSpPr>
          <p:spPr bwMode="auto">
            <a:xfrm>
              <a:off x="2656" y="242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4" name="Oval 368"/>
            <p:cNvSpPr>
              <a:spLocks noChangeArrowheads="1"/>
            </p:cNvSpPr>
            <p:nvPr/>
          </p:nvSpPr>
          <p:spPr bwMode="auto">
            <a:xfrm>
              <a:off x="2626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5" name="Oval 369"/>
            <p:cNvSpPr>
              <a:spLocks noChangeArrowheads="1"/>
            </p:cNvSpPr>
            <p:nvPr/>
          </p:nvSpPr>
          <p:spPr bwMode="auto">
            <a:xfrm>
              <a:off x="2744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6" name="Oval 370"/>
            <p:cNvSpPr>
              <a:spLocks noChangeArrowheads="1"/>
            </p:cNvSpPr>
            <p:nvPr/>
          </p:nvSpPr>
          <p:spPr bwMode="auto">
            <a:xfrm>
              <a:off x="2861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7" name="Oval 371"/>
            <p:cNvSpPr>
              <a:spLocks noChangeArrowheads="1"/>
            </p:cNvSpPr>
            <p:nvPr/>
          </p:nvSpPr>
          <p:spPr bwMode="auto">
            <a:xfrm>
              <a:off x="2979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8" name="Oval 372"/>
            <p:cNvSpPr>
              <a:spLocks noChangeArrowheads="1"/>
            </p:cNvSpPr>
            <p:nvPr/>
          </p:nvSpPr>
          <p:spPr bwMode="auto">
            <a:xfrm>
              <a:off x="2919" y="2426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69" name="Oval 373"/>
            <p:cNvSpPr>
              <a:spLocks noChangeArrowheads="1"/>
            </p:cNvSpPr>
            <p:nvPr/>
          </p:nvSpPr>
          <p:spPr bwMode="auto">
            <a:xfrm>
              <a:off x="2803" y="242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0" name="Oval 374"/>
            <p:cNvSpPr>
              <a:spLocks noChangeArrowheads="1"/>
            </p:cNvSpPr>
            <p:nvPr/>
          </p:nvSpPr>
          <p:spPr bwMode="auto">
            <a:xfrm>
              <a:off x="2685" y="242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1" name="Oval 375"/>
            <p:cNvSpPr>
              <a:spLocks noChangeArrowheads="1"/>
            </p:cNvSpPr>
            <p:nvPr/>
          </p:nvSpPr>
          <p:spPr bwMode="auto">
            <a:xfrm>
              <a:off x="2186" y="251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2" name="Oval 376"/>
            <p:cNvSpPr>
              <a:spLocks noChangeArrowheads="1"/>
            </p:cNvSpPr>
            <p:nvPr/>
          </p:nvSpPr>
          <p:spPr bwMode="auto">
            <a:xfrm>
              <a:off x="2303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3" name="Oval 377"/>
            <p:cNvSpPr>
              <a:spLocks noChangeArrowheads="1"/>
            </p:cNvSpPr>
            <p:nvPr/>
          </p:nvSpPr>
          <p:spPr bwMode="auto">
            <a:xfrm>
              <a:off x="2421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4" name="Oval 378"/>
            <p:cNvSpPr>
              <a:spLocks noChangeArrowheads="1"/>
            </p:cNvSpPr>
            <p:nvPr/>
          </p:nvSpPr>
          <p:spPr bwMode="auto">
            <a:xfrm>
              <a:off x="2538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5" name="Oval 379"/>
            <p:cNvSpPr>
              <a:spLocks noChangeArrowheads="1"/>
            </p:cNvSpPr>
            <p:nvPr/>
          </p:nvSpPr>
          <p:spPr bwMode="auto">
            <a:xfrm>
              <a:off x="2479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6" name="Oval 380"/>
            <p:cNvSpPr>
              <a:spLocks noChangeArrowheads="1"/>
            </p:cNvSpPr>
            <p:nvPr/>
          </p:nvSpPr>
          <p:spPr bwMode="auto">
            <a:xfrm>
              <a:off x="2362" y="251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7" name="Oval 381"/>
            <p:cNvSpPr>
              <a:spLocks noChangeArrowheads="1"/>
            </p:cNvSpPr>
            <p:nvPr/>
          </p:nvSpPr>
          <p:spPr bwMode="auto">
            <a:xfrm>
              <a:off x="2245" y="251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8" name="Oval 382"/>
            <p:cNvSpPr>
              <a:spLocks noChangeArrowheads="1"/>
            </p:cNvSpPr>
            <p:nvPr/>
          </p:nvSpPr>
          <p:spPr bwMode="auto">
            <a:xfrm>
              <a:off x="2215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79" name="Oval 383"/>
            <p:cNvSpPr>
              <a:spLocks noChangeArrowheads="1"/>
            </p:cNvSpPr>
            <p:nvPr/>
          </p:nvSpPr>
          <p:spPr bwMode="auto">
            <a:xfrm>
              <a:off x="2332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0" name="Oval 384"/>
            <p:cNvSpPr>
              <a:spLocks noChangeArrowheads="1"/>
            </p:cNvSpPr>
            <p:nvPr/>
          </p:nvSpPr>
          <p:spPr bwMode="auto">
            <a:xfrm>
              <a:off x="2450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1" name="Oval 385"/>
            <p:cNvSpPr>
              <a:spLocks noChangeArrowheads="1"/>
            </p:cNvSpPr>
            <p:nvPr/>
          </p:nvSpPr>
          <p:spPr bwMode="auto">
            <a:xfrm>
              <a:off x="2567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2" name="Oval 386"/>
            <p:cNvSpPr>
              <a:spLocks noChangeArrowheads="1"/>
            </p:cNvSpPr>
            <p:nvPr/>
          </p:nvSpPr>
          <p:spPr bwMode="auto">
            <a:xfrm>
              <a:off x="2509" y="251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3" name="Oval 387"/>
            <p:cNvSpPr>
              <a:spLocks noChangeArrowheads="1"/>
            </p:cNvSpPr>
            <p:nvPr/>
          </p:nvSpPr>
          <p:spPr bwMode="auto">
            <a:xfrm>
              <a:off x="2392" y="251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4" name="Oval 388"/>
            <p:cNvSpPr>
              <a:spLocks noChangeArrowheads="1"/>
            </p:cNvSpPr>
            <p:nvPr/>
          </p:nvSpPr>
          <p:spPr bwMode="auto">
            <a:xfrm>
              <a:off x="2274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5" name="Oval 389"/>
            <p:cNvSpPr>
              <a:spLocks noChangeArrowheads="1"/>
            </p:cNvSpPr>
            <p:nvPr/>
          </p:nvSpPr>
          <p:spPr bwMode="auto">
            <a:xfrm>
              <a:off x="2597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6" name="Oval 390"/>
            <p:cNvSpPr>
              <a:spLocks noChangeArrowheads="1"/>
            </p:cNvSpPr>
            <p:nvPr/>
          </p:nvSpPr>
          <p:spPr bwMode="auto">
            <a:xfrm>
              <a:off x="2714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7" name="Oval 391"/>
            <p:cNvSpPr>
              <a:spLocks noChangeArrowheads="1"/>
            </p:cNvSpPr>
            <p:nvPr/>
          </p:nvSpPr>
          <p:spPr bwMode="auto">
            <a:xfrm>
              <a:off x="2832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8" name="Oval 392"/>
            <p:cNvSpPr>
              <a:spLocks noChangeArrowheads="1"/>
            </p:cNvSpPr>
            <p:nvPr/>
          </p:nvSpPr>
          <p:spPr bwMode="auto">
            <a:xfrm>
              <a:off x="2949" y="251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89" name="Oval 393"/>
            <p:cNvSpPr>
              <a:spLocks noChangeArrowheads="1"/>
            </p:cNvSpPr>
            <p:nvPr/>
          </p:nvSpPr>
          <p:spPr bwMode="auto">
            <a:xfrm>
              <a:off x="2891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0" name="Oval 394"/>
            <p:cNvSpPr>
              <a:spLocks noChangeArrowheads="1"/>
            </p:cNvSpPr>
            <p:nvPr/>
          </p:nvSpPr>
          <p:spPr bwMode="auto">
            <a:xfrm>
              <a:off x="2773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1" name="Oval 395"/>
            <p:cNvSpPr>
              <a:spLocks noChangeArrowheads="1"/>
            </p:cNvSpPr>
            <p:nvPr/>
          </p:nvSpPr>
          <p:spPr bwMode="auto">
            <a:xfrm>
              <a:off x="2656" y="251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2" name="Oval 396"/>
            <p:cNvSpPr>
              <a:spLocks noChangeArrowheads="1"/>
            </p:cNvSpPr>
            <p:nvPr/>
          </p:nvSpPr>
          <p:spPr bwMode="auto">
            <a:xfrm>
              <a:off x="2626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3" name="Oval 397"/>
            <p:cNvSpPr>
              <a:spLocks noChangeArrowheads="1"/>
            </p:cNvSpPr>
            <p:nvPr/>
          </p:nvSpPr>
          <p:spPr bwMode="auto">
            <a:xfrm>
              <a:off x="2744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4" name="Oval 398"/>
            <p:cNvSpPr>
              <a:spLocks noChangeArrowheads="1"/>
            </p:cNvSpPr>
            <p:nvPr/>
          </p:nvSpPr>
          <p:spPr bwMode="auto">
            <a:xfrm>
              <a:off x="2861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5" name="Oval 399"/>
            <p:cNvSpPr>
              <a:spLocks noChangeArrowheads="1"/>
            </p:cNvSpPr>
            <p:nvPr/>
          </p:nvSpPr>
          <p:spPr bwMode="auto">
            <a:xfrm>
              <a:off x="2979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6" name="Oval 400"/>
            <p:cNvSpPr>
              <a:spLocks noChangeArrowheads="1"/>
            </p:cNvSpPr>
            <p:nvPr/>
          </p:nvSpPr>
          <p:spPr bwMode="auto">
            <a:xfrm>
              <a:off x="2919" y="2513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7" name="Oval 401"/>
            <p:cNvSpPr>
              <a:spLocks noChangeArrowheads="1"/>
            </p:cNvSpPr>
            <p:nvPr/>
          </p:nvSpPr>
          <p:spPr bwMode="auto">
            <a:xfrm>
              <a:off x="2803" y="251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8" name="Oval 402"/>
            <p:cNvSpPr>
              <a:spLocks noChangeArrowheads="1"/>
            </p:cNvSpPr>
            <p:nvPr/>
          </p:nvSpPr>
          <p:spPr bwMode="auto">
            <a:xfrm>
              <a:off x="2685" y="251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499" name="Oval 403"/>
            <p:cNvSpPr>
              <a:spLocks noChangeArrowheads="1"/>
            </p:cNvSpPr>
            <p:nvPr/>
          </p:nvSpPr>
          <p:spPr bwMode="auto">
            <a:xfrm>
              <a:off x="2186" y="2600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0" name="Oval 404"/>
            <p:cNvSpPr>
              <a:spLocks noChangeArrowheads="1"/>
            </p:cNvSpPr>
            <p:nvPr/>
          </p:nvSpPr>
          <p:spPr bwMode="auto">
            <a:xfrm>
              <a:off x="2303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1" name="Oval 405"/>
            <p:cNvSpPr>
              <a:spLocks noChangeArrowheads="1"/>
            </p:cNvSpPr>
            <p:nvPr/>
          </p:nvSpPr>
          <p:spPr bwMode="auto">
            <a:xfrm>
              <a:off x="2421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2" name="Oval 406"/>
            <p:cNvSpPr>
              <a:spLocks noChangeArrowheads="1"/>
            </p:cNvSpPr>
            <p:nvPr/>
          </p:nvSpPr>
          <p:spPr bwMode="auto">
            <a:xfrm>
              <a:off x="2538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3" name="Oval 407"/>
            <p:cNvSpPr>
              <a:spLocks noChangeArrowheads="1"/>
            </p:cNvSpPr>
            <p:nvPr/>
          </p:nvSpPr>
          <p:spPr bwMode="auto">
            <a:xfrm>
              <a:off x="2479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4" name="Oval 408"/>
            <p:cNvSpPr>
              <a:spLocks noChangeArrowheads="1"/>
            </p:cNvSpPr>
            <p:nvPr/>
          </p:nvSpPr>
          <p:spPr bwMode="auto">
            <a:xfrm>
              <a:off x="2362" y="2600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5" name="Oval 409"/>
            <p:cNvSpPr>
              <a:spLocks noChangeArrowheads="1"/>
            </p:cNvSpPr>
            <p:nvPr/>
          </p:nvSpPr>
          <p:spPr bwMode="auto">
            <a:xfrm>
              <a:off x="2245" y="2600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6" name="Oval 410"/>
            <p:cNvSpPr>
              <a:spLocks noChangeArrowheads="1"/>
            </p:cNvSpPr>
            <p:nvPr/>
          </p:nvSpPr>
          <p:spPr bwMode="auto">
            <a:xfrm>
              <a:off x="2215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7" name="Oval 411"/>
            <p:cNvSpPr>
              <a:spLocks noChangeArrowheads="1"/>
            </p:cNvSpPr>
            <p:nvPr/>
          </p:nvSpPr>
          <p:spPr bwMode="auto">
            <a:xfrm>
              <a:off x="2332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8" name="Oval 412"/>
            <p:cNvSpPr>
              <a:spLocks noChangeArrowheads="1"/>
            </p:cNvSpPr>
            <p:nvPr/>
          </p:nvSpPr>
          <p:spPr bwMode="auto">
            <a:xfrm>
              <a:off x="2450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09" name="Oval 413"/>
            <p:cNvSpPr>
              <a:spLocks noChangeArrowheads="1"/>
            </p:cNvSpPr>
            <p:nvPr/>
          </p:nvSpPr>
          <p:spPr bwMode="auto">
            <a:xfrm>
              <a:off x="2567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0" name="Oval 414"/>
            <p:cNvSpPr>
              <a:spLocks noChangeArrowheads="1"/>
            </p:cNvSpPr>
            <p:nvPr/>
          </p:nvSpPr>
          <p:spPr bwMode="auto">
            <a:xfrm>
              <a:off x="2509" y="2600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1" name="Oval 415"/>
            <p:cNvSpPr>
              <a:spLocks noChangeArrowheads="1"/>
            </p:cNvSpPr>
            <p:nvPr/>
          </p:nvSpPr>
          <p:spPr bwMode="auto">
            <a:xfrm>
              <a:off x="2392" y="2600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2" name="Oval 416"/>
            <p:cNvSpPr>
              <a:spLocks noChangeArrowheads="1"/>
            </p:cNvSpPr>
            <p:nvPr/>
          </p:nvSpPr>
          <p:spPr bwMode="auto">
            <a:xfrm>
              <a:off x="2274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3" name="Oval 417"/>
            <p:cNvSpPr>
              <a:spLocks noChangeArrowheads="1"/>
            </p:cNvSpPr>
            <p:nvPr/>
          </p:nvSpPr>
          <p:spPr bwMode="auto">
            <a:xfrm>
              <a:off x="2597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4" name="Oval 418"/>
            <p:cNvSpPr>
              <a:spLocks noChangeArrowheads="1"/>
            </p:cNvSpPr>
            <p:nvPr/>
          </p:nvSpPr>
          <p:spPr bwMode="auto">
            <a:xfrm>
              <a:off x="2714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5" name="Oval 419"/>
            <p:cNvSpPr>
              <a:spLocks noChangeArrowheads="1"/>
            </p:cNvSpPr>
            <p:nvPr/>
          </p:nvSpPr>
          <p:spPr bwMode="auto">
            <a:xfrm>
              <a:off x="2832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6" name="Oval 420"/>
            <p:cNvSpPr>
              <a:spLocks noChangeArrowheads="1"/>
            </p:cNvSpPr>
            <p:nvPr/>
          </p:nvSpPr>
          <p:spPr bwMode="auto">
            <a:xfrm>
              <a:off x="2949" y="2600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7" name="Oval 421"/>
            <p:cNvSpPr>
              <a:spLocks noChangeArrowheads="1"/>
            </p:cNvSpPr>
            <p:nvPr/>
          </p:nvSpPr>
          <p:spPr bwMode="auto">
            <a:xfrm>
              <a:off x="2891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8" name="Oval 422"/>
            <p:cNvSpPr>
              <a:spLocks noChangeArrowheads="1"/>
            </p:cNvSpPr>
            <p:nvPr/>
          </p:nvSpPr>
          <p:spPr bwMode="auto">
            <a:xfrm>
              <a:off x="2773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19" name="Oval 423"/>
            <p:cNvSpPr>
              <a:spLocks noChangeArrowheads="1"/>
            </p:cNvSpPr>
            <p:nvPr/>
          </p:nvSpPr>
          <p:spPr bwMode="auto">
            <a:xfrm>
              <a:off x="2656" y="2600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0" name="Oval 424"/>
            <p:cNvSpPr>
              <a:spLocks noChangeArrowheads="1"/>
            </p:cNvSpPr>
            <p:nvPr/>
          </p:nvSpPr>
          <p:spPr bwMode="auto">
            <a:xfrm>
              <a:off x="2626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1" name="Oval 425"/>
            <p:cNvSpPr>
              <a:spLocks noChangeArrowheads="1"/>
            </p:cNvSpPr>
            <p:nvPr/>
          </p:nvSpPr>
          <p:spPr bwMode="auto">
            <a:xfrm>
              <a:off x="2744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2" name="Oval 426"/>
            <p:cNvSpPr>
              <a:spLocks noChangeArrowheads="1"/>
            </p:cNvSpPr>
            <p:nvPr/>
          </p:nvSpPr>
          <p:spPr bwMode="auto">
            <a:xfrm>
              <a:off x="2861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3" name="Oval 427"/>
            <p:cNvSpPr>
              <a:spLocks noChangeArrowheads="1"/>
            </p:cNvSpPr>
            <p:nvPr/>
          </p:nvSpPr>
          <p:spPr bwMode="auto">
            <a:xfrm>
              <a:off x="2979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4" name="Oval 428"/>
            <p:cNvSpPr>
              <a:spLocks noChangeArrowheads="1"/>
            </p:cNvSpPr>
            <p:nvPr/>
          </p:nvSpPr>
          <p:spPr bwMode="auto">
            <a:xfrm>
              <a:off x="2919" y="2600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5" name="Oval 429"/>
            <p:cNvSpPr>
              <a:spLocks noChangeArrowheads="1"/>
            </p:cNvSpPr>
            <p:nvPr/>
          </p:nvSpPr>
          <p:spPr bwMode="auto">
            <a:xfrm>
              <a:off x="2803" y="2600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6" name="Oval 430"/>
            <p:cNvSpPr>
              <a:spLocks noChangeArrowheads="1"/>
            </p:cNvSpPr>
            <p:nvPr/>
          </p:nvSpPr>
          <p:spPr bwMode="auto">
            <a:xfrm>
              <a:off x="2685" y="2600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7" name="Oval 431"/>
            <p:cNvSpPr>
              <a:spLocks noChangeArrowheads="1"/>
            </p:cNvSpPr>
            <p:nvPr/>
          </p:nvSpPr>
          <p:spPr bwMode="auto">
            <a:xfrm>
              <a:off x="2186" y="2688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8" name="Oval 432"/>
            <p:cNvSpPr>
              <a:spLocks noChangeArrowheads="1"/>
            </p:cNvSpPr>
            <p:nvPr/>
          </p:nvSpPr>
          <p:spPr bwMode="auto">
            <a:xfrm>
              <a:off x="2303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29" name="Oval 433"/>
            <p:cNvSpPr>
              <a:spLocks noChangeArrowheads="1"/>
            </p:cNvSpPr>
            <p:nvPr/>
          </p:nvSpPr>
          <p:spPr bwMode="auto">
            <a:xfrm>
              <a:off x="2421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0" name="Oval 434"/>
            <p:cNvSpPr>
              <a:spLocks noChangeArrowheads="1"/>
            </p:cNvSpPr>
            <p:nvPr/>
          </p:nvSpPr>
          <p:spPr bwMode="auto">
            <a:xfrm>
              <a:off x="2538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1" name="Oval 435"/>
            <p:cNvSpPr>
              <a:spLocks noChangeArrowheads="1"/>
            </p:cNvSpPr>
            <p:nvPr/>
          </p:nvSpPr>
          <p:spPr bwMode="auto">
            <a:xfrm>
              <a:off x="2479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2" name="Oval 436"/>
            <p:cNvSpPr>
              <a:spLocks noChangeArrowheads="1"/>
            </p:cNvSpPr>
            <p:nvPr/>
          </p:nvSpPr>
          <p:spPr bwMode="auto">
            <a:xfrm>
              <a:off x="2362" y="2688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3" name="Oval 437"/>
            <p:cNvSpPr>
              <a:spLocks noChangeArrowheads="1"/>
            </p:cNvSpPr>
            <p:nvPr/>
          </p:nvSpPr>
          <p:spPr bwMode="auto">
            <a:xfrm>
              <a:off x="2245" y="2688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4" name="Oval 438"/>
            <p:cNvSpPr>
              <a:spLocks noChangeArrowheads="1"/>
            </p:cNvSpPr>
            <p:nvPr/>
          </p:nvSpPr>
          <p:spPr bwMode="auto">
            <a:xfrm>
              <a:off x="2215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5" name="Oval 439"/>
            <p:cNvSpPr>
              <a:spLocks noChangeArrowheads="1"/>
            </p:cNvSpPr>
            <p:nvPr/>
          </p:nvSpPr>
          <p:spPr bwMode="auto">
            <a:xfrm>
              <a:off x="2332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6" name="Oval 440"/>
            <p:cNvSpPr>
              <a:spLocks noChangeArrowheads="1"/>
            </p:cNvSpPr>
            <p:nvPr/>
          </p:nvSpPr>
          <p:spPr bwMode="auto">
            <a:xfrm>
              <a:off x="2450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7" name="Oval 441"/>
            <p:cNvSpPr>
              <a:spLocks noChangeArrowheads="1"/>
            </p:cNvSpPr>
            <p:nvPr/>
          </p:nvSpPr>
          <p:spPr bwMode="auto">
            <a:xfrm>
              <a:off x="2567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8" name="Oval 442"/>
            <p:cNvSpPr>
              <a:spLocks noChangeArrowheads="1"/>
            </p:cNvSpPr>
            <p:nvPr/>
          </p:nvSpPr>
          <p:spPr bwMode="auto">
            <a:xfrm>
              <a:off x="2509" y="2688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39" name="Oval 443"/>
            <p:cNvSpPr>
              <a:spLocks noChangeArrowheads="1"/>
            </p:cNvSpPr>
            <p:nvPr/>
          </p:nvSpPr>
          <p:spPr bwMode="auto">
            <a:xfrm>
              <a:off x="2392" y="2688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0" name="Oval 444"/>
            <p:cNvSpPr>
              <a:spLocks noChangeArrowheads="1"/>
            </p:cNvSpPr>
            <p:nvPr/>
          </p:nvSpPr>
          <p:spPr bwMode="auto">
            <a:xfrm>
              <a:off x="2274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1" name="Oval 445"/>
            <p:cNvSpPr>
              <a:spLocks noChangeArrowheads="1"/>
            </p:cNvSpPr>
            <p:nvPr/>
          </p:nvSpPr>
          <p:spPr bwMode="auto">
            <a:xfrm>
              <a:off x="2597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2" name="Oval 446"/>
            <p:cNvSpPr>
              <a:spLocks noChangeArrowheads="1"/>
            </p:cNvSpPr>
            <p:nvPr/>
          </p:nvSpPr>
          <p:spPr bwMode="auto">
            <a:xfrm>
              <a:off x="2714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3" name="Oval 447"/>
            <p:cNvSpPr>
              <a:spLocks noChangeArrowheads="1"/>
            </p:cNvSpPr>
            <p:nvPr/>
          </p:nvSpPr>
          <p:spPr bwMode="auto">
            <a:xfrm>
              <a:off x="2832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4" name="Oval 448"/>
            <p:cNvSpPr>
              <a:spLocks noChangeArrowheads="1"/>
            </p:cNvSpPr>
            <p:nvPr/>
          </p:nvSpPr>
          <p:spPr bwMode="auto">
            <a:xfrm>
              <a:off x="2949" y="2688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5" name="Oval 449"/>
            <p:cNvSpPr>
              <a:spLocks noChangeArrowheads="1"/>
            </p:cNvSpPr>
            <p:nvPr/>
          </p:nvSpPr>
          <p:spPr bwMode="auto">
            <a:xfrm>
              <a:off x="2891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6" name="Oval 450"/>
            <p:cNvSpPr>
              <a:spLocks noChangeArrowheads="1"/>
            </p:cNvSpPr>
            <p:nvPr/>
          </p:nvSpPr>
          <p:spPr bwMode="auto">
            <a:xfrm>
              <a:off x="2773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7" name="Oval 451"/>
            <p:cNvSpPr>
              <a:spLocks noChangeArrowheads="1"/>
            </p:cNvSpPr>
            <p:nvPr/>
          </p:nvSpPr>
          <p:spPr bwMode="auto">
            <a:xfrm>
              <a:off x="2656" y="2688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8" name="Oval 452"/>
            <p:cNvSpPr>
              <a:spLocks noChangeArrowheads="1"/>
            </p:cNvSpPr>
            <p:nvPr/>
          </p:nvSpPr>
          <p:spPr bwMode="auto">
            <a:xfrm>
              <a:off x="2626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49" name="Oval 453"/>
            <p:cNvSpPr>
              <a:spLocks noChangeArrowheads="1"/>
            </p:cNvSpPr>
            <p:nvPr/>
          </p:nvSpPr>
          <p:spPr bwMode="auto">
            <a:xfrm>
              <a:off x="2744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0" name="Oval 454"/>
            <p:cNvSpPr>
              <a:spLocks noChangeArrowheads="1"/>
            </p:cNvSpPr>
            <p:nvPr/>
          </p:nvSpPr>
          <p:spPr bwMode="auto">
            <a:xfrm>
              <a:off x="2861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1" name="Oval 455"/>
            <p:cNvSpPr>
              <a:spLocks noChangeArrowheads="1"/>
            </p:cNvSpPr>
            <p:nvPr/>
          </p:nvSpPr>
          <p:spPr bwMode="auto">
            <a:xfrm>
              <a:off x="2979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2" name="Oval 456"/>
            <p:cNvSpPr>
              <a:spLocks noChangeArrowheads="1"/>
            </p:cNvSpPr>
            <p:nvPr/>
          </p:nvSpPr>
          <p:spPr bwMode="auto">
            <a:xfrm>
              <a:off x="2919" y="2688"/>
              <a:ext cx="8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3" name="Oval 457"/>
            <p:cNvSpPr>
              <a:spLocks noChangeArrowheads="1"/>
            </p:cNvSpPr>
            <p:nvPr/>
          </p:nvSpPr>
          <p:spPr bwMode="auto">
            <a:xfrm>
              <a:off x="2803" y="2688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4" name="Oval 458"/>
            <p:cNvSpPr>
              <a:spLocks noChangeArrowheads="1"/>
            </p:cNvSpPr>
            <p:nvPr/>
          </p:nvSpPr>
          <p:spPr bwMode="auto">
            <a:xfrm>
              <a:off x="2685" y="2688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5" name="Oval 459"/>
            <p:cNvSpPr>
              <a:spLocks noChangeArrowheads="1"/>
            </p:cNvSpPr>
            <p:nvPr/>
          </p:nvSpPr>
          <p:spPr bwMode="auto">
            <a:xfrm>
              <a:off x="2186" y="277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6" name="Oval 460"/>
            <p:cNvSpPr>
              <a:spLocks noChangeArrowheads="1"/>
            </p:cNvSpPr>
            <p:nvPr/>
          </p:nvSpPr>
          <p:spPr bwMode="auto">
            <a:xfrm>
              <a:off x="2303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7" name="Oval 461"/>
            <p:cNvSpPr>
              <a:spLocks noChangeArrowheads="1"/>
            </p:cNvSpPr>
            <p:nvPr/>
          </p:nvSpPr>
          <p:spPr bwMode="auto">
            <a:xfrm>
              <a:off x="2421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8" name="Oval 462"/>
            <p:cNvSpPr>
              <a:spLocks noChangeArrowheads="1"/>
            </p:cNvSpPr>
            <p:nvPr/>
          </p:nvSpPr>
          <p:spPr bwMode="auto">
            <a:xfrm>
              <a:off x="2538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59" name="Oval 463"/>
            <p:cNvSpPr>
              <a:spLocks noChangeArrowheads="1"/>
            </p:cNvSpPr>
            <p:nvPr/>
          </p:nvSpPr>
          <p:spPr bwMode="auto">
            <a:xfrm>
              <a:off x="2479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0" name="Oval 464"/>
            <p:cNvSpPr>
              <a:spLocks noChangeArrowheads="1"/>
            </p:cNvSpPr>
            <p:nvPr/>
          </p:nvSpPr>
          <p:spPr bwMode="auto">
            <a:xfrm>
              <a:off x="2362" y="277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1" name="Oval 465"/>
            <p:cNvSpPr>
              <a:spLocks noChangeArrowheads="1"/>
            </p:cNvSpPr>
            <p:nvPr/>
          </p:nvSpPr>
          <p:spPr bwMode="auto">
            <a:xfrm>
              <a:off x="2245" y="277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2" name="Oval 466"/>
            <p:cNvSpPr>
              <a:spLocks noChangeArrowheads="1"/>
            </p:cNvSpPr>
            <p:nvPr/>
          </p:nvSpPr>
          <p:spPr bwMode="auto">
            <a:xfrm>
              <a:off x="2215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3" name="Oval 467"/>
            <p:cNvSpPr>
              <a:spLocks noChangeArrowheads="1"/>
            </p:cNvSpPr>
            <p:nvPr/>
          </p:nvSpPr>
          <p:spPr bwMode="auto">
            <a:xfrm>
              <a:off x="2332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4" name="Oval 468"/>
            <p:cNvSpPr>
              <a:spLocks noChangeArrowheads="1"/>
            </p:cNvSpPr>
            <p:nvPr/>
          </p:nvSpPr>
          <p:spPr bwMode="auto">
            <a:xfrm>
              <a:off x="2450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5" name="Oval 469"/>
            <p:cNvSpPr>
              <a:spLocks noChangeArrowheads="1"/>
            </p:cNvSpPr>
            <p:nvPr/>
          </p:nvSpPr>
          <p:spPr bwMode="auto">
            <a:xfrm>
              <a:off x="2567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6" name="Oval 470"/>
            <p:cNvSpPr>
              <a:spLocks noChangeArrowheads="1"/>
            </p:cNvSpPr>
            <p:nvPr/>
          </p:nvSpPr>
          <p:spPr bwMode="auto">
            <a:xfrm>
              <a:off x="2509" y="277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7" name="Oval 471"/>
            <p:cNvSpPr>
              <a:spLocks noChangeArrowheads="1"/>
            </p:cNvSpPr>
            <p:nvPr/>
          </p:nvSpPr>
          <p:spPr bwMode="auto">
            <a:xfrm>
              <a:off x="2392" y="277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8" name="Oval 472"/>
            <p:cNvSpPr>
              <a:spLocks noChangeArrowheads="1"/>
            </p:cNvSpPr>
            <p:nvPr/>
          </p:nvSpPr>
          <p:spPr bwMode="auto">
            <a:xfrm>
              <a:off x="2274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69" name="Oval 473"/>
            <p:cNvSpPr>
              <a:spLocks noChangeArrowheads="1"/>
            </p:cNvSpPr>
            <p:nvPr/>
          </p:nvSpPr>
          <p:spPr bwMode="auto">
            <a:xfrm>
              <a:off x="2597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0" name="Oval 474"/>
            <p:cNvSpPr>
              <a:spLocks noChangeArrowheads="1"/>
            </p:cNvSpPr>
            <p:nvPr/>
          </p:nvSpPr>
          <p:spPr bwMode="auto">
            <a:xfrm>
              <a:off x="2714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1" name="Oval 475"/>
            <p:cNvSpPr>
              <a:spLocks noChangeArrowheads="1"/>
            </p:cNvSpPr>
            <p:nvPr/>
          </p:nvSpPr>
          <p:spPr bwMode="auto">
            <a:xfrm>
              <a:off x="2832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2" name="Oval 476"/>
            <p:cNvSpPr>
              <a:spLocks noChangeArrowheads="1"/>
            </p:cNvSpPr>
            <p:nvPr/>
          </p:nvSpPr>
          <p:spPr bwMode="auto">
            <a:xfrm>
              <a:off x="2949" y="277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3" name="Oval 477"/>
            <p:cNvSpPr>
              <a:spLocks noChangeArrowheads="1"/>
            </p:cNvSpPr>
            <p:nvPr/>
          </p:nvSpPr>
          <p:spPr bwMode="auto">
            <a:xfrm>
              <a:off x="2891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4" name="Oval 478"/>
            <p:cNvSpPr>
              <a:spLocks noChangeArrowheads="1"/>
            </p:cNvSpPr>
            <p:nvPr/>
          </p:nvSpPr>
          <p:spPr bwMode="auto">
            <a:xfrm>
              <a:off x="2773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5" name="Oval 479"/>
            <p:cNvSpPr>
              <a:spLocks noChangeArrowheads="1"/>
            </p:cNvSpPr>
            <p:nvPr/>
          </p:nvSpPr>
          <p:spPr bwMode="auto">
            <a:xfrm>
              <a:off x="2656" y="277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6" name="Oval 480"/>
            <p:cNvSpPr>
              <a:spLocks noChangeArrowheads="1"/>
            </p:cNvSpPr>
            <p:nvPr/>
          </p:nvSpPr>
          <p:spPr bwMode="auto">
            <a:xfrm>
              <a:off x="2626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7" name="Oval 481"/>
            <p:cNvSpPr>
              <a:spLocks noChangeArrowheads="1"/>
            </p:cNvSpPr>
            <p:nvPr/>
          </p:nvSpPr>
          <p:spPr bwMode="auto">
            <a:xfrm>
              <a:off x="2744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8" name="Oval 482"/>
            <p:cNvSpPr>
              <a:spLocks noChangeArrowheads="1"/>
            </p:cNvSpPr>
            <p:nvPr/>
          </p:nvSpPr>
          <p:spPr bwMode="auto">
            <a:xfrm>
              <a:off x="2861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79" name="Oval 483"/>
            <p:cNvSpPr>
              <a:spLocks noChangeArrowheads="1"/>
            </p:cNvSpPr>
            <p:nvPr/>
          </p:nvSpPr>
          <p:spPr bwMode="auto">
            <a:xfrm>
              <a:off x="2979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0" name="Oval 484"/>
            <p:cNvSpPr>
              <a:spLocks noChangeArrowheads="1"/>
            </p:cNvSpPr>
            <p:nvPr/>
          </p:nvSpPr>
          <p:spPr bwMode="auto">
            <a:xfrm>
              <a:off x="2919" y="2775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1" name="Oval 485"/>
            <p:cNvSpPr>
              <a:spLocks noChangeArrowheads="1"/>
            </p:cNvSpPr>
            <p:nvPr/>
          </p:nvSpPr>
          <p:spPr bwMode="auto">
            <a:xfrm>
              <a:off x="2803" y="2775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2" name="Oval 486"/>
            <p:cNvSpPr>
              <a:spLocks noChangeArrowheads="1"/>
            </p:cNvSpPr>
            <p:nvPr/>
          </p:nvSpPr>
          <p:spPr bwMode="auto">
            <a:xfrm>
              <a:off x="2685" y="2775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3" name="Oval 487"/>
            <p:cNvSpPr>
              <a:spLocks noChangeArrowheads="1"/>
            </p:cNvSpPr>
            <p:nvPr/>
          </p:nvSpPr>
          <p:spPr bwMode="auto">
            <a:xfrm>
              <a:off x="2186" y="286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4" name="Oval 488"/>
            <p:cNvSpPr>
              <a:spLocks noChangeArrowheads="1"/>
            </p:cNvSpPr>
            <p:nvPr/>
          </p:nvSpPr>
          <p:spPr bwMode="auto">
            <a:xfrm>
              <a:off x="2303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5" name="Oval 489"/>
            <p:cNvSpPr>
              <a:spLocks noChangeArrowheads="1"/>
            </p:cNvSpPr>
            <p:nvPr/>
          </p:nvSpPr>
          <p:spPr bwMode="auto">
            <a:xfrm>
              <a:off x="2421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6" name="Oval 490"/>
            <p:cNvSpPr>
              <a:spLocks noChangeArrowheads="1"/>
            </p:cNvSpPr>
            <p:nvPr/>
          </p:nvSpPr>
          <p:spPr bwMode="auto">
            <a:xfrm>
              <a:off x="2538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7" name="Oval 491"/>
            <p:cNvSpPr>
              <a:spLocks noChangeArrowheads="1"/>
            </p:cNvSpPr>
            <p:nvPr/>
          </p:nvSpPr>
          <p:spPr bwMode="auto">
            <a:xfrm>
              <a:off x="2479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8" name="Oval 492"/>
            <p:cNvSpPr>
              <a:spLocks noChangeArrowheads="1"/>
            </p:cNvSpPr>
            <p:nvPr/>
          </p:nvSpPr>
          <p:spPr bwMode="auto">
            <a:xfrm>
              <a:off x="2362" y="286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89" name="Oval 493"/>
            <p:cNvSpPr>
              <a:spLocks noChangeArrowheads="1"/>
            </p:cNvSpPr>
            <p:nvPr/>
          </p:nvSpPr>
          <p:spPr bwMode="auto">
            <a:xfrm>
              <a:off x="2245" y="286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0" name="Oval 494"/>
            <p:cNvSpPr>
              <a:spLocks noChangeArrowheads="1"/>
            </p:cNvSpPr>
            <p:nvPr/>
          </p:nvSpPr>
          <p:spPr bwMode="auto">
            <a:xfrm>
              <a:off x="2215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1" name="Oval 495"/>
            <p:cNvSpPr>
              <a:spLocks noChangeArrowheads="1"/>
            </p:cNvSpPr>
            <p:nvPr/>
          </p:nvSpPr>
          <p:spPr bwMode="auto">
            <a:xfrm>
              <a:off x="2332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2" name="Oval 496"/>
            <p:cNvSpPr>
              <a:spLocks noChangeArrowheads="1"/>
            </p:cNvSpPr>
            <p:nvPr/>
          </p:nvSpPr>
          <p:spPr bwMode="auto">
            <a:xfrm>
              <a:off x="2450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3" name="Oval 497"/>
            <p:cNvSpPr>
              <a:spLocks noChangeArrowheads="1"/>
            </p:cNvSpPr>
            <p:nvPr/>
          </p:nvSpPr>
          <p:spPr bwMode="auto">
            <a:xfrm>
              <a:off x="2567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4" name="Oval 498"/>
            <p:cNvSpPr>
              <a:spLocks noChangeArrowheads="1"/>
            </p:cNvSpPr>
            <p:nvPr/>
          </p:nvSpPr>
          <p:spPr bwMode="auto">
            <a:xfrm>
              <a:off x="2509" y="286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5" name="Oval 499"/>
            <p:cNvSpPr>
              <a:spLocks noChangeArrowheads="1"/>
            </p:cNvSpPr>
            <p:nvPr/>
          </p:nvSpPr>
          <p:spPr bwMode="auto">
            <a:xfrm>
              <a:off x="2392" y="286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6" name="Oval 500"/>
            <p:cNvSpPr>
              <a:spLocks noChangeArrowheads="1"/>
            </p:cNvSpPr>
            <p:nvPr/>
          </p:nvSpPr>
          <p:spPr bwMode="auto">
            <a:xfrm>
              <a:off x="2274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7" name="Oval 501"/>
            <p:cNvSpPr>
              <a:spLocks noChangeArrowheads="1"/>
            </p:cNvSpPr>
            <p:nvPr/>
          </p:nvSpPr>
          <p:spPr bwMode="auto">
            <a:xfrm>
              <a:off x="2597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8" name="Oval 502"/>
            <p:cNvSpPr>
              <a:spLocks noChangeArrowheads="1"/>
            </p:cNvSpPr>
            <p:nvPr/>
          </p:nvSpPr>
          <p:spPr bwMode="auto">
            <a:xfrm>
              <a:off x="2714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599" name="Oval 503"/>
            <p:cNvSpPr>
              <a:spLocks noChangeArrowheads="1"/>
            </p:cNvSpPr>
            <p:nvPr/>
          </p:nvSpPr>
          <p:spPr bwMode="auto">
            <a:xfrm>
              <a:off x="2832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0" name="Oval 504"/>
            <p:cNvSpPr>
              <a:spLocks noChangeArrowheads="1"/>
            </p:cNvSpPr>
            <p:nvPr/>
          </p:nvSpPr>
          <p:spPr bwMode="auto">
            <a:xfrm>
              <a:off x="2949" y="286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1" name="Oval 505"/>
            <p:cNvSpPr>
              <a:spLocks noChangeArrowheads="1"/>
            </p:cNvSpPr>
            <p:nvPr/>
          </p:nvSpPr>
          <p:spPr bwMode="auto">
            <a:xfrm>
              <a:off x="2891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2" name="Oval 506"/>
            <p:cNvSpPr>
              <a:spLocks noChangeArrowheads="1"/>
            </p:cNvSpPr>
            <p:nvPr/>
          </p:nvSpPr>
          <p:spPr bwMode="auto">
            <a:xfrm>
              <a:off x="2773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3" name="Oval 507"/>
            <p:cNvSpPr>
              <a:spLocks noChangeArrowheads="1"/>
            </p:cNvSpPr>
            <p:nvPr/>
          </p:nvSpPr>
          <p:spPr bwMode="auto">
            <a:xfrm>
              <a:off x="2656" y="286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4" name="Oval 508"/>
            <p:cNvSpPr>
              <a:spLocks noChangeArrowheads="1"/>
            </p:cNvSpPr>
            <p:nvPr/>
          </p:nvSpPr>
          <p:spPr bwMode="auto">
            <a:xfrm>
              <a:off x="2626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5" name="Oval 509"/>
            <p:cNvSpPr>
              <a:spLocks noChangeArrowheads="1"/>
            </p:cNvSpPr>
            <p:nvPr/>
          </p:nvSpPr>
          <p:spPr bwMode="auto">
            <a:xfrm>
              <a:off x="2744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6" name="Oval 510"/>
            <p:cNvSpPr>
              <a:spLocks noChangeArrowheads="1"/>
            </p:cNvSpPr>
            <p:nvPr/>
          </p:nvSpPr>
          <p:spPr bwMode="auto">
            <a:xfrm>
              <a:off x="2861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7" name="Oval 511"/>
            <p:cNvSpPr>
              <a:spLocks noChangeArrowheads="1"/>
            </p:cNvSpPr>
            <p:nvPr/>
          </p:nvSpPr>
          <p:spPr bwMode="auto">
            <a:xfrm>
              <a:off x="2979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8" name="Oval 512"/>
            <p:cNvSpPr>
              <a:spLocks noChangeArrowheads="1"/>
            </p:cNvSpPr>
            <p:nvPr/>
          </p:nvSpPr>
          <p:spPr bwMode="auto">
            <a:xfrm>
              <a:off x="2919" y="2862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09" name="Oval 513"/>
            <p:cNvSpPr>
              <a:spLocks noChangeArrowheads="1"/>
            </p:cNvSpPr>
            <p:nvPr/>
          </p:nvSpPr>
          <p:spPr bwMode="auto">
            <a:xfrm>
              <a:off x="2803" y="286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0" name="Oval 514"/>
            <p:cNvSpPr>
              <a:spLocks noChangeArrowheads="1"/>
            </p:cNvSpPr>
            <p:nvPr/>
          </p:nvSpPr>
          <p:spPr bwMode="auto">
            <a:xfrm>
              <a:off x="2685" y="286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1" name="Oval 515"/>
            <p:cNvSpPr>
              <a:spLocks noChangeArrowheads="1"/>
            </p:cNvSpPr>
            <p:nvPr/>
          </p:nvSpPr>
          <p:spPr bwMode="auto">
            <a:xfrm>
              <a:off x="2186" y="294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2" name="Oval 516"/>
            <p:cNvSpPr>
              <a:spLocks noChangeArrowheads="1"/>
            </p:cNvSpPr>
            <p:nvPr/>
          </p:nvSpPr>
          <p:spPr bwMode="auto">
            <a:xfrm>
              <a:off x="2303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3" name="Oval 517"/>
            <p:cNvSpPr>
              <a:spLocks noChangeArrowheads="1"/>
            </p:cNvSpPr>
            <p:nvPr/>
          </p:nvSpPr>
          <p:spPr bwMode="auto">
            <a:xfrm>
              <a:off x="2421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4" name="Oval 518"/>
            <p:cNvSpPr>
              <a:spLocks noChangeArrowheads="1"/>
            </p:cNvSpPr>
            <p:nvPr/>
          </p:nvSpPr>
          <p:spPr bwMode="auto">
            <a:xfrm>
              <a:off x="2538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5" name="Oval 519"/>
            <p:cNvSpPr>
              <a:spLocks noChangeArrowheads="1"/>
            </p:cNvSpPr>
            <p:nvPr/>
          </p:nvSpPr>
          <p:spPr bwMode="auto">
            <a:xfrm>
              <a:off x="2479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6" name="Oval 520"/>
            <p:cNvSpPr>
              <a:spLocks noChangeArrowheads="1"/>
            </p:cNvSpPr>
            <p:nvPr/>
          </p:nvSpPr>
          <p:spPr bwMode="auto">
            <a:xfrm>
              <a:off x="2362" y="294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7" name="Oval 521"/>
            <p:cNvSpPr>
              <a:spLocks noChangeArrowheads="1"/>
            </p:cNvSpPr>
            <p:nvPr/>
          </p:nvSpPr>
          <p:spPr bwMode="auto">
            <a:xfrm>
              <a:off x="2245" y="294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8" name="Oval 522"/>
            <p:cNvSpPr>
              <a:spLocks noChangeArrowheads="1"/>
            </p:cNvSpPr>
            <p:nvPr/>
          </p:nvSpPr>
          <p:spPr bwMode="auto">
            <a:xfrm>
              <a:off x="2215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19" name="Oval 523"/>
            <p:cNvSpPr>
              <a:spLocks noChangeArrowheads="1"/>
            </p:cNvSpPr>
            <p:nvPr/>
          </p:nvSpPr>
          <p:spPr bwMode="auto">
            <a:xfrm>
              <a:off x="2332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0" name="Oval 524"/>
            <p:cNvSpPr>
              <a:spLocks noChangeArrowheads="1"/>
            </p:cNvSpPr>
            <p:nvPr/>
          </p:nvSpPr>
          <p:spPr bwMode="auto">
            <a:xfrm>
              <a:off x="2450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1" name="Oval 525"/>
            <p:cNvSpPr>
              <a:spLocks noChangeArrowheads="1"/>
            </p:cNvSpPr>
            <p:nvPr/>
          </p:nvSpPr>
          <p:spPr bwMode="auto">
            <a:xfrm>
              <a:off x="2567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2" name="Oval 526"/>
            <p:cNvSpPr>
              <a:spLocks noChangeArrowheads="1"/>
            </p:cNvSpPr>
            <p:nvPr/>
          </p:nvSpPr>
          <p:spPr bwMode="auto">
            <a:xfrm>
              <a:off x="2509" y="294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3" name="Oval 527"/>
            <p:cNvSpPr>
              <a:spLocks noChangeArrowheads="1"/>
            </p:cNvSpPr>
            <p:nvPr/>
          </p:nvSpPr>
          <p:spPr bwMode="auto">
            <a:xfrm>
              <a:off x="2392" y="294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4" name="Oval 528"/>
            <p:cNvSpPr>
              <a:spLocks noChangeArrowheads="1"/>
            </p:cNvSpPr>
            <p:nvPr/>
          </p:nvSpPr>
          <p:spPr bwMode="auto">
            <a:xfrm>
              <a:off x="2274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5" name="Oval 529"/>
            <p:cNvSpPr>
              <a:spLocks noChangeArrowheads="1"/>
            </p:cNvSpPr>
            <p:nvPr/>
          </p:nvSpPr>
          <p:spPr bwMode="auto">
            <a:xfrm>
              <a:off x="2597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6" name="Oval 530"/>
            <p:cNvSpPr>
              <a:spLocks noChangeArrowheads="1"/>
            </p:cNvSpPr>
            <p:nvPr/>
          </p:nvSpPr>
          <p:spPr bwMode="auto">
            <a:xfrm>
              <a:off x="2714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7" name="Oval 531"/>
            <p:cNvSpPr>
              <a:spLocks noChangeArrowheads="1"/>
            </p:cNvSpPr>
            <p:nvPr/>
          </p:nvSpPr>
          <p:spPr bwMode="auto">
            <a:xfrm>
              <a:off x="2832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8" name="Oval 532"/>
            <p:cNvSpPr>
              <a:spLocks noChangeArrowheads="1"/>
            </p:cNvSpPr>
            <p:nvPr/>
          </p:nvSpPr>
          <p:spPr bwMode="auto">
            <a:xfrm>
              <a:off x="2949" y="294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29" name="Oval 533"/>
            <p:cNvSpPr>
              <a:spLocks noChangeArrowheads="1"/>
            </p:cNvSpPr>
            <p:nvPr/>
          </p:nvSpPr>
          <p:spPr bwMode="auto">
            <a:xfrm>
              <a:off x="2891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0" name="Oval 534"/>
            <p:cNvSpPr>
              <a:spLocks noChangeArrowheads="1"/>
            </p:cNvSpPr>
            <p:nvPr/>
          </p:nvSpPr>
          <p:spPr bwMode="auto">
            <a:xfrm>
              <a:off x="2773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1" name="Oval 535"/>
            <p:cNvSpPr>
              <a:spLocks noChangeArrowheads="1"/>
            </p:cNvSpPr>
            <p:nvPr/>
          </p:nvSpPr>
          <p:spPr bwMode="auto">
            <a:xfrm>
              <a:off x="2656" y="294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2" name="Oval 536"/>
            <p:cNvSpPr>
              <a:spLocks noChangeArrowheads="1"/>
            </p:cNvSpPr>
            <p:nvPr/>
          </p:nvSpPr>
          <p:spPr bwMode="auto">
            <a:xfrm>
              <a:off x="2626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3" name="Oval 537"/>
            <p:cNvSpPr>
              <a:spLocks noChangeArrowheads="1"/>
            </p:cNvSpPr>
            <p:nvPr/>
          </p:nvSpPr>
          <p:spPr bwMode="auto">
            <a:xfrm>
              <a:off x="2744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4" name="Oval 538"/>
            <p:cNvSpPr>
              <a:spLocks noChangeArrowheads="1"/>
            </p:cNvSpPr>
            <p:nvPr/>
          </p:nvSpPr>
          <p:spPr bwMode="auto">
            <a:xfrm>
              <a:off x="2861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5" name="Oval 539"/>
            <p:cNvSpPr>
              <a:spLocks noChangeArrowheads="1"/>
            </p:cNvSpPr>
            <p:nvPr/>
          </p:nvSpPr>
          <p:spPr bwMode="auto">
            <a:xfrm>
              <a:off x="2979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6" name="Oval 540"/>
            <p:cNvSpPr>
              <a:spLocks noChangeArrowheads="1"/>
            </p:cNvSpPr>
            <p:nvPr/>
          </p:nvSpPr>
          <p:spPr bwMode="auto">
            <a:xfrm>
              <a:off x="2919" y="2949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7" name="Oval 541"/>
            <p:cNvSpPr>
              <a:spLocks noChangeArrowheads="1"/>
            </p:cNvSpPr>
            <p:nvPr/>
          </p:nvSpPr>
          <p:spPr bwMode="auto">
            <a:xfrm>
              <a:off x="2803" y="294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8" name="Oval 542"/>
            <p:cNvSpPr>
              <a:spLocks noChangeArrowheads="1"/>
            </p:cNvSpPr>
            <p:nvPr/>
          </p:nvSpPr>
          <p:spPr bwMode="auto">
            <a:xfrm>
              <a:off x="2685" y="294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39" name="Oval 543"/>
            <p:cNvSpPr>
              <a:spLocks noChangeArrowheads="1"/>
            </p:cNvSpPr>
            <p:nvPr/>
          </p:nvSpPr>
          <p:spPr bwMode="auto">
            <a:xfrm>
              <a:off x="2186" y="303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0" name="Oval 544"/>
            <p:cNvSpPr>
              <a:spLocks noChangeArrowheads="1"/>
            </p:cNvSpPr>
            <p:nvPr/>
          </p:nvSpPr>
          <p:spPr bwMode="auto">
            <a:xfrm>
              <a:off x="2303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1" name="Oval 545"/>
            <p:cNvSpPr>
              <a:spLocks noChangeArrowheads="1"/>
            </p:cNvSpPr>
            <p:nvPr/>
          </p:nvSpPr>
          <p:spPr bwMode="auto">
            <a:xfrm>
              <a:off x="2421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2" name="Oval 546"/>
            <p:cNvSpPr>
              <a:spLocks noChangeArrowheads="1"/>
            </p:cNvSpPr>
            <p:nvPr/>
          </p:nvSpPr>
          <p:spPr bwMode="auto">
            <a:xfrm>
              <a:off x="2538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3" name="Oval 547"/>
            <p:cNvSpPr>
              <a:spLocks noChangeArrowheads="1"/>
            </p:cNvSpPr>
            <p:nvPr/>
          </p:nvSpPr>
          <p:spPr bwMode="auto">
            <a:xfrm>
              <a:off x="2479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4" name="Oval 548"/>
            <p:cNvSpPr>
              <a:spLocks noChangeArrowheads="1"/>
            </p:cNvSpPr>
            <p:nvPr/>
          </p:nvSpPr>
          <p:spPr bwMode="auto">
            <a:xfrm>
              <a:off x="2362" y="303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5" name="Oval 549"/>
            <p:cNvSpPr>
              <a:spLocks noChangeArrowheads="1"/>
            </p:cNvSpPr>
            <p:nvPr/>
          </p:nvSpPr>
          <p:spPr bwMode="auto">
            <a:xfrm>
              <a:off x="2245" y="303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6" name="Oval 550"/>
            <p:cNvSpPr>
              <a:spLocks noChangeArrowheads="1"/>
            </p:cNvSpPr>
            <p:nvPr/>
          </p:nvSpPr>
          <p:spPr bwMode="auto">
            <a:xfrm>
              <a:off x="2215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7" name="Oval 551"/>
            <p:cNvSpPr>
              <a:spLocks noChangeArrowheads="1"/>
            </p:cNvSpPr>
            <p:nvPr/>
          </p:nvSpPr>
          <p:spPr bwMode="auto">
            <a:xfrm>
              <a:off x="2332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8" name="Oval 552"/>
            <p:cNvSpPr>
              <a:spLocks noChangeArrowheads="1"/>
            </p:cNvSpPr>
            <p:nvPr/>
          </p:nvSpPr>
          <p:spPr bwMode="auto">
            <a:xfrm>
              <a:off x="2450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49" name="Oval 553"/>
            <p:cNvSpPr>
              <a:spLocks noChangeArrowheads="1"/>
            </p:cNvSpPr>
            <p:nvPr/>
          </p:nvSpPr>
          <p:spPr bwMode="auto">
            <a:xfrm>
              <a:off x="2567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0" name="Oval 554"/>
            <p:cNvSpPr>
              <a:spLocks noChangeArrowheads="1"/>
            </p:cNvSpPr>
            <p:nvPr/>
          </p:nvSpPr>
          <p:spPr bwMode="auto">
            <a:xfrm>
              <a:off x="2509" y="303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1" name="Oval 555"/>
            <p:cNvSpPr>
              <a:spLocks noChangeArrowheads="1"/>
            </p:cNvSpPr>
            <p:nvPr/>
          </p:nvSpPr>
          <p:spPr bwMode="auto">
            <a:xfrm>
              <a:off x="2392" y="303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2" name="Oval 556"/>
            <p:cNvSpPr>
              <a:spLocks noChangeArrowheads="1"/>
            </p:cNvSpPr>
            <p:nvPr/>
          </p:nvSpPr>
          <p:spPr bwMode="auto">
            <a:xfrm>
              <a:off x="2274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3" name="Oval 557"/>
            <p:cNvSpPr>
              <a:spLocks noChangeArrowheads="1"/>
            </p:cNvSpPr>
            <p:nvPr/>
          </p:nvSpPr>
          <p:spPr bwMode="auto">
            <a:xfrm>
              <a:off x="2597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4" name="Oval 558"/>
            <p:cNvSpPr>
              <a:spLocks noChangeArrowheads="1"/>
            </p:cNvSpPr>
            <p:nvPr/>
          </p:nvSpPr>
          <p:spPr bwMode="auto">
            <a:xfrm>
              <a:off x="2714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5" name="Oval 559"/>
            <p:cNvSpPr>
              <a:spLocks noChangeArrowheads="1"/>
            </p:cNvSpPr>
            <p:nvPr/>
          </p:nvSpPr>
          <p:spPr bwMode="auto">
            <a:xfrm>
              <a:off x="2832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6" name="Oval 560"/>
            <p:cNvSpPr>
              <a:spLocks noChangeArrowheads="1"/>
            </p:cNvSpPr>
            <p:nvPr/>
          </p:nvSpPr>
          <p:spPr bwMode="auto">
            <a:xfrm>
              <a:off x="2949" y="303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7" name="Oval 561"/>
            <p:cNvSpPr>
              <a:spLocks noChangeArrowheads="1"/>
            </p:cNvSpPr>
            <p:nvPr/>
          </p:nvSpPr>
          <p:spPr bwMode="auto">
            <a:xfrm>
              <a:off x="2891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8" name="Oval 562"/>
            <p:cNvSpPr>
              <a:spLocks noChangeArrowheads="1"/>
            </p:cNvSpPr>
            <p:nvPr/>
          </p:nvSpPr>
          <p:spPr bwMode="auto">
            <a:xfrm>
              <a:off x="2773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59" name="Oval 563"/>
            <p:cNvSpPr>
              <a:spLocks noChangeArrowheads="1"/>
            </p:cNvSpPr>
            <p:nvPr/>
          </p:nvSpPr>
          <p:spPr bwMode="auto">
            <a:xfrm>
              <a:off x="2656" y="303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0" name="Oval 564"/>
            <p:cNvSpPr>
              <a:spLocks noChangeArrowheads="1"/>
            </p:cNvSpPr>
            <p:nvPr/>
          </p:nvSpPr>
          <p:spPr bwMode="auto">
            <a:xfrm>
              <a:off x="2626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1" name="Oval 565"/>
            <p:cNvSpPr>
              <a:spLocks noChangeArrowheads="1"/>
            </p:cNvSpPr>
            <p:nvPr/>
          </p:nvSpPr>
          <p:spPr bwMode="auto">
            <a:xfrm>
              <a:off x="2744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2" name="Oval 566"/>
            <p:cNvSpPr>
              <a:spLocks noChangeArrowheads="1"/>
            </p:cNvSpPr>
            <p:nvPr/>
          </p:nvSpPr>
          <p:spPr bwMode="auto">
            <a:xfrm>
              <a:off x="2861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3" name="Oval 567"/>
            <p:cNvSpPr>
              <a:spLocks noChangeArrowheads="1"/>
            </p:cNvSpPr>
            <p:nvPr/>
          </p:nvSpPr>
          <p:spPr bwMode="auto">
            <a:xfrm>
              <a:off x="2979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4" name="Oval 568"/>
            <p:cNvSpPr>
              <a:spLocks noChangeArrowheads="1"/>
            </p:cNvSpPr>
            <p:nvPr/>
          </p:nvSpPr>
          <p:spPr bwMode="auto">
            <a:xfrm>
              <a:off x="2919" y="3036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5" name="Oval 569"/>
            <p:cNvSpPr>
              <a:spLocks noChangeArrowheads="1"/>
            </p:cNvSpPr>
            <p:nvPr/>
          </p:nvSpPr>
          <p:spPr bwMode="auto">
            <a:xfrm>
              <a:off x="2803" y="3036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6" name="Oval 570"/>
            <p:cNvSpPr>
              <a:spLocks noChangeArrowheads="1"/>
            </p:cNvSpPr>
            <p:nvPr/>
          </p:nvSpPr>
          <p:spPr bwMode="auto">
            <a:xfrm>
              <a:off x="2685" y="3036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7" name="Oval 571"/>
            <p:cNvSpPr>
              <a:spLocks noChangeArrowheads="1"/>
            </p:cNvSpPr>
            <p:nvPr/>
          </p:nvSpPr>
          <p:spPr bwMode="auto">
            <a:xfrm>
              <a:off x="2186" y="312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8" name="Oval 572"/>
            <p:cNvSpPr>
              <a:spLocks noChangeArrowheads="1"/>
            </p:cNvSpPr>
            <p:nvPr/>
          </p:nvSpPr>
          <p:spPr bwMode="auto">
            <a:xfrm>
              <a:off x="2303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69" name="Oval 573"/>
            <p:cNvSpPr>
              <a:spLocks noChangeArrowheads="1"/>
            </p:cNvSpPr>
            <p:nvPr/>
          </p:nvSpPr>
          <p:spPr bwMode="auto">
            <a:xfrm>
              <a:off x="2421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0" name="Oval 574"/>
            <p:cNvSpPr>
              <a:spLocks noChangeArrowheads="1"/>
            </p:cNvSpPr>
            <p:nvPr/>
          </p:nvSpPr>
          <p:spPr bwMode="auto">
            <a:xfrm>
              <a:off x="2538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1" name="Oval 575"/>
            <p:cNvSpPr>
              <a:spLocks noChangeArrowheads="1"/>
            </p:cNvSpPr>
            <p:nvPr/>
          </p:nvSpPr>
          <p:spPr bwMode="auto">
            <a:xfrm>
              <a:off x="2479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2" name="Oval 576"/>
            <p:cNvSpPr>
              <a:spLocks noChangeArrowheads="1"/>
            </p:cNvSpPr>
            <p:nvPr/>
          </p:nvSpPr>
          <p:spPr bwMode="auto">
            <a:xfrm>
              <a:off x="2362" y="312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3" name="Oval 577"/>
            <p:cNvSpPr>
              <a:spLocks noChangeArrowheads="1"/>
            </p:cNvSpPr>
            <p:nvPr/>
          </p:nvSpPr>
          <p:spPr bwMode="auto">
            <a:xfrm>
              <a:off x="2245" y="312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4" name="Oval 578"/>
            <p:cNvSpPr>
              <a:spLocks noChangeArrowheads="1"/>
            </p:cNvSpPr>
            <p:nvPr/>
          </p:nvSpPr>
          <p:spPr bwMode="auto">
            <a:xfrm>
              <a:off x="2215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5" name="Oval 579"/>
            <p:cNvSpPr>
              <a:spLocks noChangeArrowheads="1"/>
            </p:cNvSpPr>
            <p:nvPr/>
          </p:nvSpPr>
          <p:spPr bwMode="auto">
            <a:xfrm>
              <a:off x="2332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6" name="Oval 580"/>
            <p:cNvSpPr>
              <a:spLocks noChangeArrowheads="1"/>
            </p:cNvSpPr>
            <p:nvPr/>
          </p:nvSpPr>
          <p:spPr bwMode="auto">
            <a:xfrm>
              <a:off x="2450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7" name="Oval 581"/>
            <p:cNvSpPr>
              <a:spLocks noChangeArrowheads="1"/>
            </p:cNvSpPr>
            <p:nvPr/>
          </p:nvSpPr>
          <p:spPr bwMode="auto">
            <a:xfrm>
              <a:off x="2567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8" name="Oval 582"/>
            <p:cNvSpPr>
              <a:spLocks noChangeArrowheads="1"/>
            </p:cNvSpPr>
            <p:nvPr/>
          </p:nvSpPr>
          <p:spPr bwMode="auto">
            <a:xfrm>
              <a:off x="2509" y="312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79" name="Oval 583"/>
            <p:cNvSpPr>
              <a:spLocks noChangeArrowheads="1"/>
            </p:cNvSpPr>
            <p:nvPr/>
          </p:nvSpPr>
          <p:spPr bwMode="auto">
            <a:xfrm>
              <a:off x="2392" y="312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0" name="Oval 584"/>
            <p:cNvSpPr>
              <a:spLocks noChangeArrowheads="1"/>
            </p:cNvSpPr>
            <p:nvPr/>
          </p:nvSpPr>
          <p:spPr bwMode="auto">
            <a:xfrm>
              <a:off x="2274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1" name="Oval 585"/>
            <p:cNvSpPr>
              <a:spLocks noChangeArrowheads="1"/>
            </p:cNvSpPr>
            <p:nvPr/>
          </p:nvSpPr>
          <p:spPr bwMode="auto">
            <a:xfrm>
              <a:off x="2597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2" name="Oval 586"/>
            <p:cNvSpPr>
              <a:spLocks noChangeArrowheads="1"/>
            </p:cNvSpPr>
            <p:nvPr/>
          </p:nvSpPr>
          <p:spPr bwMode="auto">
            <a:xfrm>
              <a:off x="2714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3" name="Oval 587"/>
            <p:cNvSpPr>
              <a:spLocks noChangeArrowheads="1"/>
            </p:cNvSpPr>
            <p:nvPr/>
          </p:nvSpPr>
          <p:spPr bwMode="auto">
            <a:xfrm>
              <a:off x="2832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4" name="Oval 588"/>
            <p:cNvSpPr>
              <a:spLocks noChangeArrowheads="1"/>
            </p:cNvSpPr>
            <p:nvPr/>
          </p:nvSpPr>
          <p:spPr bwMode="auto">
            <a:xfrm>
              <a:off x="2949" y="312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5" name="Oval 589"/>
            <p:cNvSpPr>
              <a:spLocks noChangeArrowheads="1"/>
            </p:cNvSpPr>
            <p:nvPr/>
          </p:nvSpPr>
          <p:spPr bwMode="auto">
            <a:xfrm>
              <a:off x="2891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6" name="Oval 590"/>
            <p:cNvSpPr>
              <a:spLocks noChangeArrowheads="1"/>
            </p:cNvSpPr>
            <p:nvPr/>
          </p:nvSpPr>
          <p:spPr bwMode="auto">
            <a:xfrm>
              <a:off x="2773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7" name="Oval 591"/>
            <p:cNvSpPr>
              <a:spLocks noChangeArrowheads="1"/>
            </p:cNvSpPr>
            <p:nvPr/>
          </p:nvSpPr>
          <p:spPr bwMode="auto">
            <a:xfrm>
              <a:off x="2656" y="312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8" name="Oval 592"/>
            <p:cNvSpPr>
              <a:spLocks noChangeArrowheads="1"/>
            </p:cNvSpPr>
            <p:nvPr/>
          </p:nvSpPr>
          <p:spPr bwMode="auto">
            <a:xfrm>
              <a:off x="2626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89" name="Oval 593"/>
            <p:cNvSpPr>
              <a:spLocks noChangeArrowheads="1"/>
            </p:cNvSpPr>
            <p:nvPr/>
          </p:nvSpPr>
          <p:spPr bwMode="auto">
            <a:xfrm>
              <a:off x="2744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0" name="Oval 594"/>
            <p:cNvSpPr>
              <a:spLocks noChangeArrowheads="1"/>
            </p:cNvSpPr>
            <p:nvPr/>
          </p:nvSpPr>
          <p:spPr bwMode="auto">
            <a:xfrm>
              <a:off x="2861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1" name="Oval 595"/>
            <p:cNvSpPr>
              <a:spLocks noChangeArrowheads="1"/>
            </p:cNvSpPr>
            <p:nvPr/>
          </p:nvSpPr>
          <p:spPr bwMode="auto">
            <a:xfrm>
              <a:off x="2979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2" name="Oval 596"/>
            <p:cNvSpPr>
              <a:spLocks noChangeArrowheads="1"/>
            </p:cNvSpPr>
            <p:nvPr/>
          </p:nvSpPr>
          <p:spPr bwMode="auto">
            <a:xfrm>
              <a:off x="2919" y="3123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3" name="Oval 597"/>
            <p:cNvSpPr>
              <a:spLocks noChangeArrowheads="1"/>
            </p:cNvSpPr>
            <p:nvPr/>
          </p:nvSpPr>
          <p:spPr bwMode="auto">
            <a:xfrm>
              <a:off x="2803" y="3123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4" name="Oval 598"/>
            <p:cNvSpPr>
              <a:spLocks noChangeArrowheads="1"/>
            </p:cNvSpPr>
            <p:nvPr/>
          </p:nvSpPr>
          <p:spPr bwMode="auto">
            <a:xfrm>
              <a:off x="2685" y="3123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5" name="Oval 599"/>
            <p:cNvSpPr>
              <a:spLocks noChangeArrowheads="1"/>
            </p:cNvSpPr>
            <p:nvPr/>
          </p:nvSpPr>
          <p:spPr bwMode="auto">
            <a:xfrm>
              <a:off x="2186" y="2397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6" name="Oval 600"/>
            <p:cNvSpPr>
              <a:spLocks noChangeArrowheads="1"/>
            </p:cNvSpPr>
            <p:nvPr/>
          </p:nvSpPr>
          <p:spPr bwMode="auto">
            <a:xfrm>
              <a:off x="2303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7" name="Oval 601"/>
            <p:cNvSpPr>
              <a:spLocks noChangeArrowheads="1"/>
            </p:cNvSpPr>
            <p:nvPr/>
          </p:nvSpPr>
          <p:spPr bwMode="auto">
            <a:xfrm>
              <a:off x="2421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8" name="Oval 602"/>
            <p:cNvSpPr>
              <a:spLocks noChangeArrowheads="1"/>
            </p:cNvSpPr>
            <p:nvPr/>
          </p:nvSpPr>
          <p:spPr bwMode="auto">
            <a:xfrm>
              <a:off x="2538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699" name="Oval 603"/>
            <p:cNvSpPr>
              <a:spLocks noChangeArrowheads="1"/>
            </p:cNvSpPr>
            <p:nvPr/>
          </p:nvSpPr>
          <p:spPr bwMode="auto">
            <a:xfrm>
              <a:off x="2479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0" name="Oval 604"/>
            <p:cNvSpPr>
              <a:spLocks noChangeArrowheads="1"/>
            </p:cNvSpPr>
            <p:nvPr/>
          </p:nvSpPr>
          <p:spPr bwMode="auto">
            <a:xfrm>
              <a:off x="2362" y="2397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1" name="Oval 605"/>
            <p:cNvSpPr>
              <a:spLocks noChangeArrowheads="1"/>
            </p:cNvSpPr>
            <p:nvPr/>
          </p:nvSpPr>
          <p:spPr bwMode="auto">
            <a:xfrm>
              <a:off x="2245" y="2397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2" name="Oval 606"/>
            <p:cNvSpPr>
              <a:spLocks noChangeArrowheads="1"/>
            </p:cNvSpPr>
            <p:nvPr/>
          </p:nvSpPr>
          <p:spPr bwMode="auto">
            <a:xfrm>
              <a:off x="2215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3" name="Oval 607"/>
            <p:cNvSpPr>
              <a:spLocks noChangeArrowheads="1"/>
            </p:cNvSpPr>
            <p:nvPr/>
          </p:nvSpPr>
          <p:spPr bwMode="auto">
            <a:xfrm>
              <a:off x="2332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4" name="Oval 608"/>
            <p:cNvSpPr>
              <a:spLocks noChangeArrowheads="1"/>
            </p:cNvSpPr>
            <p:nvPr/>
          </p:nvSpPr>
          <p:spPr bwMode="auto">
            <a:xfrm>
              <a:off x="2450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5" name="Oval 609"/>
            <p:cNvSpPr>
              <a:spLocks noChangeArrowheads="1"/>
            </p:cNvSpPr>
            <p:nvPr/>
          </p:nvSpPr>
          <p:spPr bwMode="auto">
            <a:xfrm>
              <a:off x="2567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6" name="Oval 610"/>
            <p:cNvSpPr>
              <a:spLocks noChangeArrowheads="1"/>
            </p:cNvSpPr>
            <p:nvPr/>
          </p:nvSpPr>
          <p:spPr bwMode="auto">
            <a:xfrm>
              <a:off x="2509" y="2397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7" name="Oval 611"/>
            <p:cNvSpPr>
              <a:spLocks noChangeArrowheads="1"/>
            </p:cNvSpPr>
            <p:nvPr/>
          </p:nvSpPr>
          <p:spPr bwMode="auto">
            <a:xfrm>
              <a:off x="2392" y="2397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8" name="Oval 612"/>
            <p:cNvSpPr>
              <a:spLocks noChangeArrowheads="1"/>
            </p:cNvSpPr>
            <p:nvPr/>
          </p:nvSpPr>
          <p:spPr bwMode="auto">
            <a:xfrm>
              <a:off x="2274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09" name="Oval 613"/>
            <p:cNvSpPr>
              <a:spLocks noChangeArrowheads="1"/>
            </p:cNvSpPr>
            <p:nvPr/>
          </p:nvSpPr>
          <p:spPr bwMode="auto">
            <a:xfrm>
              <a:off x="2597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0" name="Oval 614"/>
            <p:cNvSpPr>
              <a:spLocks noChangeArrowheads="1"/>
            </p:cNvSpPr>
            <p:nvPr/>
          </p:nvSpPr>
          <p:spPr bwMode="auto">
            <a:xfrm>
              <a:off x="2714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1" name="Oval 615"/>
            <p:cNvSpPr>
              <a:spLocks noChangeArrowheads="1"/>
            </p:cNvSpPr>
            <p:nvPr/>
          </p:nvSpPr>
          <p:spPr bwMode="auto">
            <a:xfrm>
              <a:off x="2832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2" name="Oval 616"/>
            <p:cNvSpPr>
              <a:spLocks noChangeArrowheads="1"/>
            </p:cNvSpPr>
            <p:nvPr/>
          </p:nvSpPr>
          <p:spPr bwMode="auto">
            <a:xfrm>
              <a:off x="2949" y="2397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3" name="Oval 617"/>
            <p:cNvSpPr>
              <a:spLocks noChangeArrowheads="1"/>
            </p:cNvSpPr>
            <p:nvPr/>
          </p:nvSpPr>
          <p:spPr bwMode="auto">
            <a:xfrm>
              <a:off x="2891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4" name="Oval 618"/>
            <p:cNvSpPr>
              <a:spLocks noChangeArrowheads="1"/>
            </p:cNvSpPr>
            <p:nvPr/>
          </p:nvSpPr>
          <p:spPr bwMode="auto">
            <a:xfrm>
              <a:off x="2773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5" name="Oval 619"/>
            <p:cNvSpPr>
              <a:spLocks noChangeArrowheads="1"/>
            </p:cNvSpPr>
            <p:nvPr/>
          </p:nvSpPr>
          <p:spPr bwMode="auto">
            <a:xfrm>
              <a:off x="2656" y="2397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6" name="Oval 620"/>
            <p:cNvSpPr>
              <a:spLocks noChangeArrowheads="1"/>
            </p:cNvSpPr>
            <p:nvPr/>
          </p:nvSpPr>
          <p:spPr bwMode="auto">
            <a:xfrm>
              <a:off x="2626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7" name="Oval 621"/>
            <p:cNvSpPr>
              <a:spLocks noChangeArrowheads="1"/>
            </p:cNvSpPr>
            <p:nvPr/>
          </p:nvSpPr>
          <p:spPr bwMode="auto">
            <a:xfrm>
              <a:off x="2744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8" name="Oval 622"/>
            <p:cNvSpPr>
              <a:spLocks noChangeArrowheads="1"/>
            </p:cNvSpPr>
            <p:nvPr/>
          </p:nvSpPr>
          <p:spPr bwMode="auto">
            <a:xfrm>
              <a:off x="2861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19" name="Oval 623"/>
            <p:cNvSpPr>
              <a:spLocks noChangeArrowheads="1"/>
            </p:cNvSpPr>
            <p:nvPr/>
          </p:nvSpPr>
          <p:spPr bwMode="auto">
            <a:xfrm>
              <a:off x="2979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0" name="Oval 624"/>
            <p:cNvSpPr>
              <a:spLocks noChangeArrowheads="1"/>
            </p:cNvSpPr>
            <p:nvPr/>
          </p:nvSpPr>
          <p:spPr bwMode="auto">
            <a:xfrm>
              <a:off x="2919" y="2397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1" name="Oval 625"/>
            <p:cNvSpPr>
              <a:spLocks noChangeArrowheads="1"/>
            </p:cNvSpPr>
            <p:nvPr/>
          </p:nvSpPr>
          <p:spPr bwMode="auto">
            <a:xfrm>
              <a:off x="2803" y="2397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2" name="Oval 626"/>
            <p:cNvSpPr>
              <a:spLocks noChangeArrowheads="1"/>
            </p:cNvSpPr>
            <p:nvPr/>
          </p:nvSpPr>
          <p:spPr bwMode="auto">
            <a:xfrm>
              <a:off x="2685" y="2397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3" name="Oval 627"/>
            <p:cNvSpPr>
              <a:spLocks noChangeArrowheads="1"/>
            </p:cNvSpPr>
            <p:nvPr/>
          </p:nvSpPr>
          <p:spPr bwMode="auto">
            <a:xfrm>
              <a:off x="2186" y="2485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4" name="Oval 628"/>
            <p:cNvSpPr>
              <a:spLocks noChangeArrowheads="1"/>
            </p:cNvSpPr>
            <p:nvPr/>
          </p:nvSpPr>
          <p:spPr bwMode="auto">
            <a:xfrm>
              <a:off x="2303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5" name="Oval 629"/>
            <p:cNvSpPr>
              <a:spLocks noChangeArrowheads="1"/>
            </p:cNvSpPr>
            <p:nvPr/>
          </p:nvSpPr>
          <p:spPr bwMode="auto">
            <a:xfrm>
              <a:off x="2421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6" name="Oval 630"/>
            <p:cNvSpPr>
              <a:spLocks noChangeArrowheads="1"/>
            </p:cNvSpPr>
            <p:nvPr/>
          </p:nvSpPr>
          <p:spPr bwMode="auto">
            <a:xfrm>
              <a:off x="2538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7" name="Oval 631"/>
            <p:cNvSpPr>
              <a:spLocks noChangeArrowheads="1"/>
            </p:cNvSpPr>
            <p:nvPr/>
          </p:nvSpPr>
          <p:spPr bwMode="auto">
            <a:xfrm>
              <a:off x="2479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8" name="Oval 632"/>
            <p:cNvSpPr>
              <a:spLocks noChangeArrowheads="1"/>
            </p:cNvSpPr>
            <p:nvPr/>
          </p:nvSpPr>
          <p:spPr bwMode="auto">
            <a:xfrm>
              <a:off x="2362" y="2485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29" name="Oval 633"/>
            <p:cNvSpPr>
              <a:spLocks noChangeArrowheads="1"/>
            </p:cNvSpPr>
            <p:nvPr/>
          </p:nvSpPr>
          <p:spPr bwMode="auto">
            <a:xfrm>
              <a:off x="2245" y="2485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0" name="Oval 634"/>
            <p:cNvSpPr>
              <a:spLocks noChangeArrowheads="1"/>
            </p:cNvSpPr>
            <p:nvPr/>
          </p:nvSpPr>
          <p:spPr bwMode="auto">
            <a:xfrm>
              <a:off x="2215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1" name="Oval 635"/>
            <p:cNvSpPr>
              <a:spLocks noChangeArrowheads="1"/>
            </p:cNvSpPr>
            <p:nvPr/>
          </p:nvSpPr>
          <p:spPr bwMode="auto">
            <a:xfrm>
              <a:off x="2332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2" name="Oval 636"/>
            <p:cNvSpPr>
              <a:spLocks noChangeArrowheads="1"/>
            </p:cNvSpPr>
            <p:nvPr/>
          </p:nvSpPr>
          <p:spPr bwMode="auto">
            <a:xfrm>
              <a:off x="2450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3" name="Oval 637"/>
            <p:cNvSpPr>
              <a:spLocks noChangeArrowheads="1"/>
            </p:cNvSpPr>
            <p:nvPr/>
          </p:nvSpPr>
          <p:spPr bwMode="auto">
            <a:xfrm>
              <a:off x="2567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4" name="Oval 638"/>
            <p:cNvSpPr>
              <a:spLocks noChangeArrowheads="1"/>
            </p:cNvSpPr>
            <p:nvPr/>
          </p:nvSpPr>
          <p:spPr bwMode="auto">
            <a:xfrm>
              <a:off x="2509" y="2485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5" name="Oval 639"/>
            <p:cNvSpPr>
              <a:spLocks noChangeArrowheads="1"/>
            </p:cNvSpPr>
            <p:nvPr/>
          </p:nvSpPr>
          <p:spPr bwMode="auto">
            <a:xfrm>
              <a:off x="2392" y="2485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6" name="Oval 640"/>
            <p:cNvSpPr>
              <a:spLocks noChangeArrowheads="1"/>
            </p:cNvSpPr>
            <p:nvPr/>
          </p:nvSpPr>
          <p:spPr bwMode="auto">
            <a:xfrm>
              <a:off x="2274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7" name="Oval 641"/>
            <p:cNvSpPr>
              <a:spLocks noChangeArrowheads="1"/>
            </p:cNvSpPr>
            <p:nvPr/>
          </p:nvSpPr>
          <p:spPr bwMode="auto">
            <a:xfrm>
              <a:off x="2597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8" name="Oval 642"/>
            <p:cNvSpPr>
              <a:spLocks noChangeArrowheads="1"/>
            </p:cNvSpPr>
            <p:nvPr/>
          </p:nvSpPr>
          <p:spPr bwMode="auto">
            <a:xfrm>
              <a:off x="2714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39" name="Oval 643"/>
            <p:cNvSpPr>
              <a:spLocks noChangeArrowheads="1"/>
            </p:cNvSpPr>
            <p:nvPr/>
          </p:nvSpPr>
          <p:spPr bwMode="auto">
            <a:xfrm>
              <a:off x="2832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0" name="Oval 644"/>
            <p:cNvSpPr>
              <a:spLocks noChangeArrowheads="1"/>
            </p:cNvSpPr>
            <p:nvPr/>
          </p:nvSpPr>
          <p:spPr bwMode="auto">
            <a:xfrm>
              <a:off x="2949" y="2485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1" name="Oval 645"/>
            <p:cNvSpPr>
              <a:spLocks noChangeArrowheads="1"/>
            </p:cNvSpPr>
            <p:nvPr/>
          </p:nvSpPr>
          <p:spPr bwMode="auto">
            <a:xfrm>
              <a:off x="2891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2" name="Oval 646"/>
            <p:cNvSpPr>
              <a:spLocks noChangeArrowheads="1"/>
            </p:cNvSpPr>
            <p:nvPr/>
          </p:nvSpPr>
          <p:spPr bwMode="auto">
            <a:xfrm>
              <a:off x="2773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3" name="Oval 647"/>
            <p:cNvSpPr>
              <a:spLocks noChangeArrowheads="1"/>
            </p:cNvSpPr>
            <p:nvPr/>
          </p:nvSpPr>
          <p:spPr bwMode="auto">
            <a:xfrm>
              <a:off x="2656" y="2485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4" name="Oval 648"/>
            <p:cNvSpPr>
              <a:spLocks noChangeArrowheads="1"/>
            </p:cNvSpPr>
            <p:nvPr/>
          </p:nvSpPr>
          <p:spPr bwMode="auto">
            <a:xfrm>
              <a:off x="2626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5" name="Oval 649"/>
            <p:cNvSpPr>
              <a:spLocks noChangeArrowheads="1"/>
            </p:cNvSpPr>
            <p:nvPr/>
          </p:nvSpPr>
          <p:spPr bwMode="auto">
            <a:xfrm>
              <a:off x="2744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6" name="Oval 650"/>
            <p:cNvSpPr>
              <a:spLocks noChangeArrowheads="1"/>
            </p:cNvSpPr>
            <p:nvPr/>
          </p:nvSpPr>
          <p:spPr bwMode="auto">
            <a:xfrm>
              <a:off x="2861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7" name="Oval 651"/>
            <p:cNvSpPr>
              <a:spLocks noChangeArrowheads="1"/>
            </p:cNvSpPr>
            <p:nvPr/>
          </p:nvSpPr>
          <p:spPr bwMode="auto">
            <a:xfrm>
              <a:off x="2979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8" name="Oval 652"/>
            <p:cNvSpPr>
              <a:spLocks noChangeArrowheads="1"/>
            </p:cNvSpPr>
            <p:nvPr/>
          </p:nvSpPr>
          <p:spPr bwMode="auto">
            <a:xfrm>
              <a:off x="2919" y="2485"/>
              <a:ext cx="8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49" name="Oval 653"/>
            <p:cNvSpPr>
              <a:spLocks noChangeArrowheads="1"/>
            </p:cNvSpPr>
            <p:nvPr/>
          </p:nvSpPr>
          <p:spPr bwMode="auto">
            <a:xfrm>
              <a:off x="2803" y="2485"/>
              <a:ext cx="6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0" name="Oval 654"/>
            <p:cNvSpPr>
              <a:spLocks noChangeArrowheads="1"/>
            </p:cNvSpPr>
            <p:nvPr/>
          </p:nvSpPr>
          <p:spPr bwMode="auto">
            <a:xfrm>
              <a:off x="2685" y="2485"/>
              <a:ext cx="7" cy="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1" name="Oval 655"/>
            <p:cNvSpPr>
              <a:spLocks noChangeArrowheads="1"/>
            </p:cNvSpPr>
            <p:nvPr/>
          </p:nvSpPr>
          <p:spPr bwMode="auto">
            <a:xfrm>
              <a:off x="2186" y="257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2" name="Oval 656"/>
            <p:cNvSpPr>
              <a:spLocks noChangeArrowheads="1"/>
            </p:cNvSpPr>
            <p:nvPr/>
          </p:nvSpPr>
          <p:spPr bwMode="auto">
            <a:xfrm>
              <a:off x="2303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3" name="Oval 657"/>
            <p:cNvSpPr>
              <a:spLocks noChangeArrowheads="1"/>
            </p:cNvSpPr>
            <p:nvPr/>
          </p:nvSpPr>
          <p:spPr bwMode="auto">
            <a:xfrm>
              <a:off x="2421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4" name="Oval 658"/>
            <p:cNvSpPr>
              <a:spLocks noChangeArrowheads="1"/>
            </p:cNvSpPr>
            <p:nvPr/>
          </p:nvSpPr>
          <p:spPr bwMode="auto">
            <a:xfrm>
              <a:off x="2538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5" name="Oval 659"/>
            <p:cNvSpPr>
              <a:spLocks noChangeArrowheads="1"/>
            </p:cNvSpPr>
            <p:nvPr/>
          </p:nvSpPr>
          <p:spPr bwMode="auto">
            <a:xfrm>
              <a:off x="2479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6" name="Oval 660"/>
            <p:cNvSpPr>
              <a:spLocks noChangeArrowheads="1"/>
            </p:cNvSpPr>
            <p:nvPr/>
          </p:nvSpPr>
          <p:spPr bwMode="auto">
            <a:xfrm>
              <a:off x="2362" y="257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7" name="Oval 661"/>
            <p:cNvSpPr>
              <a:spLocks noChangeArrowheads="1"/>
            </p:cNvSpPr>
            <p:nvPr/>
          </p:nvSpPr>
          <p:spPr bwMode="auto">
            <a:xfrm>
              <a:off x="2245" y="257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8" name="Oval 662"/>
            <p:cNvSpPr>
              <a:spLocks noChangeArrowheads="1"/>
            </p:cNvSpPr>
            <p:nvPr/>
          </p:nvSpPr>
          <p:spPr bwMode="auto">
            <a:xfrm>
              <a:off x="2215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59" name="Oval 663"/>
            <p:cNvSpPr>
              <a:spLocks noChangeArrowheads="1"/>
            </p:cNvSpPr>
            <p:nvPr/>
          </p:nvSpPr>
          <p:spPr bwMode="auto">
            <a:xfrm>
              <a:off x="2332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0" name="Oval 664"/>
            <p:cNvSpPr>
              <a:spLocks noChangeArrowheads="1"/>
            </p:cNvSpPr>
            <p:nvPr/>
          </p:nvSpPr>
          <p:spPr bwMode="auto">
            <a:xfrm>
              <a:off x="2450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1" name="Oval 665"/>
            <p:cNvSpPr>
              <a:spLocks noChangeArrowheads="1"/>
            </p:cNvSpPr>
            <p:nvPr/>
          </p:nvSpPr>
          <p:spPr bwMode="auto">
            <a:xfrm>
              <a:off x="2567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2" name="Oval 666"/>
            <p:cNvSpPr>
              <a:spLocks noChangeArrowheads="1"/>
            </p:cNvSpPr>
            <p:nvPr/>
          </p:nvSpPr>
          <p:spPr bwMode="auto">
            <a:xfrm>
              <a:off x="2509" y="257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3" name="Oval 667"/>
            <p:cNvSpPr>
              <a:spLocks noChangeArrowheads="1"/>
            </p:cNvSpPr>
            <p:nvPr/>
          </p:nvSpPr>
          <p:spPr bwMode="auto">
            <a:xfrm>
              <a:off x="2392" y="257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4" name="Oval 668"/>
            <p:cNvSpPr>
              <a:spLocks noChangeArrowheads="1"/>
            </p:cNvSpPr>
            <p:nvPr/>
          </p:nvSpPr>
          <p:spPr bwMode="auto">
            <a:xfrm>
              <a:off x="2274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5" name="Oval 669"/>
            <p:cNvSpPr>
              <a:spLocks noChangeArrowheads="1"/>
            </p:cNvSpPr>
            <p:nvPr/>
          </p:nvSpPr>
          <p:spPr bwMode="auto">
            <a:xfrm>
              <a:off x="2597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6" name="Oval 670"/>
            <p:cNvSpPr>
              <a:spLocks noChangeArrowheads="1"/>
            </p:cNvSpPr>
            <p:nvPr/>
          </p:nvSpPr>
          <p:spPr bwMode="auto">
            <a:xfrm>
              <a:off x="2714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7" name="Oval 671"/>
            <p:cNvSpPr>
              <a:spLocks noChangeArrowheads="1"/>
            </p:cNvSpPr>
            <p:nvPr/>
          </p:nvSpPr>
          <p:spPr bwMode="auto">
            <a:xfrm>
              <a:off x="2832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8" name="Oval 672"/>
            <p:cNvSpPr>
              <a:spLocks noChangeArrowheads="1"/>
            </p:cNvSpPr>
            <p:nvPr/>
          </p:nvSpPr>
          <p:spPr bwMode="auto">
            <a:xfrm>
              <a:off x="2949" y="257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69" name="Oval 673"/>
            <p:cNvSpPr>
              <a:spLocks noChangeArrowheads="1"/>
            </p:cNvSpPr>
            <p:nvPr/>
          </p:nvSpPr>
          <p:spPr bwMode="auto">
            <a:xfrm>
              <a:off x="2891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0" name="Oval 674"/>
            <p:cNvSpPr>
              <a:spLocks noChangeArrowheads="1"/>
            </p:cNvSpPr>
            <p:nvPr/>
          </p:nvSpPr>
          <p:spPr bwMode="auto">
            <a:xfrm>
              <a:off x="2773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1" name="Oval 675"/>
            <p:cNvSpPr>
              <a:spLocks noChangeArrowheads="1"/>
            </p:cNvSpPr>
            <p:nvPr/>
          </p:nvSpPr>
          <p:spPr bwMode="auto">
            <a:xfrm>
              <a:off x="2656" y="257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2" name="Oval 676"/>
            <p:cNvSpPr>
              <a:spLocks noChangeArrowheads="1"/>
            </p:cNvSpPr>
            <p:nvPr/>
          </p:nvSpPr>
          <p:spPr bwMode="auto">
            <a:xfrm>
              <a:off x="2626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3" name="Oval 677"/>
            <p:cNvSpPr>
              <a:spLocks noChangeArrowheads="1"/>
            </p:cNvSpPr>
            <p:nvPr/>
          </p:nvSpPr>
          <p:spPr bwMode="auto">
            <a:xfrm>
              <a:off x="2744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4" name="Oval 678"/>
            <p:cNvSpPr>
              <a:spLocks noChangeArrowheads="1"/>
            </p:cNvSpPr>
            <p:nvPr/>
          </p:nvSpPr>
          <p:spPr bwMode="auto">
            <a:xfrm>
              <a:off x="2861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5" name="Oval 679"/>
            <p:cNvSpPr>
              <a:spLocks noChangeArrowheads="1"/>
            </p:cNvSpPr>
            <p:nvPr/>
          </p:nvSpPr>
          <p:spPr bwMode="auto">
            <a:xfrm>
              <a:off x="2979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6" name="Oval 680"/>
            <p:cNvSpPr>
              <a:spLocks noChangeArrowheads="1"/>
            </p:cNvSpPr>
            <p:nvPr/>
          </p:nvSpPr>
          <p:spPr bwMode="auto">
            <a:xfrm>
              <a:off x="2919" y="2572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7" name="Oval 681"/>
            <p:cNvSpPr>
              <a:spLocks noChangeArrowheads="1"/>
            </p:cNvSpPr>
            <p:nvPr/>
          </p:nvSpPr>
          <p:spPr bwMode="auto">
            <a:xfrm>
              <a:off x="2803" y="2572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8" name="Oval 682"/>
            <p:cNvSpPr>
              <a:spLocks noChangeArrowheads="1"/>
            </p:cNvSpPr>
            <p:nvPr/>
          </p:nvSpPr>
          <p:spPr bwMode="auto">
            <a:xfrm>
              <a:off x="2685" y="2572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79" name="Oval 683"/>
            <p:cNvSpPr>
              <a:spLocks noChangeArrowheads="1"/>
            </p:cNvSpPr>
            <p:nvPr/>
          </p:nvSpPr>
          <p:spPr bwMode="auto">
            <a:xfrm>
              <a:off x="2186" y="265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0" name="Oval 684"/>
            <p:cNvSpPr>
              <a:spLocks noChangeArrowheads="1"/>
            </p:cNvSpPr>
            <p:nvPr/>
          </p:nvSpPr>
          <p:spPr bwMode="auto">
            <a:xfrm>
              <a:off x="2303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1" name="Oval 685"/>
            <p:cNvSpPr>
              <a:spLocks noChangeArrowheads="1"/>
            </p:cNvSpPr>
            <p:nvPr/>
          </p:nvSpPr>
          <p:spPr bwMode="auto">
            <a:xfrm>
              <a:off x="2421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2" name="Oval 686"/>
            <p:cNvSpPr>
              <a:spLocks noChangeArrowheads="1"/>
            </p:cNvSpPr>
            <p:nvPr/>
          </p:nvSpPr>
          <p:spPr bwMode="auto">
            <a:xfrm>
              <a:off x="2538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3" name="Oval 687"/>
            <p:cNvSpPr>
              <a:spLocks noChangeArrowheads="1"/>
            </p:cNvSpPr>
            <p:nvPr/>
          </p:nvSpPr>
          <p:spPr bwMode="auto">
            <a:xfrm>
              <a:off x="2479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4" name="Oval 688"/>
            <p:cNvSpPr>
              <a:spLocks noChangeArrowheads="1"/>
            </p:cNvSpPr>
            <p:nvPr/>
          </p:nvSpPr>
          <p:spPr bwMode="auto">
            <a:xfrm>
              <a:off x="2362" y="265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5" name="Oval 689"/>
            <p:cNvSpPr>
              <a:spLocks noChangeArrowheads="1"/>
            </p:cNvSpPr>
            <p:nvPr/>
          </p:nvSpPr>
          <p:spPr bwMode="auto">
            <a:xfrm>
              <a:off x="2245" y="265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6" name="Oval 690"/>
            <p:cNvSpPr>
              <a:spLocks noChangeArrowheads="1"/>
            </p:cNvSpPr>
            <p:nvPr/>
          </p:nvSpPr>
          <p:spPr bwMode="auto">
            <a:xfrm>
              <a:off x="2215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7" name="Oval 691"/>
            <p:cNvSpPr>
              <a:spLocks noChangeArrowheads="1"/>
            </p:cNvSpPr>
            <p:nvPr/>
          </p:nvSpPr>
          <p:spPr bwMode="auto">
            <a:xfrm>
              <a:off x="2332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8" name="Oval 692"/>
            <p:cNvSpPr>
              <a:spLocks noChangeArrowheads="1"/>
            </p:cNvSpPr>
            <p:nvPr/>
          </p:nvSpPr>
          <p:spPr bwMode="auto">
            <a:xfrm>
              <a:off x="2450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89" name="Oval 693"/>
            <p:cNvSpPr>
              <a:spLocks noChangeArrowheads="1"/>
            </p:cNvSpPr>
            <p:nvPr/>
          </p:nvSpPr>
          <p:spPr bwMode="auto">
            <a:xfrm>
              <a:off x="2567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0" name="Oval 694"/>
            <p:cNvSpPr>
              <a:spLocks noChangeArrowheads="1"/>
            </p:cNvSpPr>
            <p:nvPr/>
          </p:nvSpPr>
          <p:spPr bwMode="auto">
            <a:xfrm>
              <a:off x="2509" y="265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1" name="Oval 695"/>
            <p:cNvSpPr>
              <a:spLocks noChangeArrowheads="1"/>
            </p:cNvSpPr>
            <p:nvPr/>
          </p:nvSpPr>
          <p:spPr bwMode="auto">
            <a:xfrm>
              <a:off x="2392" y="265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2" name="Oval 696"/>
            <p:cNvSpPr>
              <a:spLocks noChangeArrowheads="1"/>
            </p:cNvSpPr>
            <p:nvPr/>
          </p:nvSpPr>
          <p:spPr bwMode="auto">
            <a:xfrm>
              <a:off x="2274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3" name="Oval 697"/>
            <p:cNvSpPr>
              <a:spLocks noChangeArrowheads="1"/>
            </p:cNvSpPr>
            <p:nvPr/>
          </p:nvSpPr>
          <p:spPr bwMode="auto">
            <a:xfrm>
              <a:off x="2597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4" name="Oval 698"/>
            <p:cNvSpPr>
              <a:spLocks noChangeArrowheads="1"/>
            </p:cNvSpPr>
            <p:nvPr/>
          </p:nvSpPr>
          <p:spPr bwMode="auto">
            <a:xfrm>
              <a:off x="2714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5" name="Oval 699"/>
            <p:cNvSpPr>
              <a:spLocks noChangeArrowheads="1"/>
            </p:cNvSpPr>
            <p:nvPr/>
          </p:nvSpPr>
          <p:spPr bwMode="auto">
            <a:xfrm>
              <a:off x="2832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6" name="Oval 700"/>
            <p:cNvSpPr>
              <a:spLocks noChangeArrowheads="1"/>
            </p:cNvSpPr>
            <p:nvPr/>
          </p:nvSpPr>
          <p:spPr bwMode="auto">
            <a:xfrm>
              <a:off x="2949" y="265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7" name="Oval 701"/>
            <p:cNvSpPr>
              <a:spLocks noChangeArrowheads="1"/>
            </p:cNvSpPr>
            <p:nvPr/>
          </p:nvSpPr>
          <p:spPr bwMode="auto">
            <a:xfrm>
              <a:off x="2891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8" name="Oval 702"/>
            <p:cNvSpPr>
              <a:spLocks noChangeArrowheads="1"/>
            </p:cNvSpPr>
            <p:nvPr/>
          </p:nvSpPr>
          <p:spPr bwMode="auto">
            <a:xfrm>
              <a:off x="2773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799" name="Oval 703"/>
            <p:cNvSpPr>
              <a:spLocks noChangeArrowheads="1"/>
            </p:cNvSpPr>
            <p:nvPr/>
          </p:nvSpPr>
          <p:spPr bwMode="auto">
            <a:xfrm>
              <a:off x="2656" y="265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0" name="Oval 704"/>
            <p:cNvSpPr>
              <a:spLocks noChangeArrowheads="1"/>
            </p:cNvSpPr>
            <p:nvPr/>
          </p:nvSpPr>
          <p:spPr bwMode="auto">
            <a:xfrm>
              <a:off x="2626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1" name="Oval 705"/>
            <p:cNvSpPr>
              <a:spLocks noChangeArrowheads="1"/>
            </p:cNvSpPr>
            <p:nvPr/>
          </p:nvSpPr>
          <p:spPr bwMode="auto">
            <a:xfrm>
              <a:off x="2744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2" name="Oval 706"/>
            <p:cNvSpPr>
              <a:spLocks noChangeArrowheads="1"/>
            </p:cNvSpPr>
            <p:nvPr/>
          </p:nvSpPr>
          <p:spPr bwMode="auto">
            <a:xfrm>
              <a:off x="2861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3" name="Oval 707"/>
            <p:cNvSpPr>
              <a:spLocks noChangeArrowheads="1"/>
            </p:cNvSpPr>
            <p:nvPr/>
          </p:nvSpPr>
          <p:spPr bwMode="auto">
            <a:xfrm>
              <a:off x="2979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4" name="Oval 708"/>
            <p:cNvSpPr>
              <a:spLocks noChangeArrowheads="1"/>
            </p:cNvSpPr>
            <p:nvPr/>
          </p:nvSpPr>
          <p:spPr bwMode="auto">
            <a:xfrm>
              <a:off x="2919" y="2659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5" name="Oval 709"/>
            <p:cNvSpPr>
              <a:spLocks noChangeArrowheads="1"/>
            </p:cNvSpPr>
            <p:nvPr/>
          </p:nvSpPr>
          <p:spPr bwMode="auto">
            <a:xfrm>
              <a:off x="2803" y="2659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6" name="Oval 710"/>
            <p:cNvSpPr>
              <a:spLocks noChangeArrowheads="1"/>
            </p:cNvSpPr>
            <p:nvPr/>
          </p:nvSpPr>
          <p:spPr bwMode="auto">
            <a:xfrm>
              <a:off x="2685" y="2659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7" name="Oval 711"/>
            <p:cNvSpPr>
              <a:spLocks noChangeArrowheads="1"/>
            </p:cNvSpPr>
            <p:nvPr/>
          </p:nvSpPr>
          <p:spPr bwMode="auto">
            <a:xfrm>
              <a:off x="2186" y="2745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8" name="Oval 712"/>
            <p:cNvSpPr>
              <a:spLocks noChangeArrowheads="1"/>
            </p:cNvSpPr>
            <p:nvPr/>
          </p:nvSpPr>
          <p:spPr bwMode="auto">
            <a:xfrm>
              <a:off x="2303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09" name="Oval 713"/>
            <p:cNvSpPr>
              <a:spLocks noChangeArrowheads="1"/>
            </p:cNvSpPr>
            <p:nvPr/>
          </p:nvSpPr>
          <p:spPr bwMode="auto">
            <a:xfrm>
              <a:off x="2421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0" name="Oval 714"/>
            <p:cNvSpPr>
              <a:spLocks noChangeArrowheads="1"/>
            </p:cNvSpPr>
            <p:nvPr/>
          </p:nvSpPr>
          <p:spPr bwMode="auto">
            <a:xfrm>
              <a:off x="2538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1" name="Oval 715"/>
            <p:cNvSpPr>
              <a:spLocks noChangeArrowheads="1"/>
            </p:cNvSpPr>
            <p:nvPr/>
          </p:nvSpPr>
          <p:spPr bwMode="auto">
            <a:xfrm>
              <a:off x="2479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2" name="Oval 716"/>
            <p:cNvSpPr>
              <a:spLocks noChangeArrowheads="1"/>
            </p:cNvSpPr>
            <p:nvPr/>
          </p:nvSpPr>
          <p:spPr bwMode="auto">
            <a:xfrm>
              <a:off x="2362" y="2745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3" name="Oval 717"/>
            <p:cNvSpPr>
              <a:spLocks noChangeArrowheads="1"/>
            </p:cNvSpPr>
            <p:nvPr/>
          </p:nvSpPr>
          <p:spPr bwMode="auto">
            <a:xfrm>
              <a:off x="2245" y="2745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4" name="Oval 718"/>
            <p:cNvSpPr>
              <a:spLocks noChangeArrowheads="1"/>
            </p:cNvSpPr>
            <p:nvPr/>
          </p:nvSpPr>
          <p:spPr bwMode="auto">
            <a:xfrm>
              <a:off x="2215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5" name="Oval 719"/>
            <p:cNvSpPr>
              <a:spLocks noChangeArrowheads="1"/>
            </p:cNvSpPr>
            <p:nvPr/>
          </p:nvSpPr>
          <p:spPr bwMode="auto">
            <a:xfrm>
              <a:off x="2332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6" name="Oval 720"/>
            <p:cNvSpPr>
              <a:spLocks noChangeArrowheads="1"/>
            </p:cNvSpPr>
            <p:nvPr/>
          </p:nvSpPr>
          <p:spPr bwMode="auto">
            <a:xfrm>
              <a:off x="2450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7" name="Oval 721"/>
            <p:cNvSpPr>
              <a:spLocks noChangeArrowheads="1"/>
            </p:cNvSpPr>
            <p:nvPr/>
          </p:nvSpPr>
          <p:spPr bwMode="auto">
            <a:xfrm>
              <a:off x="2567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8" name="Oval 722"/>
            <p:cNvSpPr>
              <a:spLocks noChangeArrowheads="1"/>
            </p:cNvSpPr>
            <p:nvPr/>
          </p:nvSpPr>
          <p:spPr bwMode="auto">
            <a:xfrm>
              <a:off x="2509" y="2745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19" name="Oval 723"/>
            <p:cNvSpPr>
              <a:spLocks noChangeArrowheads="1"/>
            </p:cNvSpPr>
            <p:nvPr/>
          </p:nvSpPr>
          <p:spPr bwMode="auto">
            <a:xfrm>
              <a:off x="2392" y="2745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0" name="Oval 724"/>
            <p:cNvSpPr>
              <a:spLocks noChangeArrowheads="1"/>
            </p:cNvSpPr>
            <p:nvPr/>
          </p:nvSpPr>
          <p:spPr bwMode="auto">
            <a:xfrm>
              <a:off x="2274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1" name="Oval 725"/>
            <p:cNvSpPr>
              <a:spLocks noChangeArrowheads="1"/>
            </p:cNvSpPr>
            <p:nvPr/>
          </p:nvSpPr>
          <p:spPr bwMode="auto">
            <a:xfrm>
              <a:off x="2597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2" name="Oval 726"/>
            <p:cNvSpPr>
              <a:spLocks noChangeArrowheads="1"/>
            </p:cNvSpPr>
            <p:nvPr/>
          </p:nvSpPr>
          <p:spPr bwMode="auto">
            <a:xfrm>
              <a:off x="2714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3" name="Oval 727"/>
            <p:cNvSpPr>
              <a:spLocks noChangeArrowheads="1"/>
            </p:cNvSpPr>
            <p:nvPr/>
          </p:nvSpPr>
          <p:spPr bwMode="auto">
            <a:xfrm>
              <a:off x="2832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4" name="Oval 728"/>
            <p:cNvSpPr>
              <a:spLocks noChangeArrowheads="1"/>
            </p:cNvSpPr>
            <p:nvPr/>
          </p:nvSpPr>
          <p:spPr bwMode="auto">
            <a:xfrm>
              <a:off x="2949" y="2745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5" name="Oval 729"/>
            <p:cNvSpPr>
              <a:spLocks noChangeArrowheads="1"/>
            </p:cNvSpPr>
            <p:nvPr/>
          </p:nvSpPr>
          <p:spPr bwMode="auto">
            <a:xfrm>
              <a:off x="2891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6" name="Oval 730"/>
            <p:cNvSpPr>
              <a:spLocks noChangeArrowheads="1"/>
            </p:cNvSpPr>
            <p:nvPr/>
          </p:nvSpPr>
          <p:spPr bwMode="auto">
            <a:xfrm>
              <a:off x="2773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7" name="Oval 731"/>
            <p:cNvSpPr>
              <a:spLocks noChangeArrowheads="1"/>
            </p:cNvSpPr>
            <p:nvPr/>
          </p:nvSpPr>
          <p:spPr bwMode="auto">
            <a:xfrm>
              <a:off x="2656" y="2745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8" name="Oval 732"/>
            <p:cNvSpPr>
              <a:spLocks noChangeArrowheads="1"/>
            </p:cNvSpPr>
            <p:nvPr/>
          </p:nvSpPr>
          <p:spPr bwMode="auto">
            <a:xfrm>
              <a:off x="2626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29" name="Oval 733"/>
            <p:cNvSpPr>
              <a:spLocks noChangeArrowheads="1"/>
            </p:cNvSpPr>
            <p:nvPr/>
          </p:nvSpPr>
          <p:spPr bwMode="auto">
            <a:xfrm>
              <a:off x="2744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0" name="Oval 734"/>
            <p:cNvSpPr>
              <a:spLocks noChangeArrowheads="1"/>
            </p:cNvSpPr>
            <p:nvPr/>
          </p:nvSpPr>
          <p:spPr bwMode="auto">
            <a:xfrm>
              <a:off x="2861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1" name="Oval 735"/>
            <p:cNvSpPr>
              <a:spLocks noChangeArrowheads="1"/>
            </p:cNvSpPr>
            <p:nvPr/>
          </p:nvSpPr>
          <p:spPr bwMode="auto">
            <a:xfrm>
              <a:off x="2979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2" name="Oval 736"/>
            <p:cNvSpPr>
              <a:spLocks noChangeArrowheads="1"/>
            </p:cNvSpPr>
            <p:nvPr/>
          </p:nvSpPr>
          <p:spPr bwMode="auto">
            <a:xfrm>
              <a:off x="2919" y="2745"/>
              <a:ext cx="8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3" name="Oval 737"/>
            <p:cNvSpPr>
              <a:spLocks noChangeArrowheads="1"/>
            </p:cNvSpPr>
            <p:nvPr/>
          </p:nvSpPr>
          <p:spPr bwMode="auto">
            <a:xfrm>
              <a:off x="2803" y="2745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4" name="Oval 738"/>
            <p:cNvSpPr>
              <a:spLocks noChangeArrowheads="1"/>
            </p:cNvSpPr>
            <p:nvPr/>
          </p:nvSpPr>
          <p:spPr bwMode="auto">
            <a:xfrm>
              <a:off x="2685" y="2745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5" name="Oval 739"/>
            <p:cNvSpPr>
              <a:spLocks noChangeArrowheads="1"/>
            </p:cNvSpPr>
            <p:nvPr/>
          </p:nvSpPr>
          <p:spPr bwMode="auto">
            <a:xfrm>
              <a:off x="2186" y="283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6" name="Oval 740"/>
            <p:cNvSpPr>
              <a:spLocks noChangeArrowheads="1"/>
            </p:cNvSpPr>
            <p:nvPr/>
          </p:nvSpPr>
          <p:spPr bwMode="auto">
            <a:xfrm>
              <a:off x="2303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7" name="Oval 741"/>
            <p:cNvSpPr>
              <a:spLocks noChangeArrowheads="1"/>
            </p:cNvSpPr>
            <p:nvPr/>
          </p:nvSpPr>
          <p:spPr bwMode="auto">
            <a:xfrm>
              <a:off x="2421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8" name="Oval 742"/>
            <p:cNvSpPr>
              <a:spLocks noChangeArrowheads="1"/>
            </p:cNvSpPr>
            <p:nvPr/>
          </p:nvSpPr>
          <p:spPr bwMode="auto">
            <a:xfrm>
              <a:off x="2538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39" name="Oval 743"/>
            <p:cNvSpPr>
              <a:spLocks noChangeArrowheads="1"/>
            </p:cNvSpPr>
            <p:nvPr/>
          </p:nvSpPr>
          <p:spPr bwMode="auto">
            <a:xfrm>
              <a:off x="2479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0" name="Oval 744"/>
            <p:cNvSpPr>
              <a:spLocks noChangeArrowheads="1"/>
            </p:cNvSpPr>
            <p:nvPr/>
          </p:nvSpPr>
          <p:spPr bwMode="auto">
            <a:xfrm>
              <a:off x="2362" y="283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1" name="Oval 745"/>
            <p:cNvSpPr>
              <a:spLocks noChangeArrowheads="1"/>
            </p:cNvSpPr>
            <p:nvPr/>
          </p:nvSpPr>
          <p:spPr bwMode="auto">
            <a:xfrm>
              <a:off x="2245" y="283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2" name="Oval 746"/>
            <p:cNvSpPr>
              <a:spLocks noChangeArrowheads="1"/>
            </p:cNvSpPr>
            <p:nvPr/>
          </p:nvSpPr>
          <p:spPr bwMode="auto">
            <a:xfrm>
              <a:off x="2215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3" name="Oval 747"/>
            <p:cNvSpPr>
              <a:spLocks noChangeArrowheads="1"/>
            </p:cNvSpPr>
            <p:nvPr/>
          </p:nvSpPr>
          <p:spPr bwMode="auto">
            <a:xfrm>
              <a:off x="2332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4" name="Oval 748"/>
            <p:cNvSpPr>
              <a:spLocks noChangeArrowheads="1"/>
            </p:cNvSpPr>
            <p:nvPr/>
          </p:nvSpPr>
          <p:spPr bwMode="auto">
            <a:xfrm>
              <a:off x="2450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5" name="Oval 749"/>
            <p:cNvSpPr>
              <a:spLocks noChangeArrowheads="1"/>
            </p:cNvSpPr>
            <p:nvPr/>
          </p:nvSpPr>
          <p:spPr bwMode="auto">
            <a:xfrm>
              <a:off x="2567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6" name="Oval 750"/>
            <p:cNvSpPr>
              <a:spLocks noChangeArrowheads="1"/>
            </p:cNvSpPr>
            <p:nvPr/>
          </p:nvSpPr>
          <p:spPr bwMode="auto">
            <a:xfrm>
              <a:off x="2509" y="283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7" name="Oval 751"/>
            <p:cNvSpPr>
              <a:spLocks noChangeArrowheads="1"/>
            </p:cNvSpPr>
            <p:nvPr/>
          </p:nvSpPr>
          <p:spPr bwMode="auto">
            <a:xfrm>
              <a:off x="2392" y="283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8" name="Oval 752"/>
            <p:cNvSpPr>
              <a:spLocks noChangeArrowheads="1"/>
            </p:cNvSpPr>
            <p:nvPr/>
          </p:nvSpPr>
          <p:spPr bwMode="auto">
            <a:xfrm>
              <a:off x="2274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49" name="Oval 753"/>
            <p:cNvSpPr>
              <a:spLocks noChangeArrowheads="1"/>
            </p:cNvSpPr>
            <p:nvPr/>
          </p:nvSpPr>
          <p:spPr bwMode="auto">
            <a:xfrm>
              <a:off x="2597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0" name="Oval 754"/>
            <p:cNvSpPr>
              <a:spLocks noChangeArrowheads="1"/>
            </p:cNvSpPr>
            <p:nvPr/>
          </p:nvSpPr>
          <p:spPr bwMode="auto">
            <a:xfrm>
              <a:off x="2714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1" name="Oval 755"/>
            <p:cNvSpPr>
              <a:spLocks noChangeArrowheads="1"/>
            </p:cNvSpPr>
            <p:nvPr/>
          </p:nvSpPr>
          <p:spPr bwMode="auto">
            <a:xfrm>
              <a:off x="2832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2" name="Oval 756"/>
            <p:cNvSpPr>
              <a:spLocks noChangeArrowheads="1"/>
            </p:cNvSpPr>
            <p:nvPr/>
          </p:nvSpPr>
          <p:spPr bwMode="auto">
            <a:xfrm>
              <a:off x="2949" y="283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3" name="Oval 757"/>
            <p:cNvSpPr>
              <a:spLocks noChangeArrowheads="1"/>
            </p:cNvSpPr>
            <p:nvPr/>
          </p:nvSpPr>
          <p:spPr bwMode="auto">
            <a:xfrm>
              <a:off x="2891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4" name="Oval 758"/>
            <p:cNvSpPr>
              <a:spLocks noChangeArrowheads="1"/>
            </p:cNvSpPr>
            <p:nvPr/>
          </p:nvSpPr>
          <p:spPr bwMode="auto">
            <a:xfrm>
              <a:off x="2773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5" name="Oval 759"/>
            <p:cNvSpPr>
              <a:spLocks noChangeArrowheads="1"/>
            </p:cNvSpPr>
            <p:nvPr/>
          </p:nvSpPr>
          <p:spPr bwMode="auto">
            <a:xfrm>
              <a:off x="2656" y="283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6" name="Oval 760"/>
            <p:cNvSpPr>
              <a:spLocks noChangeArrowheads="1"/>
            </p:cNvSpPr>
            <p:nvPr/>
          </p:nvSpPr>
          <p:spPr bwMode="auto">
            <a:xfrm>
              <a:off x="2626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7" name="Oval 761"/>
            <p:cNvSpPr>
              <a:spLocks noChangeArrowheads="1"/>
            </p:cNvSpPr>
            <p:nvPr/>
          </p:nvSpPr>
          <p:spPr bwMode="auto">
            <a:xfrm>
              <a:off x="2744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8" name="Oval 762"/>
            <p:cNvSpPr>
              <a:spLocks noChangeArrowheads="1"/>
            </p:cNvSpPr>
            <p:nvPr/>
          </p:nvSpPr>
          <p:spPr bwMode="auto">
            <a:xfrm>
              <a:off x="2861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59" name="Oval 763"/>
            <p:cNvSpPr>
              <a:spLocks noChangeArrowheads="1"/>
            </p:cNvSpPr>
            <p:nvPr/>
          </p:nvSpPr>
          <p:spPr bwMode="auto">
            <a:xfrm>
              <a:off x="2979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0" name="Oval 764"/>
            <p:cNvSpPr>
              <a:spLocks noChangeArrowheads="1"/>
            </p:cNvSpPr>
            <p:nvPr/>
          </p:nvSpPr>
          <p:spPr bwMode="auto">
            <a:xfrm>
              <a:off x="2919" y="2832"/>
              <a:ext cx="8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1" name="Oval 765"/>
            <p:cNvSpPr>
              <a:spLocks noChangeArrowheads="1"/>
            </p:cNvSpPr>
            <p:nvPr/>
          </p:nvSpPr>
          <p:spPr bwMode="auto">
            <a:xfrm>
              <a:off x="2803" y="2832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2" name="Oval 766"/>
            <p:cNvSpPr>
              <a:spLocks noChangeArrowheads="1"/>
            </p:cNvSpPr>
            <p:nvPr/>
          </p:nvSpPr>
          <p:spPr bwMode="auto">
            <a:xfrm>
              <a:off x="2685" y="2832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3" name="Oval 767"/>
            <p:cNvSpPr>
              <a:spLocks noChangeArrowheads="1"/>
            </p:cNvSpPr>
            <p:nvPr/>
          </p:nvSpPr>
          <p:spPr bwMode="auto">
            <a:xfrm>
              <a:off x="2186" y="291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4" name="Oval 768"/>
            <p:cNvSpPr>
              <a:spLocks noChangeArrowheads="1"/>
            </p:cNvSpPr>
            <p:nvPr/>
          </p:nvSpPr>
          <p:spPr bwMode="auto">
            <a:xfrm>
              <a:off x="2303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5" name="Oval 769"/>
            <p:cNvSpPr>
              <a:spLocks noChangeArrowheads="1"/>
            </p:cNvSpPr>
            <p:nvPr/>
          </p:nvSpPr>
          <p:spPr bwMode="auto">
            <a:xfrm>
              <a:off x="2421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6" name="Oval 770"/>
            <p:cNvSpPr>
              <a:spLocks noChangeArrowheads="1"/>
            </p:cNvSpPr>
            <p:nvPr/>
          </p:nvSpPr>
          <p:spPr bwMode="auto">
            <a:xfrm>
              <a:off x="2538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7" name="Oval 771"/>
            <p:cNvSpPr>
              <a:spLocks noChangeArrowheads="1"/>
            </p:cNvSpPr>
            <p:nvPr/>
          </p:nvSpPr>
          <p:spPr bwMode="auto">
            <a:xfrm>
              <a:off x="2479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8" name="Oval 772"/>
            <p:cNvSpPr>
              <a:spLocks noChangeArrowheads="1"/>
            </p:cNvSpPr>
            <p:nvPr/>
          </p:nvSpPr>
          <p:spPr bwMode="auto">
            <a:xfrm>
              <a:off x="2362" y="291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69" name="Oval 773"/>
            <p:cNvSpPr>
              <a:spLocks noChangeArrowheads="1"/>
            </p:cNvSpPr>
            <p:nvPr/>
          </p:nvSpPr>
          <p:spPr bwMode="auto">
            <a:xfrm>
              <a:off x="2245" y="291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0" name="Oval 774"/>
            <p:cNvSpPr>
              <a:spLocks noChangeArrowheads="1"/>
            </p:cNvSpPr>
            <p:nvPr/>
          </p:nvSpPr>
          <p:spPr bwMode="auto">
            <a:xfrm>
              <a:off x="2215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1" name="Oval 775"/>
            <p:cNvSpPr>
              <a:spLocks noChangeArrowheads="1"/>
            </p:cNvSpPr>
            <p:nvPr/>
          </p:nvSpPr>
          <p:spPr bwMode="auto">
            <a:xfrm>
              <a:off x="2332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2" name="Oval 776"/>
            <p:cNvSpPr>
              <a:spLocks noChangeArrowheads="1"/>
            </p:cNvSpPr>
            <p:nvPr/>
          </p:nvSpPr>
          <p:spPr bwMode="auto">
            <a:xfrm>
              <a:off x="2450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3" name="Oval 777"/>
            <p:cNvSpPr>
              <a:spLocks noChangeArrowheads="1"/>
            </p:cNvSpPr>
            <p:nvPr/>
          </p:nvSpPr>
          <p:spPr bwMode="auto">
            <a:xfrm>
              <a:off x="2567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4" name="Oval 778"/>
            <p:cNvSpPr>
              <a:spLocks noChangeArrowheads="1"/>
            </p:cNvSpPr>
            <p:nvPr/>
          </p:nvSpPr>
          <p:spPr bwMode="auto">
            <a:xfrm>
              <a:off x="2509" y="291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5" name="Oval 779"/>
            <p:cNvSpPr>
              <a:spLocks noChangeArrowheads="1"/>
            </p:cNvSpPr>
            <p:nvPr/>
          </p:nvSpPr>
          <p:spPr bwMode="auto">
            <a:xfrm>
              <a:off x="2392" y="291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6" name="Oval 780"/>
            <p:cNvSpPr>
              <a:spLocks noChangeArrowheads="1"/>
            </p:cNvSpPr>
            <p:nvPr/>
          </p:nvSpPr>
          <p:spPr bwMode="auto">
            <a:xfrm>
              <a:off x="2274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7" name="Oval 781"/>
            <p:cNvSpPr>
              <a:spLocks noChangeArrowheads="1"/>
            </p:cNvSpPr>
            <p:nvPr/>
          </p:nvSpPr>
          <p:spPr bwMode="auto">
            <a:xfrm>
              <a:off x="2597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8" name="Oval 782"/>
            <p:cNvSpPr>
              <a:spLocks noChangeArrowheads="1"/>
            </p:cNvSpPr>
            <p:nvPr/>
          </p:nvSpPr>
          <p:spPr bwMode="auto">
            <a:xfrm>
              <a:off x="2714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79" name="Oval 783"/>
            <p:cNvSpPr>
              <a:spLocks noChangeArrowheads="1"/>
            </p:cNvSpPr>
            <p:nvPr/>
          </p:nvSpPr>
          <p:spPr bwMode="auto">
            <a:xfrm>
              <a:off x="2832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0" name="Oval 784"/>
            <p:cNvSpPr>
              <a:spLocks noChangeArrowheads="1"/>
            </p:cNvSpPr>
            <p:nvPr/>
          </p:nvSpPr>
          <p:spPr bwMode="auto">
            <a:xfrm>
              <a:off x="2949" y="291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1" name="Oval 785"/>
            <p:cNvSpPr>
              <a:spLocks noChangeArrowheads="1"/>
            </p:cNvSpPr>
            <p:nvPr/>
          </p:nvSpPr>
          <p:spPr bwMode="auto">
            <a:xfrm>
              <a:off x="2891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2" name="Oval 786"/>
            <p:cNvSpPr>
              <a:spLocks noChangeArrowheads="1"/>
            </p:cNvSpPr>
            <p:nvPr/>
          </p:nvSpPr>
          <p:spPr bwMode="auto">
            <a:xfrm>
              <a:off x="2773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3" name="Oval 787"/>
            <p:cNvSpPr>
              <a:spLocks noChangeArrowheads="1"/>
            </p:cNvSpPr>
            <p:nvPr/>
          </p:nvSpPr>
          <p:spPr bwMode="auto">
            <a:xfrm>
              <a:off x="2656" y="291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4" name="Oval 788"/>
            <p:cNvSpPr>
              <a:spLocks noChangeArrowheads="1"/>
            </p:cNvSpPr>
            <p:nvPr/>
          </p:nvSpPr>
          <p:spPr bwMode="auto">
            <a:xfrm>
              <a:off x="2626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5" name="Oval 789"/>
            <p:cNvSpPr>
              <a:spLocks noChangeArrowheads="1"/>
            </p:cNvSpPr>
            <p:nvPr/>
          </p:nvSpPr>
          <p:spPr bwMode="auto">
            <a:xfrm>
              <a:off x="2744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6" name="Oval 790"/>
            <p:cNvSpPr>
              <a:spLocks noChangeArrowheads="1"/>
            </p:cNvSpPr>
            <p:nvPr/>
          </p:nvSpPr>
          <p:spPr bwMode="auto">
            <a:xfrm>
              <a:off x="2861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7" name="Oval 791"/>
            <p:cNvSpPr>
              <a:spLocks noChangeArrowheads="1"/>
            </p:cNvSpPr>
            <p:nvPr/>
          </p:nvSpPr>
          <p:spPr bwMode="auto">
            <a:xfrm>
              <a:off x="2979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8" name="Oval 792"/>
            <p:cNvSpPr>
              <a:spLocks noChangeArrowheads="1"/>
            </p:cNvSpPr>
            <p:nvPr/>
          </p:nvSpPr>
          <p:spPr bwMode="auto">
            <a:xfrm>
              <a:off x="2919" y="2919"/>
              <a:ext cx="8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89" name="Oval 793"/>
            <p:cNvSpPr>
              <a:spLocks noChangeArrowheads="1"/>
            </p:cNvSpPr>
            <p:nvPr/>
          </p:nvSpPr>
          <p:spPr bwMode="auto">
            <a:xfrm>
              <a:off x="2803" y="2919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0" name="Oval 794"/>
            <p:cNvSpPr>
              <a:spLocks noChangeArrowheads="1"/>
            </p:cNvSpPr>
            <p:nvPr/>
          </p:nvSpPr>
          <p:spPr bwMode="auto">
            <a:xfrm>
              <a:off x="2685" y="2919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1" name="Oval 795"/>
            <p:cNvSpPr>
              <a:spLocks noChangeArrowheads="1"/>
            </p:cNvSpPr>
            <p:nvPr/>
          </p:nvSpPr>
          <p:spPr bwMode="auto">
            <a:xfrm>
              <a:off x="2186" y="300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2" name="Oval 796"/>
            <p:cNvSpPr>
              <a:spLocks noChangeArrowheads="1"/>
            </p:cNvSpPr>
            <p:nvPr/>
          </p:nvSpPr>
          <p:spPr bwMode="auto">
            <a:xfrm>
              <a:off x="2303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3" name="Oval 797"/>
            <p:cNvSpPr>
              <a:spLocks noChangeArrowheads="1"/>
            </p:cNvSpPr>
            <p:nvPr/>
          </p:nvSpPr>
          <p:spPr bwMode="auto">
            <a:xfrm>
              <a:off x="2421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4" name="Oval 798"/>
            <p:cNvSpPr>
              <a:spLocks noChangeArrowheads="1"/>
            </p:cNvSpPr>
            <p:nvPr/>
          </p:nvSpPr>
          <p:spPr bwMode="auto">
            <a:xfrm>
              <a:off x="2538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5" name="Oval 799"/>
            <p:cNvSpPr>
              <a:spLocks noChangeArrowheads="1"/>
            </p:cNvSpPr>
            <p:nvPr/>
          </p:nvSpPr>
          <p:spPr bwMode="auto">
            <a:xfrm>
              <a:off x="2479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6" name="Oval 800"/>
            <p:cNvSpPr>
              <a:spLocks noChangeArrowheads="1"/>
            </p:cNvSpPr>
            <p:nvPr/>
          </p:nvSpPr>
          <p:spPr bwMode="auto">
            <a:xfrm>
              <a:off x="2362" y="300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7" name="Oval 801"/>
            <p:cNvSpPr>
              <a:spLocks noChangeArrowheads="1"/>
            </p:cNvSpPr>
            <p:nvPr/>
          </p:nvSpPr>
          <p:spPr bwMode="auto">
            <a:xfrm>
              <a:off x="2245" y="300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8" name="Oval 802"/>
            <p:cNvSpPr>
              <a:spLocks noChangeArrowheads="1"/>
            </p:cNvSpPr>
            <p:nvPr/>
          </p:nvSpPr>
          <p:spPr bwMode="auto">
            <a:xfrm>
              <a:off x="2215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899" name="Oval 803"/>
            <p:cNvSpPr>
              <a:spLocks noChangeArrowheads="1"/>
            </p:cNvSpPr>
            <p:nvPr/>
          </p:nvSpPr>
          <p:spPr bwMode="auto">
            <a:xfrm>
              <a:off x="2332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0" name="Oval 804"/>
            <p:cNvSpPr>
              <a:spLocks noChangeArrowheads="1"/>
            </p:cNvSpPr>
            <p:nvPr/>
          </p:nvSpPr>
          <p:spPr bwMode="auto">
            <a:xfrm>
              <a:off x="2450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1" name="Oval 805"/>
            <p:cNvSpPr>
              <a:spLocks noChangeArrowheads="1"/>
            </p:cNvSpPr>
            <p:nvPr/>
          </p:nvSpPr>
          <p:spPr bwMode="auto">
            <a:xfrm>
              <a:off x="2567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2" name="Oval 806"/>
            <p:cNvSpPr>
              <a:spLocks noChangeArrowheads="1"/>
            </p:cNvSpPr>
            <p:nvPr/>
          </p:nvSpPr>
          <p:spPr bwMode="auto">
            <a:xfrm>
              <a:off x="2509" y="300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3" name="Oval 807"/>
            <p:cNvSpPr>
              <a:spLocks noChangeArrowheads="1"/>
            </p:cNvSpPr>
            <p:nvPr/>
          </p:nvSpPr>
          <p:spPr bwMode="auto">
            <a:xfrm>
              <a:off x="2392" y="300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4" name="Oval 808"/>
            <p:cNvSpPr>
              <a:spLocks noChangeArrowheads="1"/>
            </p:cNvSpPr>
            <p:nvPr/>
          </p:nvSpPr>
          <p:spPr bwMode="auto">
            <a:xfrm>
              <a:off x="2274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5" name="Oval 809"/>
            <p:cNvSpPr>
              <a:spLocks noChangeArrowheads="1"/>
            </p:cNvSpPr>
            <p:nvPr/>
          </p:nvSpPr>
          <p:spPr bwMode="auto">
            <a:xfrm>
              <a:off x="2597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6" name="Oval 810"/>
            <p:cNvSpPr>
              <a:spLocks noChangeArrowheads="1"/>
            </p:cNvSpPr>
            <p:nvPr/>
          </p:nvSpPr>
          <p:spPr bwMode="auto">
            <a:xfrm>
              <a:off x="2714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7" name="Oval 811"/>
            <p:cNvSpPr>
              <a:spLocks noChangeArrowheads="1"/>
            </p:cNvSpPr>
            <p:nvPr/>
          </p:nvSpPr>
          <p:spPr bwMode="auto">
            <a:xfrm>
              <a:off x="2832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8" name="Oval 812"/>
            <p:cNvSpPr>
              <a:spLocks noChangeArrowheads="1"/>
            </p:cNvSpPr>
            <p:nvPr/>
          </p:nvSpPr>
          <p:spPr bwMode="auto">
            <a:xfrm>
              <a:off x="2949" y="300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09" name="Oval 813"/>
            <p:cNvSpPr>
              <a:spLocks noChangeArrowheads="1"/>
            </p:cNvSpPr>
            <p:nvPr/>
          </p:nvSpPr>
          <p:spPr bwMode="auto">
            <a:xfrm>
              <a:off x="2891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0" name="Oval 814"/>
            <p:cNvSpPr>
              <a:spLocks noChangeArrowheads="1"/>
            </p:cNvSpPr>
            <p:nvPr/>
          </p:nvSpPr>
          <p:spPr bwMode="auto">
            <a:xfrm>
              <a:off x="2773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1" name="Oval 815"/>
            <p:cNvSpPr>
              <a:spLocks noChangeArrowheads="1"/>
            </p:cNvSpPr>
            <p:nvPr/>
          </p:nvSpPr>
          <p:spPr bwMode="auto">
            <a:xfrm>
              <a:off x="2656" y="300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2" name="Oval 816"/>
            <p:cNvSpPr>
              <a:spLocks noChangeArrowheads="1"/>
            </p:cNvSpPr>
            <p:nvPr/>
          </p:nvSpPr>
          <p:spPr bwMode="auto">
            <a:xfrm>
              <a:off x="2626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3" name="Oval 817"/>
            <p:cNvSpPr>
              <a:spLocks noChangeArrowheads="1"/>
            </p:cNvSpPr>
            <p:nvPr/>
          </p:nvSpPr>
          <p:spPr bwMode="auto">
            <a:xfrm>
              <a:off x="2744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4" name="Oval 818"/>
            <p:cNvSpPr>
              <a:spLocks noChangeArrowheads="1"/>
            </p:cNvSpPr>
            <p:nvPr/>
          </p:nvSpPr>
          <p:spPr bwMode="auto">
            <a:xfrm>
              <a:off x="2861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5" name="Oval 819"/>
            <p:cNvSpPr>
              <a:spLocks noChangeArrowheads="1"/>
            </p:cNvSpPr>
            <p:nvPr/>
          </p:nvSpPr>
          <p:spPr bwMode="auto">
            <a:xfrm>
              <a:off x="2979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6" name="Oval 820"/>
            <p:cNvSpPr>
              <a:spLocks noChangeArrowheads="1"/>
            </p:cNvSpPr>
            <p:nvPr/>
          </p:nvSpPr>
          <p:spPr bwMode="auto">
            <a:xfrm>
              <a:off x="2919" y="3006"/>
              <a:ext cx="8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7" name="Oval 821"/>
            <p:cNvSpPr>
              <a:spLocks noChangeArrowheads="1"/>
            </p:cNvSpPr>
            <p:nvPr/>
          </p:nvSpPr>
          <p:spPr bwMode="auto">
            <a:xfrm>
              <a:off x="2803" y="3006"/>
              <a:ext cx="6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8" name="Oval 822"/>
            <p:cNvSpPr>
              <a:spLocks noChangeArrowheads="1"/>
            </p:cNvSpPr>
            <p:nvPr/>
          </p:nvSpPr>
          <p:spPr bwMode="auto">
            <a:xfrm>
              <a:off x="2685" y="3006"/>
              <a:ext cx="7" cy="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19" name="Oval 823"/>
            <p:cNvSpPr>
              <a:spLocks noChangeArrowheads="1"/>
            </p:cNvSpPr>
            <p:nvPr/>
          </p:nvSpPr>
          <p:spPr bwMode="auto">
            <a:xfrm>
              <a:off x="2186" y="3094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0" name="Oval 824"/>
            <p:cNvSpPr>
              <a:spLocks noChangeArrowheads="1"/>
            </p:cNvSpPr>
            <p:nvPr/>
          </p:nvSpPr>
          <p:spPr bwMode="auto">
            <a:xfrm>
              <a:off x="2303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1" name="Oval 825"/>
            <p:cNvSpPr>
              <a:spLocks noChangeArrowheads="1"/>
            </p:cNvSpPr>
            <p:nvPr/>
          </p:nvSpPr>
          <p:spPr bwMode="auto">
            <a:xfrm>
              <a:off x="2421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2" name="Oval 826"/>
            <p:cNvSpPr>
              <a:spLocks noChangeArrowheads="1"/>
            </p:cNvSpPr>
            <p:nvPr/>
          </p:nvSpPr>
          <p:spPr bwMode="auto">
            <a:xfrm>
              <a:off x="2538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3" name="Oval 827"/>
            <p:cNvSpPr>
              <a:spLocks noChangeArrowheads="1"/>
            </p:cNvSpPr>
            <p:nvPr/>
          </p:nvSpPr>
          <p:spPr bwMode="auto">
            <a:xfrm>
              <a:off x="2479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4" name="Oval 828"/>
            <p:cNvSpPr>
              <a:spLocks noChangeArrowheads="1"/>
            </p:cNvSpPr>
            <p:nvPr/>
          </p:nvSpPr>
          <p:spPr bwMode="auto">
            <a:xfrm>
              <a:off x="2362" y="3094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5" name="Oval 829"/>
            <p:cNvSpPr>
              <a:spLocks noChangeArrowheads="1"/>
            </p:cNvSpPr>
            <p:nvPr/>
          </p:nvSpPr>
          <p:spPr bwMode="auto">
            <a:xfrm>
              <a:off x="2245" y="3094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6" name="Oval 830"/>
            <p:cNvSpPr>
              <a:spLocks noChangeArrowheads="1"/>
            </p:cNvSpPr>
            <p:nvPr/>
          </p:nvSpPr>
          <p:spPr bwMode="auto">
            <a:xfrm>
              <a:off x="2215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7" name="Oval 831"/>
            <p:cNvSpPr>
              <a:spLocks noChangeArrowheads="1"/>
            </p:cNvSpPr>
            <p:nvPr/>
          </p:nvSpPr>
          <p:spPr bwMode="auto">
            <a:xfrm>
              <a:off x="2332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8" name="Oval 832"/>
            <p:cNvSpPr>
              <a:spLocks noChangeArrowheads="1"/>
            </p:cNvSpPr>
            <p:nvPr/>
          </p:nvSpPr>
          <p:spPr bwMode="auto">
            <a:xfrm>
              <a:off x="2450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29" name="Oval 833"/>
            <p:cNvSpPr>
              <a:spLocks noChangeArrowheads="1"/>
            </p:cNvSpPr>
            <p:nvPr/>
          </p:nvSpPr>
          <p:spPr bwMode="auto">
            <a:xfrm>
              <a:off x="2567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0" name="Oval 834"/>
            <p:cNvSpPr>
              <a:spLocks noChangeArrowheads="1"/>
            </p:cNvSpPr>
            <p:nvPr/>
          </p:nvSpPr>
          <p:spPr bwMode="auto">
            <a:xfrm>
              <a:off x="2509" y="3094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1" name="Oval 835"/>
            <p:cNvSpPr>
              <a:spLocks noChangeArrowheads="1"/>
            </p:cNvSpPr>
            <p:nvPr/>
          </p:nvSpPr>
          <p:spPr bwMode="auto">
            <a:xfrm>
              <a:off x="2392" y="3094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2" name="Oval 836"/>
            <p:cNvSpPr>
              <a:spLocks noChangeArrowheads="1"/>
            </p:cNvSpPr>
            <p:nvPr/>
          </p:nvSpPr>
          <p:spPr bwMode="auto">
            <a:xfrm>
              <a:off x="2274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3" name="Oval 837"/>
            <p:cNvSpPr>
              <a:spLocks noChangeArrowheads="1"/>
            </p:cNvSpPr>
            <p:nvPr/>
          </p:nvSpPr>
          <p:spPr bwMode="auto">
            <a:xfrm>
              <a:off x="2597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4" name="Oval 838"/>
            <p:cNvSpPr>
              <a:spLocks noChangeArrowheads="1"/>
            </p:cNvSpPr>
            <p:nvPr/>
          </p:nvSpPr>
          <p:spPr bwMode="auto">
            <a:xfrm>
              <a:off x="2714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5" name="Oval 839"/>
            <p:cNvSpPr>
              <a:spLocks noChangeArrowheads="1"/>
            </p:cNvSpPr>
            <p:nvPr/>
          </p:nvSpPr>
          <p:spPr bwMode="auto">
            <a:xfrm>
              <a:off x="2832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6" name="Oval 840"/>
            <p:cNvSpPr>
              <a:spLocks noChangeArrowheads="1"/>
            </p:cNvSpPr>
            <p:nvPr/>
          </p:nvSpPr>
          <p:spPr bwMode="auto">
            <a:xfrm>
              <a:off x="2949" y="3094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7" name="Oval 841"/>
            <p:cNvSpPr>
              <a:spLocks noChangeArrowheads="1"/>
            </p:cNvSpPr>
            <p:nvPr/>
          </p:nvSpPr>
          <p:spPr bwMode="auto">
            <a:xfrm>
              <a:off x="2891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8" name="Oval 842"/>
            <p:cNvSpPr>
              <a:spLocks noChangeArrowheads="1"/>
            </p:cNvSpPr>
            <p:nvPr/>
          </p:nvSpPr>
          <p:spPr bwMode="auto">
            <a:xfrm>
              <a:off x="2773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39" name="Oval 843"/>
            <p:cNvSpPr>
              <a:spLocks noChangeArrowheads="1"/>
            </p:cNvSpPr>
            <p:nvPr/>
          </p:nvSpPr>
          <p:spPr bwMode="auto">
            <a:xfrm>
              <a:off x="2656" y="3094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0" name="Oval 844"/>
            <p:cNvSpPr>
              <a:spLocks noChangeArrowheads="1"/>
            </p:cNvSpPr>
            <p:nvPr/>
          </p:nvSpPr>
          <p:spPr bwMode="auto">
            <a:xfrm>
              <a:off x="2626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1" name="Oval 845"/>
            <p:cNvSpPr>
              <a:spLocks noChangeArrowheads="1"/>
            </p:cNvSpPr>
            <p:nvPr/>
          </p:nvSpPr>
          <p:spPr bwMode="auto">
            <a:xfrm>
              <a:off x="2744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2" name="Oval 846"/>
            <p:cNvSpPr>
              <a:spLocks noChangeArrowheads="1"/>
            </p:cNvSpPr>
            <p:nvPr/>
          </p:nvSpPr>
          <p:spPr bwMode="auto">
            <a:xfrm>
              <a:off x="2861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3" name="Oval 847"/>
            <p:cNvSpPr>
              <a:spLocks noChangeArrowheads="1"/>
            </p:cNvSpPr>
            <p:nvPr/>
          </p:nvSpPr>
          <p:spPr bwMode="auto">
            <a:xfrm>
              <a:off x="2979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4" name="Oval 848"/>
            <p:cNvSpPr>
              <a:spLocks noChangeArrowheads="1"/>
            </p:cNvSpPr>
            <p:nvPr/>
          </p:nvSpPr>
          <p:spPr bwMode="auto">
            <a:xfrm>
              <a:off x="2919" y="3094"/>
              <a:ext cx="8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5" name="Oval 849"/>
            <p:cNvSpPr>
              <a:spLocks noChangeArrowheads="1"/>
            </p:cNvSpPr>
            <p:nvPr/>
          </p:nvSpPr>
          <p:spPr bwMode="auto">
            <a:xfrm>
              <a:off x="2803" y="3094"/>
              <a:ext cx="6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6" name="Oval 850"/>
            <p:cNvSpPr>
              <a:spLocks noChangeArrowheads="1"/>
            </p:cNvSpPr>
            <p:nvPr/>
          </p:nvSpPr>
          <p:spPr bwMode="auto">
            <a:xfrm>
              <a:off x="2685" y="3094"/>
              <a:ext cx="7" cy="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7" name="AutoShape 851"/>
            <p:cNvSpPr>
              <a:spLocks/>
            </p:cNvSpPr>
            <p:nvPr/>
          </p:nvSpPr>
          <p:spPr bwMode="auto">
            <a:xfrm>
              <a:off x="2050" y="2332"/>
              <a:ext cx="85" cy="816"/>
            </a:xfrm>
            <a:prstGeom prst="leftBrace">
              <a:avLst>
                <a:gd name="adj1" fmla="val 800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8" name="AutoShape 852"/>
            <p:cNvSpPr>
              <a:spLocks/>
            </p:cNvSpPr>
            <p:nvPr/>
          </p:nvSpPr>
          <p:spPr bwMode="auto">
            <a:xfrm rot="5400000">
              <a:off x="2502" y="2830"/>
              <a:ext cx="104" cy="767"/>
            </a:xfrm>
            <a:prstGeom prst="rightBrace">
              <a:avLst>
                <a:gd name="adj1" fmla="val 61458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49" name="Text Box 853"/>
            <p:cNvSpPr txBox="1">
              <a:spLocks noChangeArrowheads="1"/>
            </p:cNvSpPr>
            <p:nvPr/>
          </p:nvSpPr>
          <p:spPr bwMode="auto">
            <a:xfrm>
              <a:off x="2218" y="3250"/>
              <a:ext cx="744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/>
                <a:t>Pixel columns</a:t>
              </a:r>
            </a:p>
          </p:txBody>
        </p:sp>
        <p:sp>
          <p:nvSpPr>
            <p:cNvPr id="132950" name="AutoShape 854"/>
            <p:cNvSpPr>
              <a:spLocks/>
            </p:cNvSpPr>
            <p:nvPr/>
          </p:nvSpPr>
          <p:spPr bwMode="auto">
            <a:xfrm rot="-5400000">
              <a:off x="2941" y="2187"/>
              <a:ext cx="57" cy="179"/>
            </a:xfrm>
            <a:prstGeom prst="rightBrace">
              <a:avLst>
                <a:gd name="adj1" fmla="val 2617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51" name="Text Box 855"/>
            <p:cNvSpPr txBox="1">
              <a:spLocks noChangeArrowheads="1"/>
            </p:cNvSpPr>
            <p:nvPr/>
          </p:nvSpPr>
          <p:spPr bwMode="auto">
            <a:xfrm>
              <a:off x="2407" y="2080"/>
              <a:ext cx="85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/>
                <a:t>Covered columns</a:t>
              </a:r>
            </a:p>
          </p:txBody>
        </p:sp>
        <p:sp>
          <p:nvSpPr>
            <p:cNvPr id="132952" name="Rectangle 856"/>
            <p:cNvSpPr>
              <a:spLocks noChangeArrowheads="1"/>
            </p:cNvSpPr>
            <p:nvPr/>
          </p:nvSpPr>
          <p:spPr bwMode="auto">
            <a:xfrm>
              <a:off x="3145" y="2607"/>
              <a:ext cx="497" cy="7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>
                <a:spcBef>
                  <a:spcPct val="0"/>
                </a:spcBef>
              </a:pPr>
              <a:r>
                <a:rPr lang="en-US" sz="1000"/>
                <a:t>Electronic circuitry</a:t>
              </a:r>
            </a:p>
            <a:p>
              <a:pPr algn="l">
                <a:spcBef>
                  <a:spcPct val="0"/>
                </a:spcBef>
              </a:pPr>
              <a:endParaRPr lang="en-US" sz="800"/>
            </a:p>
          </p:txBody>
        </p:sp>
        <p:sp>
          <p:nvSpPr>
            <p:cNvPr id="132953" name="Line 857"/>
            <p:cNvSpPr>
              <a:spLocks noChangeShapeType="1"/>
            </p:cNvSpPr>
            <p:nvPr/>
          </p:nvSpPr>
          <p:spPr bwMode="auto">
            <a:xfrm>
              <a:off x="3022" y="2651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54" name="Line 858"/>
            <p:cNvSpPr>
              <a:spLocks noChangeShapeType="1"/>
            </p:cNvSpPr>
            <p:nvPr/>
          </p:nvSpPr>
          <p:spPr bwMode="auto">
            <a:xfrm>
              <a:off x="3022" y="2677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55" name="Line 859"/>
            <p:cNvSpPr>
              <a:spLocks noChangeShapeType="1"/>
            </p:cNvSpPr>
            <p:nvPr/>
          </p:nvSpPr>
          <p:spPr bwMode="auto">
            <a:xfrm>
              <a:off x="3022" y="2706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56" name="Line 860"/>
            <p:cNvSpPr>
              <a:spLocks noChangeShapeType="1"/>
            </p:cNvSpPr>
            <p:nvPr/>
          </p:nvSpPr>
          <p:spPr bwMode="auto">
            <a:xfrm>
              <a:off x="3022" y="2733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57" name="Line 861"/>
            <p:cNvSpPr>
              <a:spLocks noChangeShapeType="1"/>
            </p:cNvSpPr>
            <p:nvPr/>
          </p:nvSpPr>
          <p:spPr bwMode="auto">
            <a:xfrm>
              <a:off x="3022" y="2762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58" name="Line 862"/>
            <p:cNvSpPr>
              <a:spLocks noChangeShapeType="1"/>
            </p:cNvSpPr>
            <p:nvPr/>
          </p:nvSpPr>
          <p:spPr bwMode="auto">
            <a:xfrm>
              <a:off x="3022" y="2789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59" name="Line 863"/>
            <p:cNvSpPr>
              <a:spLocks noChangeShapeType="1"/>
            </p:cNvSpPr>
            <p:nvPr/>
          </p:nvSpPr>
          <p:spPr bwMode="auto">
            <a:xfrm>
              <a:off x="3022" y="2818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60" name="Line 864"/>
            <p:cNvSpPr>
              <a:spLocks noChangeShapeType="1"/>
            </p:cNvSpPr>
            <p:nvPr/>
          </p:nvSpPr>
          <p:spPr bwMode="auto">
            <a:xfrm>
              <a:off x="3022" y="2846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61" name="Line 865"/>
            <p:cNvSpPr>
              <a:spLocks noChangeShapeType="1"/>
            </p:cNvSpPr>
            <p:nvPr/>
          </p:nvSpPr>
          <p:spPr bwMode="auto">
            <a:xfrm>
              <a:off x="3022" y="2877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62" name="Line 866"/>
            <p:cNvSpPr>
              <a:spLocks noChangeShapeType="1"/>
            </p:cNvSpPr>
            <p:nvPr/>
          </p:nvSpPr>
          <p:spPr bwMode="auto">
            <a:xfrm>
              <a:off x="3022" y="2903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63" name="Line 867"/>
            <p:cNvSpPr>
              <a:spLocks noChangeShapeType="1"/>
            </p:cNvSpPr>
            <p:nvPr/>
          </p:nvSpPr>
          <p:spPr bwMode="auto">
            <a:xfrm>
              <a:off x="3022" y="2934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64" name="Line 868"/>
            <p:cNvSpPr>
              <a:spLocks noChangeShapeType="1"/>
            </p:cNvSpPr>
            <p:nvPr/>
          </p:nvSpPr>
          <p:spPr bwMode="auto">
            <a:xfrm>
              <a:off x="3022" y="2960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65" name="Oval 869"/>
            <p:cNvSpPr>
              <a:spLocks noChangeArrowheads="1"/>
            </p:cNvSpPr>
            <p:nvPr/>
          </p:nvSpPr>
          <p:spPr bwMode="auto">
            <a:xfrm>
              <a:off x="3106" y="2109"/>
              <a:ext cx="566" cy="39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spcBef>
                  <a:spcPct val="0"/>
                </a:spcBef>
              </a:pPr>
              <a:r>
                <a:rPr lang="en-US" sz="1000"/>
                <a:t>Electro-mechanical shutter</a:t>
              </a:r>
            </a:p>
          </p:txBody>
        </p:sp>
        <p:sp>
          <p:nvSpPr>
            <p:cNvPr id="132966" name="Line 870"/>
            <p:cNvSpPr>
              <a:spLocks noChangeShapeType="1"/>
            </p:cNvSpPr>
            <p:nvPr/>
          </p:nvSpPr>
          <p:spPr bwMode="auto">
            <a:xfrm>
              <a:off x="3357" y="2500"/>
              <a:ext cx="0" cy="1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67" name="Line 871"/>
            <p:cNvSpPr>
              <a:spLocks noChangeShapeType="1"/>
            </p:cNvSpPr>
            <p:nvPr/>
          </p:nvSpPr>
          <p:spPr bwMode="auto">
            <a:xfrm>
              <a:off x="3472" y="2500"/>
              <a:ext cx="0" cy="1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68" name="Line 872"/>
            <p:cNvSpPr>
              <a:spLocks noChangeShapeType="1"/>
            </p:cNvSpPr>
            <p:nvPr/>
          </p:nvSpPr>
          <p:spPr bwMode="auto">
            <a:xfrm>
              <a:off x="3392" y="2502"/>
              <a:ext cx="0" cy="1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69" name="Line 873"/>
            <p:cNvSpPr>
              <a:spLocks noChangeShapeType="1"/>
            </p:cNvSpPr>
            <p:nvPr/>
          </p:nvSpPr>
          <p:spPr bwMode="auto">
            <a:xfrm>
              <a:off x="3435" y="2503"/>
              <a:ext cx="0" cy="1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70" name="Line 874"/>
            <p:cNvSpPr>
              <a:spLocks noChangeShapeType="1"/>
            </p:cNvSpPr>
            <p:nvPr/>
          </p:nvSpPr>
          <p:spPr bwMode="auto">
            <a:xfrm flipH="1" flipV="1">
              <a:off x="1881" y="2211"/>
              <a:ext cx="365" cy="2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71" name="Line 875"/>
            <p:cNvSpPr>
              <a:spLocks noChangeShapeType="1"/>
            </p:cNvSpPr>
            <p:nvPr/>
          </p:nvSpPr>
          <p:spPr bwMode="auto">
            <a:xfrm flipH="1" flipV="1">
              <a:off x="2386" y="1972"/>
              <a:ext cx="123" cy="3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72" name="Line 876"/>
            <p:cNvSpPr>
              <a:spLocks noChangeShapeType="1"/>
            </p:cNvSpPr>
            <p:nvPr/>
          </p:nvSpPr>
          <p:spPr bwMode="auto">
            <a:xfrm flipH="1">
              <a:off x="1825" y="2876"/>
              <a:ext cx="1124" cy="1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74" name="Line 878"/>
            <p:cNvSpPr>
              <a:spLocks noChangeShapeType="1"/>
            </p:cNvSpPr>
            <p:nvPr/>
          </p:nvSpPr>
          <p:spPr bwMode="auto">
            <a:xfrm>
              <a:off x="3591" y="2817"/>
              <a:ext cx="190" cy="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75" name="Line 879"/>
            <p:cNvSpPr>
              <a:spLocks noChangeShapeType="1"/>
            </p:cNvSpPr>
            <p:nvPr/>
          </p:nvSpPr>
          <p:spPr bwMode="auto">
            <a:xfrm flipV="1">
              <a:off x="3582" y="2202"/>
              <a:ext cx="199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76" name="Text Box 880"/>
            <p:cNvSpPr txBox="1">
              <a:spLocks noChangeArrowheads="1"/>
            </p:cNvSpPr>
            <p:nvPr/>
          </p:nvSpPr>
          <p:spPr bwMode="auto">
            <a:xfrm rot="16200000">
              <a:off x="1711" y="2666"/>
              <a:ext cx="56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r>
                <a:rPr lang="en-US"/>
                <a:t>Pixel rows</a:t>
              </a:r>
            </a:p>
          </p:txBody>
        </p:sp>
        <p:sp>
          <p:nvSpPr>
            <p:cNvPr id="132977" name="Line 881"/>
            <p:cNvSpPr>
              <a:spLocks noChangeShapeType="1"/>
            </p:cNvSpPr>
            <p:nvPr/>
          </p:nvSpPr>
          <p:spPr bwMode="auto">
            <a:xfrm>
              <a:off x="3642" y="2991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78" name="Line 882"/>
            <p:cNvSpPr>
              <a:spLocks noChangeShapeType="1"/>
            </p:cNvSpPr>
            <p:nvPr/>
          </p:nvSpPr>
          <p:spPr bwMode="auto">
            <a:xfrm>
              <a:off x="3642" y="3018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79" name="Line 883"/>
            <p:cNvSpPr>
              <a:spLocks noChangeShapeType="1"/>
            </p:cNvSpPr>
            <p:nvPr/>
          </p:nvSpPr>
          <p:spPr bwMode="auto">
            <a:xfrm>
              <a:off x="3642" y="3048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80" name="Line 884"/>
            <p:cNvSpPr>
              <a:spLocks noChangeShapeType="1"/>
            </p:cNvSpPr>
            <p:nvPr/>
          </p:nvSpPr>
          <p:spPr bwMode="auto">
            <a:xfrm>
              <a:off x="3642" y="3075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81" name="Line 885"/>
            <p:cNvSpPr>
              <a:spLocks noChangeShapeType="1"/>
            </p:cNvSpPr>
            <p:nvPr/>
          </p:nvSpPr>
          <p:spPr bwMode="auto">
            <a:xfrm>
              <a:off x="3642" y="3103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82" name="Line 886"/>
            <p:cNvSpPr>
              <a:spLocks noChangeShapeType="1"/>
            </p:cNvSpPr>
            <p:nvPr/>
          </p:nvSpPr>
          <p:spPr bwMode="auto">
            <a:xfrm>
              <a:off x="3642" y="3130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83" name="Line 887"/>
            <p:cNvSpPr>
              <a:spLocks noChangeShapeType="1"/>
            </p:cNvSpPr>
            <p:nvPr/>
          </p:nvSpPr>
          <p:spPr bwMode="auto">
            <a:xfrm>
              <a:off x="3642" y="3160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84" name="Line 888"/>
            <p:cNvSpPr>
              <a:spLocks noChangeShapeType="1"/>
            </p:cNvSpPr>
            <p:nvPr/>
          </p:nvSpPr>
          <p:spPr bwMode="auto">
            <a:xfrm>
              <a:off x="3642" y="3186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85" name="Line 889"/>
            <p:cNvSpPr>
              <a:spLocks noChangeShapeType="1"/>
            </p:cNvSpPr>
            <p:nvPr/>
          </p:nvSpPr>
          <p:spPr bwMode="auto">
            <a:xfrm>
              <a:off x="3642" y="3218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86" name="Line 890"/>
            <p:cNvSpPr>
              <a:spLocks noChangeShapeType="1"/>
            </p:cNvSpPr>
            <p:nvPr/>
          </p:nvSpPr>
          <p:spPr bwMode="auto">
            <a:xfrm>
              <a:off x="3642" y="3245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87" name="Line 891"/>
            <p:cNvSpPr>
              <a:spLocks noChangeShapeType="1"/>
            </p:cNvSpPr>
            <p:nvPr/>
          </p:nvSpPr>
          <p:spPr bwMode="auto">
            <a:xfrm>
              <a:off x="3642" y="3274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988" name="Line 892"/>
            <p:cNvSpPr>
              <a:spLocks noChangeShapeType="1"/>
            </p:cNvSpPr>
            <p:nvPr/>
          </p:nvSpPr>
          <p:spPr bwMode="auto">
            <a:xfrm>
              <a:off x="3642" y="3301"/>
              <a:ext cx="1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4810F-800E-4680-9BE5-86E65B761812}" type="slidenum">
              <a:rPr lang="en-US"/>
              <a:pPr/>
              <a:t>7</a:t>
            </a:fld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Zero-bias error</a:t>
            </a:r>
          </a:p>
        </p:txBody>
      </p:sp>
      <p:sp>
        <p:nvSpPr>
          <p:cNvPr id="79933" name="Rectangle 61"/>
          <p:cNvSpPr>
            <a:spLocks noGrp="1" noChangeArrowheads="1"/>
          </p:cNvSpPr>
          <p:nvPr>
            <p:ph type="body" idx="1"/>
          </p:nvPr>
        </p:nvSpPr>
        <p:spPr>
          <a:xfrm>
            <a:off x="425450" y="1458913"/>
            <a:ext cx="8313738" cy="2376487"/>
          </a:xfrm>
          <a:noFill/>
          <a:ln/>
        </p:spPr>
        <p:txBody>
          <a:bodyPr/>
          <a:lstStyle/>
          <a:p>
            <a:r>
              <a:rPr lang="en-US" sz="2000"/>
              <a:t>Manufacturing errors cause cells to measure slightly above or below actual light intensity</a:t>
            </a:r>
          </a:p>
          <a:p>
            <a:r>
              <a:rPr lang="en-US" sz="2000"/>
              <a:t>Error typically same across columns, but different across rows</a:t>
            </a:r>
          </a:p>
          <a:p>
            <a:r>
              <a:rPr lang="en-US" sz="2000"/>
              <a:t>Some of left most columns blocked by black paint to detect zero-bias error</a:t>
            </a:r>
          </a:p>
          <a:p>
            <a:pPr lvl="1"/>
            <a:r>
              <a:rPr lang="en-US" sz="1800"/>
              <a:t>Reading of other than 0 in blocked cells is zero-bias error</a:t>
            </a:r>
          </a:p>
          <a:p>
            <a:pPr lvl="1"/>
            <a:r>
              <a:rPr lang="en-US" sz="1800"/>
              <a:t>Each row is corrected by subtracting the average error found in blocked cells for that row</a:t>
            </a:r>
          </a:p>
        </p:txBody>
      </p:sp>
      <p:grpSp>
        <p:nvGrpSpPr>
          <p:cNvPr id="80376" name="Group 504"/>
          <p:cNvGrpSpPr>
            <a:grpSpLocks/>
          </p:cNvGrpSpPr>
          <p:nvPr/>
        </p:nvGrpSpPr>
        <p:grpSpPr bwMode="auto">
          <a:xfrm>
            <a:off x="917575" y="3752850"/>
            <a:ext cx="7173913" cy="2165350"/>
            <a:chOff x="740" y="2364"/>
            <a:chExt cx="4519" cy="1364"/>
          </a:xfrm>
        </p:grpSpPr>
        <p:graphicFrame>
          <p:nvGraphicFramePr>
            <p:cNvPr id="80125" name="Object 253"/>
            <p:cNvGraphicFramePr>
              <a:graphicFrameLocks noChangeAspect="1"/>
            </p:cNvGraphicFramePr>
            <p:nvPr/>
          </p:nvGraphicFramePr>
          <p:xfrm>
            <a:off x="3669" y="2727"/>
            <a:ext cx="1590" cy="822"/>
          </p:xfrm>
          <a:graphic>
            <a:graphicData uri="http://schemas.openxmlformats.org/presentationml/2006/ole">
              <p:oleObj spid="_x0000_s80125" name="Worksheet" r:id="rId3" imgW="2981160" imgH="1541160" progId="Excel.Sheet.8">
                <p:embed/>
              </p:oleObj>
            </a:graphicData>
          </a:graphic>
        </p:graphicFrame>
        <p:graphicFrame>
          <p:nvGraphicFramePr>
            <p:cNvPr id="80368" name="Object 496"/>
            <p:cNvGraphicFramePr>
              <a:graphicFrameLocks noChangeAspect="1"/>
            </p:cNvGraphicFramePr>
            <p:nvPr/>
          </p:nvGraphicFramePr>
          <p:xfrm>
            <a:off x="740" y="2712"/>
            <a:ext cx="1987" cy="828"/>
          </p:xfrm>
          <a:graphic>
            <a:graphicData uri="http://schemas.openxmlformats.org/presentationml/2006/ole">
              <p:oleObj spid="_x0000_s80368" name="Worksheet" r:id="rId4" imgW="3723840" imgH="1552680" progId="Excel.Sheet.8">
                <p:embed/>
              </p:oleObj>
            </a:graphicData>
          </a:graphic>
        </p:graphicFrame>
        <p:sp>
          <p:nvSpPr>
            <p:cNvPr id="80369" name="Line 497"/>
            <p:cNvSpPr>
              <a:spLocks noChangeShapeType="1"/>
            </p:cNvSpPr>
            <p:nvPr/>
          </p:nvSpPr>
          <p:spPr bwMode="auto">
            <a:xfrm>
              <a:off x="3168" y="3126"/>
              <a:ext cx="444" cy="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0370" name="Text Box 498"/>
            <p:cNvSpPr txBox="1">
              <a:spLocks noChangeArrowheads="1"/>
            </p:cNvSpPr>
            <p:nvPr/>
          </p:nvSpPr>
          <p:spPr bwMode="auto">
            <a:xfrm>
              <a:off x="2286" y="2364"/>
              <a:ext cx="49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b="1"/>
                <a:t>Covered cells</a:t>
              </a:r>
            </a:p>
          </p:txBody>
        </p:sp>
        <p:sp>
          <p:nvSpPr>
            <p:cNvPr id="80371" name="Text Box 499"/>
            <p:cNvSpPr txBox="1">
              <a:spLocks noChangeArrowheads="1"/>
            </p:cNvSpPr>
            <p:nvPr/>
          </p:nvSpPr>
          <p:spPr bwMode="auto">
            <a:xfrm>
              <a:off x="1062" y="3588"/>
              <a:ext cx="136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 u="sng"/>
                <a:t>Before zero-bias adjustment</a:t>
              </a:r>
            </a:p>
          </p:txBody>
        </p:sp>
        <p:sp>
          <p:nvSpPr>
            <p:cNvPr id="80372" name="Text Box 500"/>
            <p:cNvSpPr txBox="1">
              <a:spLocks noChangeArrowheads="1"/>
            </p:cNvSpPr>
            <p:nvPr/>
          </p:nvSpPr>
          <p:spPr bwMode="auto">
            <a:xfrm>
              <a:off x="3804" y="3594"/>
              <a:ext cx="136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sz="1400" u="sng"/>
                <a:t>After zero-bias adjustment</a:t>
              </a:r>
            </a:p>
          </p:txBody>
        </p:sp>
        <p:sp>
          <p:nvSpPr>
            <p:cNvPr id="80373" name="AutoShape 501"/>
            <p:cNvSpPr>
              <a:spLocks/>
            </p:cNvSpPr>
            <p:nvPr/>
          </p:nvSpPr>
          <p:spPr bwMode="auto">
            <a:xfrm rot="16200000">
              <a:off x="2460" y="2470"/>
              <a:ext cx="134" cy="368"/>
            </a:xfrm>
            <a:prstGeom prst="rightBrace">
              <a:avLst>
                <a:gd name="adj1" fmla="val 22886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en-US"/>
            </a:p>
          </p:txBody>
        </p:sp>
        <p:graphicFrame>
          <p:nvGraphicFramePr>
            <p:cNvPr id="80374" name="Object 502"/>
            <p:cNvGraphicFramePr>
              <a:graphicFrameLocks noChangeAspect="1"/>
            </p:cNvGraphicFramePr>
            <p:nvPr/>
          </p:nvGraphicFramePr>
          <p:xfrm>
            <a:off x="2916" y="2715"/>
            <a:ext cx="204" cy="822"/>
          </p:xfrm>
          <a:graphic>
            <a:graphicData uri="http://schemas.openxmlformats.org/presentationml/2006/ole">
              <p:oleObj spid="_x0000_s80374" name="Worksheet" r:id="rId5" imgW="382680" imgH="1541160" progId="Excel.Sheet.8">
                <p:embed/>
              </p:oleObj>
            </a:graphicData>
          </a:graphic>
        </p:graphicFrame>
        <p:sp>
          <p:nvSpPr>
            <p:cNvPr id="80375" name="Text Box 503"/>
            <p:cNvSpPr txBox="1">
              <a:spLocks noChangeArrowheads="1"/>
            </p:cNvSpPr>
            <p:nvPr/>
          </p:nvSpPr>
          <p:spPr bwMode="auto">
            <a:xfrm>
              <a:off x="2760" y="2460"/>
              <a:ext cx="522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r>
                <a:rPr lang="en-US" b="1"/>
                <a:t>Zero-bias adjustment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DA5FC-98BB-4867-BB9B-B93703480E1A}" type="slidenum">
              <a:rPr lang="en-US"/>
              <a:pPr/>
              <a:t>8</a:t>
            </a:fld>
            <a:endParaRPr lang="en-US"/>
          </a:p>
        </p:txBody>
      </p:sp>
      <p:sp>
        <p:nvSpPr>
          <p:cNvPr id="80970" name="Rectangle 7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Compression</a:t>
            </a:r>
          </a:p>
        </p:txBody>
      </p:sp>
      <p:sp>
        <p:nvSpPr>
          <p:cNvPr id="80971" name="Rectangle 7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Store more images</a:t>
            </a:r>
          </a:p>
          <a:p>
            <a:pPr>
              <a:lnSpc>
                <a:spcPct val="90000"/>
              </a:lnSpc>
            </a:pPr>
            <a:r>
              <a:rPr lang="en-US" sz="2400"/>
              <a:t>Transmit image to PC in less time</a:t>
            </a:r>
          </a:p>
          <a:p>
            <a:pPr>
              <a:lnSpc>
                <a:spcPct val="90000"/>
              </a:lnSpc>
            </a:pPr>
            <a:r>
              <a:rPr lang="en-US" sz="2400"/>
              <a:t>JPEG (Joint Photographic Experts Group)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Popular standard format for representing digital images in a compressed form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Provides for a number of different modes of operation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Mode used in this chapter provides high compression ratios using DCT (discrete cosine transform)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Image data divided into blocks of 8 x 8 pixels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3 steps performed on each block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DCT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Quantization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Huffman encoding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75152-08D1-449A-8C73-9A58E76C933B}" type="slidenum">
              <a:rPr lang="en-US"/>
              <a:pPr/>
              <a:t>9</a:t>
            </a:fld>
            <a:endParaRPr lang="en-US"/>
          </a:p>
        </p:txBody>
      </p:sp>
      <p:sp>
        <p:nvSpPr>
          <p:cNvPr id="81994" name="Rectangle 7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DCT step</a:t>
            </a:r>
          </a:p>
        </p:txBody>
      </p:sp>
      <p:sp>
        <p:nvSpPr>
          <p:cNvPr id="81995" name="Rectangle 75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51535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Transforms original 8 x 8 block into a cosine-frequency domain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Upper-left corner values represent more of the essence of the image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Lower-right corner values represent finer details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Can reduce precision of these values and retain reasonable image quality</a:t>
            </a:r>
          </a:p>
          <a:p>
            <a:pPr>
              <a:lnSpc>
                <a:spcPct val="90000"/>
              </a:lnSpc>
            </a:pPr>
            <a:r>
              <a:rPr lang="en-US"/>
              <a:t>FDCT (Forward DCT) formula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C(h) = if (h == 0) then 1/sqrt(2) else 1.0</a:t>
            </a:r>
          </a:p>
          <a:p>
            <a:pPr lvl="2">
              <a:lnSpc>
                <a:spcPct val="90000"/>
              </a:lnSpc>
            </a:pPr>
            <a:r>
              <a:rPr lang="en-US" sz="1600"/>
              <a:t>Auxiliary function used in main function F(u,v)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F(u,v) = ¼ x C(u) x C(v) </a:t>
            </a:r>
            <a:r>
              <a:rPr lang="en-US" sz="1800">
                <a:cs typeface="Times New Roman" charset="0"/>
              </a:rPr>
              <a:t>Σ</a:t>
            </a:r>
            <a:r>
              <a:rPr lang="en-US" sz="1000">
                <a:cs typeface="Times New Roman" charset="0"/>
              </a:rPr>
              <a:t>x=0..7 </a:t>
            </a:r>
            <a:r>
              <a:rPr lang="en-US" sz="1800">
                <a:cs typeface="Times New Roman" charset="0"/>
              </a:rPr>
              <a:t>Σ</a:t>
            </a:r>
            <a:r>
              <a:rPr lang="en-US" sz="1000">
                <a:cs typeface="Times New Roman" charset="0"/>
              </a:rPr>
              <a:t>y=0..7 </a:t>
            </a:r>
            <a:r>
              <a:rPr lang="en-US" sz="1800">
                <a:cs typeface="Times New Roman" charset="0"/>
              </a:rPr>
              <a:t>D</a:t>
            </a:r>
            <a:r>
              <a:rPr lang="en-US" sz="1000">
                <a:cs typeface="Times New Roman" charset="0"/>
              </a:rPr>
              <a:t>xy </a:t>
            </a:r>
            <a:r>
              <a:rPr lang="en-US" sz="1800">
                <a:cs typeface="Times New Roman" charset="0"/>
              </a:rPr>
              <a:t>x cos(π(2u + 1)u/16) x cos(π(2y + 1)v/16)</a:t>
            </a:r>
          </a:p>
          <a:p>
            <a:pPr lvl="2">
              <a:lnSpc>
                <a:spcPct val="90000"/>
              </a:lnSpc>
            </a:pPr>
            <a:r>
              <a:rPr lang="en-US" sz="1600">
                <a:cs typeface="Times New Roman" charset="0"/>
              </a:rPr>
              <a:t>Gives encoded pixel at row u, column v</a:t>
            </a:r>
          </a:p>
          <a:p>
            <a:pPr lvl="2">
              <a:lnSpc>
                <a:spcPct val="90000"/>
              </a:lnSpc>
            </a:pPr>
            <a:r>
              <a:rPr lang="en-US" sz="1600">
                <a:cs typeface="Times New Roman" charset="0"/>
              </a:rPr>
              <a:t>D</a:t>
            </a:r>
            <a:r>
              <a:rPr lang="en-US" sz="900">
                <a:cs typeface="Times New Roman" charset="0"/>
              </a:rPr>
              <a:t>xy </a:t>
            </a:r>
            <a:r>
              <a:rPr lang="en-US" sz="1600">
                <a:cs typeface="Times New Roman" charset="0"/>
              </a:rPr>
              <a:t>is original pixel value at row x, column y</a:t>
            </a:r>
          </a:p>
          <a:p>
            <a:pPr>
              <a:lnSpc>
                <a:spcPct val="90000"/>
              </a:lnSpc>
            </a:pPr>
            <a:r>
              <a:rPr lang="en-US">
                <a:cs typeface="Times New Roman" charset="0"/>
              </a:rPr>
              <a:t>IDCT (Inverse DCT)</a:t>
            </a:r>
          </a:p>
          <a:p>
            <a:pPr lvl="1">
              <a:lnSpc>
                <a:spcPct val="90000"/>
              </a:lnSpc>
            </a:pPr>
            <a:r>
              <a:rPr lang="en-US" sz="2000">
                <a:cs typeface="Times New Roman" charset="0"/>
              </a:rPr>
              <a:t>Reverses process to obtain original block (not needed for this design)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temporary">
  <a:themeElements>
    <a:clrScheme name="Contemporary 2">
      <a:dk1>
        <a:srgbClr val="000000"/>
      </a:dk1>
      <a:lt1>
        <a:srgbClr val="FFFFFF"/>
      </a:lt1>
      <a:dk2>
        <a:srgbClr val="000000"/>
      </a:dk2>
      <a:lt2>
        <a:srgbClr val="868686"/>
      </a:lt2>
      <a:accent1>
        <a:srgbClr val="3366FF"/>
      </a:accent1>
      <a:accent2>
        <a:srgbClr val="009900"/>
      </a:accent2>
      <a:accent3>
        <a:srgbClr val="FFFFFF"/>
      </a:accent3>
      <a:accent4>
        <a:srgbClr val="000000"/>
      </a:accent4>
      <a:accent5>
        <a:srgbClr val="ADB8FF"/>
      </a:accent5>
      <a:accent6>
        <a:srgbClr val="008A00"/>
      </a:accent6>
      <a:hlink>
        <a:srgbClr val="FF0033"/>
      </a:hlink>
      <a:folHlink>
        <a:srgbClr val="CCCCCC"/>
      </a:folHlink>
    </a:clrScheme>
    <a:fontScheme name="Contemporar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ontemporary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orary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Designs\Contemporary.pot</Template>
  <TotalTime>16092</TotalTime>
  <Words>5214</Words>
  <Application>Microsoft PowerPoint</Application>
  <PresentationFormat>On-screen Show (4:3)</PresentationFormat>
  <Paragraphs>1006</Paragraphs>
  <Slides>47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Contemporary</vt:lpstr>
      <vt:lpstr>Worksheet</vt:lpstr>
      <vt:lpstr>Digital Camera Example</vt:lpstr>
      <vt:lpstr>Outline</vt:lpstr>
      <vt:lpstr>Introduction</vt:lpstr>
      <vt:lpstr>Introduction to a simple digital camera</vt:lpstr>
      <vt:lpstr>Designer’s perspective</vt:lpstr>
      <vt:lpstr>Charge-coupled device (CCD)</vt:lpstr>
      <vt:lpstr>Zero-bias error</vt:lpstr>
      <vt:lpstr>Compression</vt:lpstr>
      <vt:lpstr>DCT step</vt:lpstr>
      <vt:lpstr>Quantization step</vt:lpstr>
      <vt:lpstr>Huffman encoding step</vt:lpstr>
      <vt:lpstr>Huffman encoding example</vt:lpstr>
      <vt:lpstr>Archive step</vt:lpstr>
      <vt:lpstr>Uploading to PC</vt:lpstr>
      <vt:lpstr>Requirements Specification</vt:lpstr>
      <vt:lpstr>Nonfunctional requirements</vt:lpstr>
      <vt:lpstr>Nonfunctional requirements (cont.)</vt:lpstr>
      <vt:lpstr>Informal functional specification</vt:lpstr>
      <vt:lpstr>Refined functional specification</vt:lpstr>
      <vt:lpstr>CCD module</vt:lpstr>
      <vt:lpstr>CCDPP (CCD PreProcessing) module</vt:lpstr>
      <vt:lpstr>UART module</vt:lpstr>
      <vt:lpstr>CODEC module</vt:lpstr>
      <vt:lpstr>CODEC (cont.)</vt:lpstr>
      <vt:lpstr>CNTRL (controller) module</vt:lpstr>
      <vt:lpstr>Putting it all together</vt:lpstr>
      <vt:lpstr>Design</vt:lpstr>
      <vt:lpstr>Implementation 1: Microcontroller alone</vt:lpstr>
      <vt:lpstr>Implementation 2:  Microcontroller and CCDPP</vt:lpstr>
      <vt:lpstr>Microcontroller</vt:lpstr>
      <vt:lpstr>UART</vt:lpstr>
      <vt:lpstr>CCDPP</vt:lpstr>
      <vt:lpstr>Connecting SOC components</vt:lpstr>
      <vt:lpstr>Software</vt:lpstr>
      <vt:lpstr>Analysis</vt:lpstr>
      <vt:lpstr>Implementation 2:  Microcontroller and CCDPP</vt:lpstr>
      <vt:lpstr>Implementation 3: Microcontroller and CCDPP/Fixed-Point DCT</vt:lpstr>
      <vt:lpstr>DCT floating-point cost</vt:lpstr>
      <vt:lpstr>Fixed-point arithmetic</vt:lpstr>
      <vt:lpstr>Fixed-point arithmetic operations</vt:lpstr>
      <vt:lpstr>Fixed-point implementation of CODEC</vt:lpstr>
      <vt:lpstr>Implementation 3: Microcontroller and CCDPP/Fixed-Point DCT</vt:lpstr>
      <vt:lpstr>Implementation 4: Microcontroller and CCDPP/DCT</vt:lpstr>
      <vt:lpstr>CODEC design</vt:lpstr>
      <vt:lpstr>Implementation 4: Microcontroller and CCDPP/DCT</vt:lpstr>
      <vt:lpstr>Summary of implementations</vt:lpstr>
      <vt:lpstr>Summary</vt:lpstr>
    </vt:vector>
  </TitlesOfParts>
  <Company>University of California, Riverside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“short list” of embedded systems</dc:title>
  <dc:creator>vahid</dc:creator>
  <cp:lastModifiedBy>Ele</cp:lastModifiedBy>
  <cp:revision>348</cp:revision>
  <cp:lastPrinted>2001-11-01T23:39:18Z</cp:lastPrinted>
  <dcterms:created xsi:type="dcterms:W3CDTF">2000-09-27T14:38:47Z</dcterms:created>
  <dcterms:modified xsi:type="dcterms:W3CDTF">2024-12-26T06:32:51Z</dcterms:modified>
</cp:coreProperties>
</file>