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1"/>
  </p:notesMasterIdLst>
  <p:sldIdLst>
    <p:sldId id="274" r:id="rId2"/>
    <p:sldId id="291" r:id="rId3"/>
    <p:sldId id="288" r:id="rId4"/>
    <p:sldId id="275" r:id="rId5"/>
    <p:sldId id="290" r:id="rId6"/>
    <p:sldId id="292" r:id="rId7"/>
    <p:sldId id="293" r:id="rId8"/>
    <p:sldId id="276" r:id="rId9"/>
    <p:sldId id="277" r:id="rId10"/>
    <p:sldId id="278" r:id="rId11"/>
    <p:sldId id="294" r:id="rId12"/>
    <p:sldId id="279" r:id="rId13"/>
    <p:sldId id="280" r:id="rId14"/>
    <p:sldId id="295" r:id="rId15"/>
    <p:sldId id="281" r:id="rId16"/>
    <p:sldId id="282" r:id="rId17"/>
    <p:sldId id="283" r:id="rId18"/>
    <p:sldId id="284" r:id="rId19"/>
    <p:sldId id="285" r:id="rId20"/>
    <p:sldId id="296" r:id="rId21"/>
    <p:sldId id="286" r:id="rId22"/>
    <p:sldId id="297" r:id="rId23"/>
    <p:sldId id="28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  <a:srgbClr val="EAEAEA"/>
    <a:srgbClr val="5F5F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-1938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21D905-452F-4E8C-9AE8-D4E3884E709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A2E51B-8C17-4408-8E31-A77A01C972F2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" name="Rectangle 30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103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927A68-69D0-4A6E-B343-742B40EBC22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1" lang="en-US" sz="3600">
                <a:solidFill>
                  <a:schemeClr val="tx2"/>
                </a:solidFill>
              </a:rPr>
              <a:t>Embedded Systems Design: A Unified Hardware/Software Introduction</a:t>
            </a: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228600" y="1295400"/>
            <a:ext cx="8686800" cy="152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228600" y="6096000"/>
            <a:ext cx="8686800" cy="76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C85C77-61A4-476F-AC73-1BE5FCB2A5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0955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341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8514592-96BA-4C31-91CC-324EFBC6ED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15FB13-1AE3-47DE-9756-0BEEC53FD4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B13E4B-BBA6-4014-A349-231F45761A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387A76-BD59-4DD0-AF1F-F7F781B1F6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596B149-225B-40A5-A89C-D3CD9287C0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F73924-B81C-4DFE-A660-E9D79851C2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DE0B364-4FD4-4BB8-913D-2605EEEF26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31A3F6-7DBD-402E-8587-53C72CB88F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D37B05-554A-4830-BD32-187B40B87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38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038" rIns="0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382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248400"/>
            <a:ext cx="914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E0A2CC39-F9DE-4EB1-B6EE-0B2FE372709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228600" y="1295400"/>
            <a:ext cx="8686800" cy="152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81000" y="6172200"/>
            <a:ext cx="2590800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228600" y="6248400"/>
            <a:ext cx="3505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/>
          <a:lstStyle/>
          <a:p>
            <a:pPr algn="ctr"/>
            <a:r>
              <a:rPr lang="en-US" sz="1200" i="1"/>
              <a:t>Embedded Systems Design: A Unified Hardware/Software Introduction,</a:t>
            </a:r>
            <a:r>
              <a:rPr lang="en-US" sz="1200"/>
              <a:t> </a:t>
            </a:r>
            <a:r>
              <a:rPr lang="en-US" sz="1000"/>
              <a:t>(c) 2000 Vahid/Givargis</a:t>
            </a:r>
            <a:r>
              <a:rPr lang="en-US" sz="1200"/>
              <a:t> </a:t>
            </a: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228600" y="6096000"/>
            <a:ext cx="8686800" cy="76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78FC7FD6-4728-4F43-BF90-036EA81A8BA1}" type="slidenum">
              <a:rPr lang="en-US"/>
              <a:pPr/>
              <a:t>1</a:t>
            </a:fld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549275"/>
          </a:xfrm>
          <a:prstGeom prst="rect">
            <a:avLst/>
          </a:prstGeom>
          <a:noFill/>
          <a:ln cap="sq"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 smtClean="0"/>
              <a:t>Memory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93259-A527-4A6D-A0F3-779831D50BCB}" type="slidenum">
              <a:rPr lang="en-US"/>
              <a:pPr/>
              <a:t>10</a:t>
            </a:fld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Implementing combinational function</a:t>
            </a:r>
          </a:p>
        </p:txBody>
      </p:sp>
      <p:sp>
        <p:nvSpPr>
          <p:cNvPr id="66915" name="Rectangle 355"/>
          <p:cNvSpPr>
            <a:spLocks noGrp="1" noChangeArrowheads="1"/>
          </p:cNvSpPr>
          <p:nvPr>
            <p:ph type="body" idx="1"/>
          </p:nvPr>
        </p:nvSpPr>
        <p:spPr>
          <a:xfrm>
            <a:off x="400050" y="1466850"/>
            <a:ext cx="8382000" cy="1638300"/>
          </a:xfrm>
        </p:spPr>
        <p:txBody>
          <a:bodyPr/>
          <a:lstStyle/>
          <a:p>
            <a:r>
              <a:rPr lang="en-US" sz="2400"/>
              <a:t>Any combinational circuit of </a:t>
            </a:r>
            <a:r>
              <a:rPr lang="en-US" sz="2400" i="1"/>
              <a:t>n</a:t>
            </a:r>
            <a:r>
              <a:rPr lang="en-US" sz="2400"/>
              <a:t> functions of same </a:t>
            </a:r>
            <a:r>
              <a:rPr lang="en-US" sz="2400" i="1"/>
              <a:t>k</a:t>
            </a:r>
            <a:r>
              <a:rPr lang="en-US" sz="2400"/>
              <a:t> variables can be done with 2^</a:t>
            </a:r>
            <a:r>
              <a:rPr lang="en-US" sz="2400" i="1"/>
              <a:t>k</a:t>
            </a:r>
            <a:r>
              <a:rPr lang="en-US" sz="2400"/>
              <a:t> x </a:t>
            </a:r>
            <a:r>
              <a:rPr lang="en-US" sz="2400" i="1"/>
              <a:t>n </a:t>
            </a:r>
            <a:r>
              <a:rPr lang="en-US" sz="2400"/>
              <a:t>ROM</a:t>
            </a:r>
          </a:p>
        </p:txBody>
      </p:sp>
      <p:grpSp>
        <p:nvGrpSpPr>
          <p:cNvPr id="66982" name="Group 422"/>
          <p:cNvGrpSpPr>
            <a:grpSpLocks/>
          </p:cNvGrpSpPr>
          <p:nvPr/>
        </p:nvGrpSpPr>
        <p:grpSpPr bwMode="auto">
          <a:xfrm>
            <a:off x="2346325" y="3579813"/>
            <a:ext cx="4368800" cy="1912937"/>
            <a:chOff x="1478" y="2255"/>
            <a:chExt cx="2752" cy="1205"/>
          </a:xfrm>
        </p:grpSpPr>
        <p:grpSp>
          <p:nvGrpSpPr>
            <p:cNvPr id="66980" name="Group 420"/>
            <p:cNvGrpSpPr>
              <a:grpSpLocks/>
            </p:cNvGrpSpPr>
            <p:nvPr/>
          </p:nvGrpSpPr>
          <p:grpSpPr bwMode="auto">
            <a:xfrm>
              <a:off x="1478" y="2255"/>
              <a:ext cx="2752" cy="1205"/>
              <a:chOff x="1628" y="2435"/>
              <a:chExt cx="2752" cy="1205"/>
            </a:xfrm>
          </p:grpSpPr>
          <p:sp>
            <p:nvSpPr>
              <p:cNvPr id="66949" name="Text Box 389"/>
              <p:cNvSpPr txBox="1">
                <a:spLocks noChangeArrowheads="1"/>
              </p:cNvSpPr>
              <p:nvPr/>
            </p:nvSpPr>
            <p:spPr bwMode="auto">
              <a:xfrm>
                <a:off x="1628" y="2435"/>
                <a:ext cx="1102" cy="1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200"/>
                  <a:t>Truth table</a:t>
                </a:r>
                <a:endParaRPr lang="en-US"/>
              </a:p>
              <a:p>
                <a:r>
                  <a:rPr lang="en-US"/>
                  <a:t>    Inputs (address)          Outputs</a:t>
                </a:r>
                <a:endParaRPr lang="en-US" sz="1000"/>
              </a:p>
              <a:p>
                <a:r>
                  <a:rPr lang="en-US"/>
                  <a:t>    </a:t>
                </a:r>
                <a:r>
                  <a:rPr lang="en-US" u="sng"/>
                  <a:t>a       b       c                y        z</a:t>
                </a:r>
                <a:endParaRPr lang="en-US" sz="1000"/>
              </a:p>
              <a:p>
                <a:r>
                  <a:rPr lang="en-US"/>
                  <a:t>    0       0       0                0       0</a:t>
                </a:r>
                <a:endParaRPr lang="en-US" sz="1000"/>
              </a:p>
              <a:p>
                <a:r>
                  <a:rPr lang="en-US"/>
                  <a:t>    0       0       1                0       1</a:t>
                </a:r>
                <a:endParaRPr lang="en-US" sz="1000"/>
              </a:p>
              <a:p>
                <a:r>
                  <a:rPr lang="en-US"/>
                  <a:t>    0       1       0                0       1</a:t>
                </a:r>
                <a:endParaRPr lang="en-US" sz="1000"/>
              </a:p>
              <a:p>
                <a:r>
                  <a:rPr lang="en-US"/>
                  <a:t>    0       1       1                1       0</a:t>
                </a:r>
                <a:endParaRPr lang="en-US" sz="1000"/>
              </a:p>
              <a:p>
                <a:r>
                  <a:rPr lang="en-US"/>
                  <a:t>    1       0       0                1       0</a:t>
                </a:r>
                <a:endParaRPr lang="en-US" sz="1000"/>
              </a:p>
              <a:p>
                <a:r>
                  <a:rPr lang="en-US"/>
                  <a:t>    1       0       1                1       1</a:t>
                </a:r>
                <a:endParaRPr lang="en-US" sz="1000"/>
              </a:p>
              <a:p>
                <a:r>
                  <a:rPr lang="en-US"/>
                  <a:t>    1       1       0                1       1</a:t>
                </a:r>
                <a:endParaRPr lang="en-US" sz="1000"/>
              </a:p>
              <a:p>
                <a:r>
                  <a:rPr lang="en-US"/>
                  <a:t>    1       1       1                1       1</a:t>
                </a:r>
                <a:endParaRPr lang="en-US" sz="1000"/>
              </a:p>
              <a:p>
                <a:pPr algn="ctr"/>
                <a:endParaRPr lang="en-US"/>
              </a:p>
            </p:txBody>
          </p:sp>
          <p:sp>
            <p:nvSpPr>
              <p:cNvPr id="66950" name="Text Box 390"/>
              <p:cNvSpPr txBox="1">
                <a:spLocks noChangeArrowheads="1"/>
              </p:cNvSpPr>
              <p:nvPr/>
            </p:nvSpPr>
            <p:spPr bwMode="auto">
              <a:xfrm>
                <a:off x="3513" y="2710"/>
                <a:ext cx="519" cy="7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r>
                  <a:rPr lang="en-US" i="1"/>
                  <a:t>       </a:t>
                </a:r>
                <a:r>
                  <a:rPr lang="en-US"/>
                  <a:t>0</a:t>
                </a:r>
                <a:r>
                  <a:rPr lang="en-US" i="1"/>
                  <a:t>          </a:t>
                </a:r>
                <a:r>
                  <a:rPr lang="en-US"/>
                  <a:t>0</a:t>
                </a:r>
                <a:endParaRPr lang="en-US" sz="1000" i="1"/>
              </a:p>
              <a:p>
                <a:r>
                  <a:rPr lang="en-US"/>
                  <a:t>       0          1</a:t>
                </a:r>
                <a:endParaRPr lang="en-US" sz="1000"/>
              </a:p>
              <a:p>
                <a:r>
                  <a:rPr lang="en-US"/>
                  <a:t>       0          1</a:t>
                </a:r>
                <a:endParaRPr lang="en-US" sz="1000"/>
              </a:p>
              <a:p>
                <a:r>
                  <a:rPr lang="en-US"/>
                  <a:t>       1          0</a:t>
                </a:r>
                <a:endParaRPr lang="en-US" sz="1000"/>
              </a:p>
              <a:p>
                <a:r>
                  <a:rPr lang="en-US"/>
                  <a:t>       1          0</a:t>
                </a:r>
                <a:endParaRPr lang="en-US" sz="1000"/>
              </a:p>
              <a:p>
                <a:r>
                  <a:rPr lang="en-US"/>
                  <a:t>       1          1</a:t>
                </a:r>
                <a:endParaRPr lang="en-US" sz="1000"/>
              </a:p>
              <a:p>
                <a:r>
                  <a:rPr lang="en-US"/>
                  <a:t>       1          1</a:t>
                </a:r>
                <a:endParaRPr lang="en-US" sz="1000"/>
              </a:p>
              <a:p>
                <a:r>
                  <a:rPr lang="en-US"/>
                  <a:t>       1          1</a:t>
                </a:r>
                <a:endParaRPr lang="en-US" sz="1000"/>
              </a:p>
              <a:p>
                <a:endParaRPr lang="en-US" sz="1000"/>
              </a:p>
            </p:txBody>
          </p:sp>
          <p:sp>
            <p:nvSpPr>
              <p:cNvPr id="66951" name="Line 391"/>
              <p:cNvSpPr>
                <a:spLocks noChangeShapeType="1"/>
              </p:cNvSpPr>
              <p:nvPr/>
            </p:nvSpPr>
            <p:spPr bwMode="auto">
              <a:xfrm>
                <a:off x="3863" y="3429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2" name="Text Box 392"/>
              <p:cNvSpPr txBox="1">
                <a:spLocks noChangeArrowheads="1"/>
              </p:cNvSpPr>
              <p:nvPr/>
            </p:nvSpPr>
            <p:spPr bwMode="auto">
              <a:xfrm>
                <a:off x="3887" y="3429"/>
                <a:ext cx="90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/>
                  <a:t>z</a:t>
                </a:r>
              </a:p>
            </p:txBody>
          </p:sp>
          <p:sp>
            <p:nvSpPr>
              <p:cNvPr id="66953" name="Text Box 393"/>
              <p:cNvSpPr txBox="1">
                <a:spLocks noChangeArrowheads="1"/>
              </p:cNvSpPr>
              <p:nvPr/>
            </p:nvSpPr>
            <p:spPr bwMode="auto">
              <a:xfrm>
                <a:off x="3387" y="3429"/>
                <a:ext cx="242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r"/>
                <a:r>
                  <a:rPr lang="en-US"/>
                  <a:t>y</a:t>
                </a:r>
              </a:p>
            </p:txBody>
          </p:sp>
          <p:sp>
            <p:nvSpPr>
              <p:cNvPr id="66954" name="Text Box 394"/>
              <p:cNvSpPr txBox="1">
                <a:spLocks noChangeArrowheads="1"/>
              </p:cNvSpPr>
              <p:nvPr/>
            </p:nvSpPr>
            <p:spPr bwMode="auto">
              <a:xfrm>
                <a:off x="3141" y="3199"/>
                <a:ext cx="144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r"/>
                <a:r>
                  <a:rPr lang="en-US"/>
                  <a:t>c</a:t>
                </a:r>
              </a:p>
            </p:txBody>
          </p:sp>
          <p:sp>
            <p:nvSpPr>
              <p:cNvPr id="66955" name="Line 395"/>
              <p:cNvSpPr>
                <a:spLocks noChangeShapeType="1"/>
              </p:cNvSpPr>
              <p:nvPr/>
            </p:nvSpPr>
            <p:spPr bwMode="auto">
              <a:xfrm rot="-5400000">
                <a:off x="3408" y="3237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6" name="Line 396"/>
              <p:cNvSpPr>
                <a:spLocks noChangeShapeType="1"/>
              </p:cNvSpPr>
              <p:nvPr/>
            </p:nvSpPr>
            <p:spPr bwMode="auto">
              <a:xfrm rot="-5400000">
                <a:off x="3408" y="3295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7" name="Line 397"/>
              <p:cNvSpPr>
                <a:spLocks noChangeShapeType="1"/>
              </p:cNvSpPr>
              <p:nvPr/>
            </p:nvSpPr>
            <p:spPr bwMode="auto">
              <a:xfrm rot="-5400000">
                <a:off x="3408" y="3179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8" name="Line 398"/>
              <p:cNvSpPr>
                <a:spLocks noChangeShapeType="1"/>
              </p:cNvSpPr>
              <p:nvPr/>
            </p:nvSpPr>
            <p:spPr bwMode="auto">
              <a:xfrm>
                <a:off x="3653" y="3429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9" name="Line 399"/>
              <p:cNvSpPr>
                <a:spLocks noChangeShapeType="1"/>
              </p:cNvSpPr>
              <p:nvPr/>
            </p:nvSpPr>
            <p:spPr bwMode="auto">
              <a:xfrm rot="-5400000">
                <a:off x="3408" y="3007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60" name="Text Box 400"/>
              <p:cNvSpPr txBox="1">
                <a:spLocks noChangeArrowheads="1"/>
              </p:cNvSpPr>
              <p:nvPr/>
            </p:nvSpPr>
            <p:spPr bwMode="auto">
              <a:xfrm>
                <a:off x="3052" y="3026"/>
                <a:ext cx="250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enable</a:t>
                </a:r>
              </a:p>
            </p:txBody>
          </p:sp>
          <p:sp>
            <p:nvSpPr>
              <p:cNvPr id="66961" name="Text Box 401"/>
              <p:cNvSpPr txBox="1">
                <a:spLocks noChangeArrowheads="1"/>
              </p:cNvSpPr>
              <p:nvPr/>
            </p:nvSpPr>
            <p:spPr bwMode="auto">
              <a:xfrm>
                <a:off x="3141" y="3372"/>
                <a:ext cx="144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r"/>
                <a:r>
                  <a:rPr lang="en-US"/>
                  <a:t>a</a:t>
                </a:r>
                <a:endParaRPr lang="en-US" baseline="-25000"/>
              </a:p>
            </p:txBody>
          </p:sp>
          <p:sp>
            <p:nvSpPr>
              <p:cNvPr id="66962" name="Text Box 402"/>
              <p:cNvSpPr txBox="1">
                <a:spLocks noChangeArrowheads="1"/>
              </p:cNvSpPr>
              <p:nvPr/>
            </p:nvSpPr>
            <p:spPr bwMode="auto">
              <a:xfrm>
                <a:off x="3141" y="3285"/>
                <a:ext cx="144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r"/>
                <a:r>
                  <a:rPr lang="en-US"/>
                  <a:t>b</a:t>
                </a:r>
                <a:endParaRPr lang="en-US" baseline="-25000"/>
              </a:p>
            </p:txBody>
          </p:sp>
          <p:sp>
            <p:nvSpPr>
              <p:cNvPr id="66963" name="Text Box 403"/>
              <p:cNvSpPr txBox="1">
                <a:spLocks noChangeArrowheads="1"/>
              </p:cNvSpPr>
              <p:nvPr/>
            </p:nvSpPr>
            <p:spPr bwMode="auto">
              <a:xfrm>
                <a:off x="3513" y="2623"/>
                <a:ext cx="519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8×2 ROM</a:t>
                </a:r>
                <a:endParaRPr lang="en-US"/>
              </a:p>
            </p:txBody>
          </p:sp>
          <p:sp>
            <p:nvSpPr>
              <p:cNvPr id="66966" name="Line 406"/>
              <p:cNvSpPr>
                <a:spLocks noChangeShapeType="1"/>
              </p:cNvSpPr>
              <p:nvPr/>
            </p:nvSpPr>
            <p:spPr bwMode="auto">
              <a:xfrm>
                <a:off x="3513" y="2806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67" name="Line 407"/>
              <p:cNvSpPr>
                <a:spLocks noChangeShapeType="1"/>
              </p:cNvSpPr>
              <p:nvPr/>
            </p:nvSpPr>
            <p:spPr bwMode="auto">
              <a:xfrm>
                <a:off x="3513" y="2892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68" name="Line 408"/>
              <p:cNvSpPr>
                <a:spLocks noChangeShapeType="1"/>
              </p:cNvSpPr>
              <p:nvPr/>
            </p:nvSpPr>
            <p:spPr bwMode="auto">
              <a:xfrm>
                <a:off x="3513" y="2978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69" name="Line 409"/>
              <p:cNvSpPr>
                <a:spLocks noChangeShapeType="1"/>
              </p:cNvSpPr>
              <p:nvPr/>
            </p:nvSpPr>
            <p:spPr bwMode="auto">
              <a:xfrm>
                <a:off x="3513" y="3065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0" name="Line 410"/>
              <p:cNvSpPr>
                <a:spLocks noChangeShapeType="1"/>
              </p:cNvSpPr>
              <p:nvPr/>
            </p:nvSpPr>
            <p:spPr bwMode="auto">
              <a:xfrm>
                <a:off x="3513" y="3151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1" name="Line 411"/>
              <p:cNvSpPr>
                <a:spLocks noChangeShapeType="1"/>
              </p:cNvSpPr>
              <p:nvPr/>
            </p:nvSpPr>
            <p:spPr bwMode="auto">
              <a:xfrm>
                <a:off x="3513" y="3237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2" name="Line 412"/>
              <p:cNvSpPr>
                <a:spLocks noChangeShapeType="1"/>
              </p:cNvSpPr>
              <p:nvPr/>
            </p:nvSpPr>
            <p:spPr bwMode="auto">
              <a:xfrm>
                <a:off x="3513" y="3324"/>
                <a:ext cx="5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3" name="Text Box 413"/>
              <p:cNvSpPr txBox="1">
                <a:spLocks noChangeArrowheads="1"/>
              </p:cNvSpPr>
              <p:nvPr/>
            </p:nvSpPr>
            <p:spPr bwMode="auto">
              <a:xfrm>
                <a:off x="4032" y="2710"/>
                <a:ext cx="34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tIns="0" rIns="0" bIns="0"/>
              <a:lstStyle/>
              <a:p>
                <a:r>
                  <a:rPr lang="en-US"/>
                  <a:t>word 0</a:t>
                </a:r>
              </a:p>
            </p:txBody>
          </p:sp>
          <p:sp>
            <p:nvSpPr>
              <p:cNvPr id="66974" name="Text Box 414"/>
              <p:cNvSpPr txBox="1">
                <a:spLocks noChangeArrowheads="1"/>
              </p:cNvSpPr>
              <p:nvPr/>
            </p:nvSpPr>
            <p:spPr bwMode="auto">
              <a:xfrm>
                <a:off x="4032" y="2806"/>
                <a:ext cx="34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tIns="0" rIns="0" bIns="0"/>
              <a:lstStyle/>
              <a:p>
                <a:r>
                  <a:rPr lang="en-US"/>
                  <a:t>word 1</a:t>
                </a:r>
              </a:p>
            </p:txBody>
          </p:sp>
          <p:sp>
            <p:nvSpPr>
              <p:cNvPr id="66975" name="Text Box 415"/>
              <p:cNvSpPr txBox="1">
                <a:spLocks noChangeArrowheads="1"/>
              </p:cNvSpPr>
              <p:nvPr/>
            </p:nvSpPr>
            <p:spPr bwMode="auto">
              <a:xfrm>
                <a:off x="4032" y="3333"/>
                <a:ext cx="34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tIns="0" rIns="0" bIns="0"/>
              <a:lstStyle/>
              <a:p>
                <a:r>
                  <a:rPr lang="en-US"/>
                  <a:t>word 7</a:t>
                </a:r>
              </a:p>
            </p:txBody>
          </p:sp>
          <p:sp>
            <p:nvSpPr>
              <p:cNvPr id="66976" name="Line 416"/>
              <p:cNvSpPr>
                <a:spLocks noChangeShapeType="1"/>
              </p:cNvSpPr>
              <p:nvPr/>
            </p:nvSpPr>
            <p:spPr bwMode="auto">
              <a:xfrm>
                <a:off x="2649" y="2857"/>
                <a:ext cx="97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7" name="AutoShape 417"/>
              <p:cNvSpPr>
                <a:spLocks noChangeArrowheads="1"/>
              </p:cNvSpPr>
              <p:nvPr/>
            </p:nvSpPr>
            <p:spPr bwMode="auto">
              <a:xfrm>
                <a:off x="2352" y="2818"/>
                <a:ext cx="305" cy="96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8" name="AutoShape 418"/>
              <p:cNvSpPr>
                <a:spLocks noChangeArrowheads="1"/>
              </p:cNvSpPr>
              <p:nvPr/>
            </p:nvSpPr>
            <p:spPr bwMode="auto">
              <a:xfrm>
                <a:off x="3608" y="2800"/>
                <a:ext cx="305" cy="96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6981" name="Rectangle 421"/>
            <p:cNvSpPr>
              <a:spLocks noChangeArrowheads="1"/>
            </p:cNvSpPr>
            <p:nvPr/>
          </p:nvSpPr>
          <p:spPr bwMode="auto">
            <a:xfrm>
              <a:off x="1584" y="2406"/>
              <a:ext cx="900" cy="85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D7CCA-D63C-43B1-87AE-EE83F6753796}" type="slidenum">
              <a:rPr lang="en-US"/>
              <a:pPr/>
              <a:t>11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Mask-programmed ROM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43825" cy="4267200"/>
          </a:xfrm>
        </p:spPr>
        <p:txBody>
          <a:bodyPr/>
          <a:lstStyle/>
          <a:p>
            <a:r>
              <a:rPr kumimoji="0" lang="en-US" sz="2400"/>
              <a:t>Connections “programmed” at fabrication</a:t>
            </a:r>
          </a:p>
          <a:p>
            <a:pPr lvl="1"/>
            <a:r>
              <a:rPr kumimoji="0" lang="en-US" sz="2000"/>
              <a:t>set of masks</a:t>
            </a:r>
          </a:p>
          <a:p>
            <a:r>
              <a:rPr kumimoji="0" lang="en-US" sz="2400"/>
              <a:t>Lowest write ability</a:t>
            </a:r>
          </a:p>
          <a:p>
            <a:pPr lvl="1"/>
            <a:r>
              <a:rPr kumimoji="0" lang="en-US" sz="2000"/>
              <a:t>only once</a:t>
            </a:r>
          </a:p>
          <a:p>
            <a:r>
              <a:rPr kumimoji="0" lang="en-US" sz="2400"/>
              <a:t>Highest storage permanence</a:t>
            </a:r>
          </a:p>
          <a:p>
            <a:pPr lvl="1"/>
            <a:r>
              <a:rPr kumimoji="0" lang="en-US" sz="2000"/>
              <a:t>bits never change unless damaged</a:t>
            </a:r>
          </a:p>
          <a:p>
            <a:r>
              <a:rPr kumimoji="0" lang="en-US" sz="2400"/>
              <a:t>Typically used for final design of high-volume systems</a:t>
            </a:r>
          </a:p>
          <a:p>
            <a:pPr lvl="1"/>
            <a:r>
              <a:rPr kumimoji="0" lang="en-US" sz="2000"/>
              <a:t>spread out NRE cost for a low unit cost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F43C5-FD64-47D9-82E6-68A405E149AB}" type="slidenum">
              <a:rPr lang="en-US"/>
              <a:pPr/>
              <a:t>12</a:t>
            </a:fld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OTP ROM: One-time programmable ROM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1371600" y="2314575"/>
            <a:ext cx="4962525" cy="365125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67615" name="Rectangle 31"/>
          <p:cNvSpPr>
            <a:spLocks noGrp="1" noChangeArrowheads="1"/>
          </p:cNvSpPr>
          <p:nvPr>
            <p:ph type="body" idx="1"/>
          </p:nvPr>
        </p:nvSpPr>
        <p:spPr>
          <a:xfrm>
            <a:off x="355600" y="1452563"/>
            <a:ext cx="8453438" cy="4554537"/>
          </a:xfrm>
          <a:noFill/>
          <a:ln/>
        </p:spPr>
        <p:txBody>
          <a:bodyPr/>
          <a:lstStyle/>
          <a:p>
            <a:r>
              <a:rPr kumimoji="0" lang="en-US" sz="2400"/>
              <a:t>Connections “programmed” after manufacture by user</a:t>
            </a:r>
          </a:p>
          <a:p>
            <a:pPr lvl="1"/>
            <a:r>
              <a:rPr kumimoji="0" lang="en-US" sz="2000"/>
              <a:t>user provides file of desired contents of ROM</a:t>
            </a:r>
          </a:p>
          <a:p>
            <a:pPr lvl="1"/>
            <a:r>
              <a:rPr kumimoji="0" lang="en-US" sz="2000"/>
              <a:t>file input to machine called ROM programmer</a:t>
            </a:r>
          </a:p>
          <a:p>
            <a:pPr lvl="1"/>
            <a:r>
              <a:rPr kumimoji="0" lang="en-US" sz="2000"/>
              <a:t>each programmable connection is a fuse</a:t>
            </a:r>
          </a:p>
          <a:p>
            <a:pPr lvl="1"/>
            <a:r>
              <a:rPr kumimoji="0" lang="en-US" sz="2000"/>
              <a:t>ROM programmer blows fuses where connections should not exist</a:t>
            </a:r>
          </a:p>
          <a:p>
            <a:r>
              <a:rPr kumimoji="0" lang="en-US" sz="2400"/>
              <a:t>Very low write ability</a:t>
            </a:r>
          </a:p>
          <a:p>
            <a:pPr lvl="1"/>
            <a:r>
              <a:rPr kumimoji="0" lang="en-US" sz="2000"/>
              <a:t>typically written only once and requires ROM programmer device</a:t>
            </a:r>
          </a:p>
          <a:p>
            <a:r>
              <a:rPr kumimoji="0" lang="en-US" sz="2400"/>
              <a:t>Very high storage permanence</a:t>
            </a:r>
          </a:p>
          <a:p>
            <a:pPr lvl="1"/>
            <a:r>
              <a:rPr kumimoji="0" lang="en-US" sz="2000"/>
              <a:t>bits don’t change unless reconnected to programmer and more fuses blown</a:t>
            </a:r>
          </a:p>
          <a:p>
            <a:r>
              <a:rPr kumimoji="0" lang="en-US" sz="2400"/>
              <a:t>Commonly used in final products</a:t>
            </a:r>
          </a:p>
          <a:p>
            <a:pPr lvl="1"/>
            <a:r>
              <a:rPr kumimoji="0" lang="en-US" sz="2000"/>
              <a:t>cheaper, harder to inadvertently modify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D9110-AB37-43FF-8E1D-8B963EE24428}" type="slidenum">
              <a:rPr lang="en-US"/>
              <a:pPr/>
              <a:t>13</a:t>
            </a:fld>
            <a:endParaRPr lang="en-US"/>
          </a:p>
        </p:txBody>
      </p:sp>
      <p:sp>
        <p:nvSpPr>
          <p:cNvPr id="68666" name="Rectangle 58"/>
          <p:cNvSpPr>
            <a:spLocks noChangeArrowheads="1"/>
          </p:cNvSpPr>
          <p:nvPr/>
        </p:nvSpPr>
        <p:spPr bwMode="auto">
          <a:xfrm>
            <a:off x="6811963" y="6291263"/>
            <a:ext cx="1905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>
                <a:solidFill>
                  <a:srgbClr val="000000"/>
                </a:solidFill>
              </a:rPr>
              <a:t>.</a:t>
            </a:r>
            <a:endParaRPr lang="en-US"/>
          </a:p>
        </p:txBody>
      </p:sp>
      <p:grpSp>
        <p:nvGrpSpPr>
          <p:cNvPr id="69053" name="Group 445"/>
          <p:cNvGrpSpPr>
            <a:grpSpLocks/>
          </p:cNvGrpSpPr>
          <p:nvPr/>
        </p:nvGrpSpPr>
        <p:grpSpPr bwMode="auto">
          <a:xfrm>
            <a:off x="5543550" y="1600200"/>
            <a:ext cx="3481388" cy="4383088"/>
            <a:chOff x="3444" y="924"/>
            <a:chExt cx="2193" cy="2761"/>
          </a:xfrm>
        </p:grpSpPr>
        <p:sp>
          <p:nvSpPr>
            <p:cNvPr id="68671" name="Rectangle 63"/>
            <p:cNvSpPr>
              <a:spLocks noChangeArrowheads="1"/>
            </p:cNvSpPr>
            <p:nvPr/>
          </p:nvSpPr>
          <p:spPr bwMode="auto">
            <a:xfrm>
              <a:off x="4207" y="3562"/>
              <a:ext cx="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(d)</a:t>
              </a:r>
              <a:endParaRPr lang="en-US"/>
            </a:p>
          </p:txBody>
        </p:sp>
        <p:grpSp>
          <p:nvGrpSpPr>
            <p:cNvPr id="68681" name="Group 73"/>
            <p:cNvGrpSpPr>
              <a:grpSpLocks/>
            </p:cNvGrpSpPr>
            <p:nvPr/>
          </p:nvGrpSpPr>
          <p:grpSpPr bwMode="auto">
            <a:xfrm>
              <a:off x="4263" y="924"/>
              <a:ext cx="163" cy="133"/>
              <a:chOff x="4194" y="1020"/>
              <a:chExt cx="143" cy="113"/>
            </a:xfrm>
          </p:grpSpPr>
          <p:grpSp>
            <p:nvGrpSpPr>
              <p:cNvPr id="68679" name="Group 71"/>
              <p:cNvGrpSpPr>
                <a:grpSpLocks/>
              </p:cNvGrpSpPr>
              <p:nvPr/>
            </p:nvGrpSpPr>
            <p:grpSpPr bwMode="auto">
              <a:xfrm>
                <a:off x="4194" y="1020"/>
                <a:ext cx="143" cy="113"/>
                <a:chOff x="4194" y="1020"/>
                <a:chExt cx="143" cy="113"/>
              </a:xfrm>
            </p:grpSpPr>
            <p:sp>
              <p:nvSpPr>
                <p:cNvPr id="68675" name="Rectangle 67"/>
                <p:cNvSpPr>
                  <a:spLocks noChangeArrowheads="1"/>
                </p:cNvSpPr>
                <p:nvPr/>
              </p:nvSpPr>
              <p:spPr bwMode="auto">
                <a:xfrm>
                  <a:off x="4194" y="1020"/>
                  <a:ext cx="143" cy="11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76" name="Freeform 68"/>
                <p:cNvSpPr>
                  <a:spLocks/>
                </p:cNvSpPr>
                <p:nvPr/>
              </p:nvSpPr>
              <p:spPr bwMode="auto">
                <a:xfrm>
                  <a:off x="4194" y="1020"/>
                  <a:ext cx="140" cy="110"/>
                </a:xfrm>
                <a:custGeom>
                  <a:avLst/>
                  <a:gdLst/>
                  <a:ahLst/>
                  <a:cxnLst>
                    <a:cxn ang="0">
                      <a:pos x="70" y="0"/>
                    </a:cxn>
                    <a:cxn ang="0">
                      <a:pos x="57" y="1"/>
                    </a:cxn>
                    <a:cxn ang="0">
                      <a:pos x="44" y="4"/>
                    </a:cxn>
                    <a:cxn ang="0">
                      <a:pos x="31" y="8"/>
                    </a:cxn>
                    <a:cxn ang="0">
                      <a:pos x="20" y="16"/>
                    </a:cxn>
                    <a:cxn ang="0">
                      <a:pos x="11" y="25"/>
                    </a:cxn>
                    <a:cxn ang="0">
                      <a:pos x="5" y="34"/>
                    </a:cxn>
                    <a:cxn ang="0">
                      <a:pos x="1" y="44"/>
                    </a:cxn>
                    <a:cxn ang="0">
                      <a:pos x="0" y="54"/>
                    </a:cxn>
                    <a:cxn ang="0">
                      <a:pos x="1" y="66"/>
                    </a:cxn>
                    <a:cxn ang="0">
                      <a:pos x="5" y="76"/>
                    </a:cxn>
                    <a:cxn ang="0">
                      <a:pos x="11" y="85"/>
                    </a:cxn>
                    <a:cxn ang="0">
                      <a:pos x="20" y="94"/>
                    </a:cxn>
                    <a:cxn ang="0">
                      <a:pos x="31" y="101"/>
                    </a:cxn>
                    <a:cxn ang="0">
                      <a:pos x="44" y="106"/>
                    </a:cxn>
                    <a:cxn ang="0">
                      <a:pos x="57" y="109"/>
                    </a:cxn>
                    <a:cxn ang="0">
                      <a:pos x="70" y="110"/>
                    </a:cxn>
                    <a:cxn ang="0">
                      <a:pos x="85" y="109"/>
                    </a:cxn>
                    <a:cxn ang="0">
                      <a:pos x="97" y="106"/>
                    </a:cxn>
                    <a:cxn ang="0">
                      <a:pos x="109" y="101"/>
                    </a:cxn>
                    <a:cxn ang="0">
                      <a:pos x="119" y="94"/>
                    </a:cxn>
                    <a:cxn ang="0">
                      <a:pos x="128" y="85"/>
                    </a:cxn>
                    <a:cxn ang="0">
                      <a:pos x="134" y="76"/>
                    </a:cxn>
                    <a:cxn ang="0">
                      <a:pos x="138" y="66"/>
                    </a:cxn>
                    <a:cxn ang="0">
                      <a:pos x="140" y="54"/>
                    </a:cxn>
                    <a:cxn ang="0">
                      <a:pos x="138" y="44"/>
                    </a:cxn>
                    <a:cxn ang="0">
                      <a:pos x="134" y="34"/>
                    </a:cxn>
                    <a:cxn ang="0">
                      <a:pos x="128" y="25"/>
                    </a:cxn>
                    <a:cxn ang="0">
                      <a:pos x="119" y="16"/>
                    </a:cxn>
                    <a:cxn ang="0">
                      <a:pos x="109" y="8"/>
                    </a:cxn>
                    <a:cxn ang="0">
                      <a:pos x="97" y="4"/>
                    </a:cxn>
                    <a:cxn ang="0">
                      <a:pos x="85" y="1"/>
                    </a:cxn>
                    <a:cxn ang="0">
                      <a:pos x="70" y="0"/>
                    </a:cxn>
                  </a:cxnLst>
                  <a:rect l="0" t="0" r="r" b="b"/>
                  <a:pathLst>
                    <a:path w="140" h="110">
                      <a:moveTo>
                        <a:pt x="70" y="0"/>
                      </a:moveTo>
                      <a:lnTo>
                        <a:pt x="57" y="1"/>
                      </a:lnTo>
                      <a:lnTo>
                        <a:pt x="44" y="4"/>
                      </a:lnTo>
                      <a:lnTo>
                        <a:pt x="31" y="8"/>
                      </a:lnTo>
                      <a:lnTo>
                        <a:pt x="20" y="16"/>
                      </a:lnTo>
                      <a:lnTo>
                        <a:pt x="11" y="25"/>
                      </a:lnTo>
                      <a:lnTo>
                        <a:pt x="5" y="34"/>
                      </a:lnTo>
                      <a:lnTo>
                        <a:pt x="1" y="44"/>
                      </a:lnTo>
                      <a:lnTo>
                        <a:pt x="0" y="54"/>
                      </a:lnTo>
                      <a:lnTo>
                        <a:pt x="1" y="66"/>
                      </a:lnTo>
                      <a:lnTo>
                        <a:pt x="5" y="76"/>
                      </a:lnTo>
                      <a:lnTo>
                        <a:pt x="11" y="85"/>
                      </a:lnTo>
                      <a:lnTo>
                        <a:pt x="20" y="94"/>
                      </a:lnTo>
                      <a:lnTo>
                        <a:pt x="31" y="101"/>
                      </a:lnTo>
                      <a:lnTo>
                        <a:pt x="44" y="106"/>
                      </a:lnTo>
                      <a:lnTo>
                        <a:pt x="57" y="109"/>
                      </a:lnTo>
                      <a:lnTo>
                        <a:pt x="70" y="110"/>
                      </a:lnTo>
                      <a:lnTo>
                        <a:pt x="85" y="109"/>
                      </a:lnTo>
                      <a:lnTo>
                        <a:pt x="97" y="106"/>
                      </a:lnTo>
                      <a:lnTo>
                        <a:pt x="109" y="101"/>
                      </a:lnTo>
                      <a:lnTo>
                        <a:pt x="119" y="94"/>
                      </a:lnTo>
                      <a:lnTo>
                        <a:pt x="128" y="85"/>
                      </a:lnTo>
                      <a:lnTo>
                        <a:pt x="134" y="76"/>
                      </a:lnTo>
                      <a:lnTo>
                        <a:pt x="138" y="66"/>
                      </a:lnTo>
                      <a:lnTo>
                        <a:pt x="140" y="54"/>
                      </a:lnTo>
                      <a:lnTo>
                        <a:pt x="138" y="44"/>
                      </a:lnTo>
                      <a:lnTo>
                        <a:pt x="134" y="34"/>
                      </a:lnTo>
                      <a:lnTo>
                        <a:pt x="128" y="25"/>
                      </a:lnTo>
                      <a:lnTo>
                        <a:pt x="119" y="16"/>
                      </a:lnTo>
                      <a:lnTo>
                        <a:pt x="109" y="8"/>
                      </a:lnTo>
                      <a:lnTo>
                        <a:pt x="97" y="4"/>
                      </a:lnTo>
                      <a:lnTo>
                        <a:pt x="85" y="1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77" name="Oval 69"/>
                <p:cNvSpPr>
                  <a:spLocks noChangeArrowheads="1"/>
                </p:cNvSpPr>
                <p:nvPr/>
              </p:nvSpPr>
              <p:spPr bwMode="auto">
                <a:xfrm>
                  <a:off x="4194" y="1020"/>
                  <a:ext cx="141" cy="112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78" name="Rectangle 70"/>
                <p:cNvSpPr>
                  <a:spLocks noChangeArrowheads="1"/>
                </p:cNvSpPr>
                <p:nvPr/>
              </p:nvSpPr>
              <p:spPr bwMode="auto">
                <a:xfrm>
                  <a:off x="4194" y="1020"/>
                  <a:ext cx="143" cy="11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680" name="Oval 72"/>
              <p:cNvSpPr>
                <a:spLocks noChangeArrowheads="1"/>
              </p:cNvSpPr>
              <p:nvPr/>
            </p:nvSpPr>
            <p:spPr bwMode="auto">
              <a:xfrm>
                <a:off x="4194" y="1020"/>
                <a:ext cx="141" cy="112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682" name="Rectangle 74"/>
            <p:cNvSpPr>
              <a:spLocks noChangeArrowheads="1"/>
            </p:cNvSpPr>
            <p:nvPr/>
          </p:nvSpPr>
          <p:spPr bwMode="auto">
            <a:xfrm>
              <a:off x="3919" y="1228"/>
              <a:ext cx="404" cy="8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687" name="Group 79"/>
            <p:cNvGrpSpPr>
              <a:grpSpLocks/>
            </p:cNvGrpSpPr>
            <p:nvPr/>
          </p:nvGrpSpPr>
          <p:grpSpPr bwMode="auto">
            <a:xfrm>
              <a:off x="3637" y="1307"/>
              <a:ext cx="972" cy="263"/>
              <a:chOff x="3643" y="1345"/>
              <a:chExt cx="855" cy="224"/>
            </a:xfrm>
          </p:grpSpPr>
          <p:sp>
            <p:nvSpPr>
              <p:cNvPr id="68683" name="Rectangle 75"/>
              <p:cNvSpPr>
                <a:spLocks noChangeArrowheads="1"/>
              </p:cNvSpPr>
              <p:nvPr/>
            </p:nvSpPr>
            <p:spPr bwMode="auto">
              <a:xfrm>
                <a:off x="3643" y="1345"/>
                <a:ext cx="853" cy="223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84" name="Rectangle 76"/>
              <p:cNvSpPr>
                <a:spLocks noChangeArrowheads="1"/>
              </p:cNvSpPr>
              <p:nvPr/>
            </p:nvSpPr>
            <p:spPr bwMode="auto">
              <a:xfrm>
                <a:off x="3643" y="1345"/>
                <a:ext cx="853" cy="223"/>
              </a:xfrm>
              <a:prstGeom prst="rect">
                <a:avLst/>
              </a:prstGeom>
              <a:solidFill>
                <a:srgbClr val="C0C0C0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85" name="Rectangle 77"/>
              <p:cNvSpPr>
                <a:spLocks noChangeArrowheads="1"/>
              </p:cNvSpPr>
              <p:nvPr/>
            </p:nvSpPr>
            <p:spPr bwMode="auto">
              <a:xfrm>
                <a:off x="3643" y="1345"/>
                <a:ext cx="855" cy="2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86" name="Rectangle 78"/>
              <p:cNvSpPr>
                <a:spLocks noChangeArrowheads="1"/>
              </p:cNvSpPr>
              <p:nvPr/>
            </p:nvSpPr>
            <p:spPr bwMode="auto">
              <a:xfrm>
                <a:off x="3643" y="1345"/>
                <a:ext cx="853" cy="223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694" name="Group 86"/>
            <p:cNvGrpSpPr>
              <a:grpSpLocks/>
            </p:cNvGrpSpPr>
            <p:nvPr/>
          </p:nvGrpSpPr>
          <p:grpSpPr bwMode="auto">
            <a:xfrm>
              <a:off x="4397" y="3524"/>
              <a:ext cx="935" cy="134"/>
              <a:chOff x="4312" y="3346"/>
              <a:chExt cx="823" cy="114"/>
            </a:xfrm>
          </p:grpSpPr>
          <p:sp>
            <p:nvSpPr>
              <p:cNvPr id="68688" name="Freeform 80"/>
              <p:cNvSpPr>
                <a:spLocks/>
              </p:cNvSpPr>
              <p:nvPr/>
            </p:nvSpPr>
            <p:spPr bwMode="auto">
              <a:xfrm>
                <a:off x="4312" y="3346"/>
                <a:ext cx="823" cy="114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76"/>
                  </a:cxn>
                  <a:cxn ang="0">
                    <a:pos x="0" y="114"/>
                  </a:cxn>
                  <a:cxn ang="0">
                    <a:pos x="747" y="114"/>
                  </a:cxn>
                  <a:cxn ang="0">
                    <a:pos x="823" y="39"/>
                  </a:cxn>
                  <a:cxn ang="0">
                    <a:pos x="823" y="0"/>
                  </a:cxn>
                  <a:cxn ang="0">
                    <a:pos x="75" y="0"/>
                  </a:cxn>
                </a:cxnLst>
                <a:rect l="0" t="0" r="r" b="b"/>
                <a:pathLst>
                  <a:path w="823" h="114">
                    <a:moveTo>
                      <a:pt x="75" y="0"/>
                    </a:moveTo>
                    <a:lnTo>
                      <a:pt x="0" y="76"/>
                    </a:lnTo>
                    <a:lnTo>
                      <a:pt x="0" y="114"/>
                    </a:lnTo>
                    <a:lnTo>
                      <a:pt x="747" y="114"/>
                    </a:lnTo>
                    <a:lnTo>
                      <a:pt x="823" y="39"/>
                    </a:lnTo>
                    <a:lnTo>
                      <a:pt x="823" y="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89" name="Freeform 81"/>
              <p:cNvSpPr>
                <a:spLocks/>
              </p:cNvSpPr>
              <p:nvPr/>
            </p:nvSpPr>
            <p:spPr bwMode="auto">
              <a:xfrm>
                <a:off x="4312" y="3346"/>
                <a:ext cx="823" cy="76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747" y="76"/>
                  </a:cxn>
                  <a:cxn ang="0">
                    <a:pos x="823" y="0"/>
                  </a:cxn>
                  <a:cxn ang="0">
                    <a:pos x="75" y="0"/>
                  </a:cxn>
                  <a:cxn ang="0">
                    <a:pos x="0" y="76"/>
                  </a:cxn>
                </a:cxnLst>
                <a:rect l="0" t="0" r="r" b="b"/>
                <a:pathLst>
                  <a:path w="823" h="76">
                    <a:moveTo>
                      <a:pt x="0" y="76"/>
                    </a:moveTo>
                    <a:lnTo>
                      <a:pt x="747" y="76"/>
                    </a:lnTo>
                    <a:lnTo>
                      <a:pt x="823" y="0"/>
                    </a:lnTo>
                    <a:lnTo>
                      <a:pt x="75" y="0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90" name="Freeform 82"/>
              <p:cNvSpPr>
                <a:spLocks/>
              </p:cNvSpPr>
              <p:nvPr/>
            </p:nvSpPr>
            <p:spPr bwMode="auto">
              <a:xfrm>
                <a:off x="5059" y="3346"/>
                <a:ext cx="76" cy="114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76" y="0"/>
                  </a:cxn>
                  <a:cxn ang="0">
                    <a:pos x="76" y="39"/>
                  </a:cxn>
                  <a:cxn ang="0">
                    <a:pos x="0" y="114"/>
                  </a:cxn>
                  <a:cxn ang="0">
                    <a:pos x="0" y="76"/>
                  </a:cxn>
                </a:cxnLst>
                <a:rect l="0" t="0" r="r" b="b"/>
                <a:pathLst>
                  <a:path w="76" h="114">
                    <a:moveTo>
                      <a:pt x="0" y="76"/>
                    </a:moveTo>
                    <a:lnTo>
                      <a:pt x="76" y="0"/>
                    </a:lnTo>
                    <a:lnTo>
                      <a:pt x="76" y="39"/>
                    </a:lnTo>
                    <a:lnTo>
                      <a:pt x="0" y="11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DCD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91" name="Freeform 83"/>
              <p:cNvSpPr>
                <a:spLocks/>
              </p:cNvSpPr>
              <p:nvPr/>
            </p:nvSpPr>
            <p:spPr bwMode="auto">
              <a:xfrm>
                <a:off x="4312" y="3346"/>
                <a:ext cx="823" cy="114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76"/>
                  </a:cxn>
                  <a:cxn ang="0">
                    <a:pos x="0" y="114"/>
                  </a:cxn>
                  <a:cxn ang="0">
                    <a:pos x="747" y="114"/>
                  </a:cxn>
                  <a:cxn ang="0">
                    <a:pos x="823" y="39"/>
                  </a:cxn>
                  <a:cxn ang="0">
                    <a:pos x="823" y="0"/>
                  </a:cxn>
                  <a:cxn ang="0">
                    <a:pos x="75" y="0"/>
                  </a:cxn>
                </a:cxnLst>
                <a:rect l="0" t="0" r="r" b="b"/>
                <a:pathLst>
                  <a:path w="823" h="114">
                    <a:moveTo>
                      <a:pt x="75" y="0"/>
                    </a:moveTo>
                    <a:lnTo>
                      <a:pt x="0" y="76"/>
                    </a:lnTo>
                    <a:lnTo>
                      <a:pt x="0" y="114"/>
                    </a:lnTo>
                    <a:lnTo>
                      <a:pt x="747" y="114"/>
                    </a:lnTo>
                    <a:lnTo>
                      <a:pt x="823" y="39"/>
                    </a:lnTo>
                    <a:lnTo>
                      <a:pt x="823" y="0"/>
                    </a:lnTo>
                    <a:lnTo>
                      <a:pt x="75" y="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92" name="Freeform 84"/>
              <p:cNvSpPr>
                <a:spLocks/>
              </p:cNvSpPr>
              <p:nvPr/>
            </p:nvSpPr>
            <p:spPr bwMode="auto">
              <a:xfrm>
                <a:off x="4312" y="3346"/>
                <a:ext cx="823" cy="76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747" y="76"/>
                  </a:cxn>
                  <a:cxn ang="0">
                    <a:pos x="823" y="0"/>
                  </a:cxn>
                </a:cxnLst>
                <a:rect l="0" t="0" r="r" b="b"/>
                <a:pathLst>
                  <a:path w="823" h="76">
                    <a:moveTo>
                      <a:pt x="0" y="76"/>
                    </a:moveTo>
                    <a:lnTo>
                      <a:pt x="747" y="76"/>
                    </a:lnTo>
                    <a:lnTo>
                      <a:pt x="823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93" name="Line 85"/>
              <p:cNvSpPr>
                <a:spLocks noChangeShapeType="1"/>
              </p:cNvSpPr>
              <p:nvPr/>
            </p:nvSpPr>
            <p:spPr bwMode="auto">
              <a:xfrm>
                <a:off x="5059" y="3422"/>
                <a:ext cx="1" cy="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695" name="Oval 87"/>
            <p:cNvSpPr>
              <a:spLocks noChangeArrowheads="1"/>
            </p:cNvSpPr>
            <p:nvPr/>
          </p:nvSpPr>
          <p:spPr bwMode="auto">
            <a:xfrm>
              <a:off x="4773" y="3540"/>
              <a:ext cx="163" cy="57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96" name="Line 88"/>
            <p:cNvSpPr>
              <a:spLocks noChangeShapeType="1"/>
            </p:cNvSpPr>
            <p:nvPr/>
          </p:nvSpPr>
          <p:spPr bwMode="auto">
            <a:xfrm>
              <a:off x="4444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97" name="Line 89"/>
            <p:cNvSpPr>
              <a:spLocks noChangeShapeType="1"/>
            </p:cNvSpPr>
            <p:nvPr/>
          </p:nvSpPr>
          <p:spPr bwMode="auto">
            <a:xfrm>
              <a:off x="4485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98" name="Line 90"/>
            <p:cNvSpPr>
              <a:spLocks noChangeShapeType="1"/>
            </p:cNvSpPr>
            <p:nvPr/>
          </p:nvSpPr>
          <p:spPr bwMode="auto">
            <a:xfrm>
              <a:off x="4521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99" name="Line 91"/>
            <p:cNvSpPr>
              <a:spLocks noChangeShapeType="1"/>
            </p:cNvSpPr>
            <p:nvPr/>
          </p:nvSpPr>
          <p:spPr bwMode="auto">
            <a:xfrm>
              <a:off x="4562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0" name="Line 92"/>
            <p:cNvSpPr>
              <a:spLocks noChangeShapeType="1"/>
            </p:cNvSpPr>
            <p:nvPr/>
          </p:nvSpPr>
          <p:spPr bwMode="auto">
            <a:xfrm>
              <a:off x="4595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1" name="Line 93"/>
            <p:cNvSpPr>
              <a:spLocks noChangeShapeType="1"/>
            </p:cNvSpPr>
            <p:nvPr/>
          </p:nvSpPr>
          <p:spPr bwMode="auto">
            <a:xfrm>
              <a:off x="4637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2" name="Line 94"/>
            <p:cNvSpPr>
              <a:spLocks noChangeShapeType="1"/>
            </p:cNvSpPr>
            <p:nvPr/>
          </p:nvSpPr>
          <p:spPr bwMode="auto">
            <a:xfrm>
              <a:off x="4673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3" name="Line 95"/>
            <p:cNvSpPr>
              <a:spLocks noChangeShapeType="1"/>
            </p:cNvSpPr>
            <p:nvPr/>
          </p:nvSpPr>
          <p:spPr bwMode="auto">
            <a:xfrm>
              <a:off x="4714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4" name="Line 96"/>
            <p:cNvSpPr>
              <a:spLocks noChangeShapeType="1"/>
            </p:cNvSpPr>
            <p:nvPr/>
          </p:nvSpPr>
          <p:spPr bwMode="auto">
            <a:xfrm>
              <a:off x="4747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5" name="Line 97"/>
            <p:cNvSpPr>
              <a:spLocks noChangeShapeType="1"/>
            </p:cNvSpPr>
            <p:nvPr/>
          </p:nvSpPr>
          <p:spPr bwMode="auto">
            <a:xfrm>
              <a:off x="4788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6" name="Line 98"/>
            <p:cNvSpPr>
              <a:spLocks noChangeShapeType="1"/>
            </p:cNvSpPr>
            <p:nvPr/>
          </p:nvSpPr>
          <p:spPr bwMode="auto">
            <a:xfrm>
              <a:off x="4824" y="3668"/>
              <a:ext cx="2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7" name="Line 99"/>
            <p:cNvSpPr>
              <a:spLocks noChangeShapeType="1"/>
            </p:cNvSpPr>
            <p:nvPr/>
          </p:nvSpPr>
          <p:spPr bwMode="auto">
            <a:xfrm>
              <a:off x="4865" y="3668"/>
              <a:ext cx="2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8" name="Line 100"/>
            <p:cNvSpPr>
              <a:spLocks noChangeShapeType="1"/>
            </p:cNvSpPr>
            <p:nvPr/>
          </p:nvSpPr>
          <p:spPr bwMode="auto">
            <a:xfrm>
              <a:off x="4901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09" name="Line 101"/>
            <p:cNvSpPr>
              <a:spLocks noChangeShapeType="1"/>
            </p:cNvSpPr>
            <p:nvPr/>
          </p:nvSpPr>
          <p:spPr bwMode="auto">
            <a:xfrm>
              <a:off x="4940" y="3668"/>
              <a:ext cx="2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0" name="Line 102"/>
            <p:cNvSpPr>
              <a:spLocks noChangeShapeType="1"/>
            </p:cNvSpPr>
            <p:nvPr/>
          </p:nvSpPr>
          <p:spPr bwMode="auto">
            <a:xfrm>
              <a:off x="4978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1" name="Line 103"/>
            <p:cNvSpPr>
              <a:spLocks noChangeShapeType="1"/>
            </p:cNvSpPr>
            <p:nvPr/>
          </p:nvSpPr>
          <p:spPr bwMode="auto">
            <a:xfrm>
              <a:off x="5018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2" name="Line 104"/>
            <p:cNvSpPr>
              <a:spLocks noChangeShapeType="1"/>
            </p:cNvSpPr>
            <p:nvPr/>
          </p:nvSpPr>
          <p:spPr bwMode="auto">
            <a:xfrm>
              <a:off x="5056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3" name="Line 105"/>
            <p:cNvSpPr>
              <a:spLocks noChangeShapeType="1"/>
            </p:cNvSpPr>
            <p:nvPr/>
          </p:nvSpPr>
          <p:spPr bwMode="auto">
            <a:xfrm>
              <a:off x="5097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4" name="Line 106"/>
            <p:cNvSpPr>
              <a:spLocks noChangeShapeType="1"/>
            </p:cNvSpPr>
            <p:nvPr/>
          </p:nvSpPr>
          <p:spPr bwMode="auto">
            <a:xfrm>
              <a:off x="5134" y="3668"/>
              <a:ext cx="1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5" name="Line 107"/>
            <p:cNvSpPr>
              <a:spLocks noChangeShapeType="1"/>
            </p:cNvSpPr>
            <p:nvPr/>
          </p:nvSpPr>
          <p:spPr bwMode="auto">
            <a:xfrm>
              <a:off x="5174" y="3668"/>
              <a:ext cx="2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16" name="Line 108"/>
            <p:cNvSpPr>
              <a:spLocks noChangeShapeType="1"/>
            </p:cNvSpPr>
            <p:nvPr/>
          </p:nvSpPr>
          <p:spPr bwMode="auto">
            <a:xfrm>
              <a:off x="5207" y="3668"/>
              <a:ext cx="2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723" name="Group 115"/>
            <p:cNvGrpSpPr>
              <a:grpSpLocks/>
            </p:cNvGrpSpPr>
            <p:nvPr/>
          </p:nvGrpSpPr>
          <p:grpSpPr bwMode="auto">
            <a:xfrm>
              <a:off x="4746" y="944"/>
              <a:ext cx="161" cy="137"/>
              <a:chOff x="4619" y="1037"/>
              <a:chExt cx="142" cy="116"/>
            </a:xfrm>
          </p:grpSpPr>
          <p:grpSp>
            <p:nvGrpSpPr>
              <p:cNvPr id="68721" name="Group 113"/>
              <p:cNvGrpSpPr>
                <a:grpSpLocks/>
              </p:cNvGrpSpPr>
              <p:nvPr/>
            </p:nvGrpSpPr>
            <p:grpSpPr bwMode="auto">
              <a:xfrm>
                <a:off x="4619" y="1037"/>
                <a:ext cx="142" cy="116"/>
                <a:chOff x="4619" y="1037"/>
                <a:chExt cx="142" cy="116"/>
              </a:xfrm>
            </p:grpSpPr>
            <p:sp>
              <p:nvSpPr>
                <p:cNvPr id="68717" name="Rectangle 109"/>
                <p:cNvSpPr>
                  <a:spLocks noChangeArrowheads="1"/>
                </p:cNvSpPr>
                <p:nvPr/>
              </p:nvSpPr>
              <p:spPr bwMode="auto">
                <a:xfrm>
                  <a:off x="4619" y="1037"/>
                  <a:ext cx="142" cy="116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18" name="Freeform 110"/>
                <p:cNvSpPr>
                  <a:spLocks/>
                </p:cNvSpPr>
                <p:nvPr/>
              </p:nvSpPr>
              <p:spPr bwMode="auto">
                <a:xfrm>
                  <a:off x="4619" y="1037"/>
                  <a:ext cx="139" cy="113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56" y="2"/>
                    </a:cxn>
                    <a:cxn ang="0">
                      <a:pos x="43" y="5"/>
                    </a:cxn>
                    <a:cxn ang="0">
                      <a:pos x="31" y="11"/>
                    </a:cxn>
                    <a:cxn ang="0">
                      <a:pos x="21" y="17"/>
                    </a:cxn>
                    <a:cxn ang="0">
                      <a:pos x="12" y="25"/>
                    </a:cxn>
                    <a:cxn ang="0">
                      <a:pos x="6" y="34"/>
                    </a:cxn>
                    <a:cxn ang="0">
                      <a:pos x="1" y="45"/>
                    </a:cxn>
                    <a:cxn ang="0">
                      <a:pos x="0" y="56"/>
                    </a:cxn>
                    <a:cxn ang="0">
                      <a:pos x="1" y="68"/>
                    </a:cxn>
                    <a:cxn ang="0">
                      <a:pos x="6" y="79"/>
                    </a:cxn>
                    <a:cxn ang="0">
                      <a:pos x="12" y="87"/>
                    </a:cxn>
                    <a:cxn ang="0">
                      <a:pos x="21" y="96"/>
                    </a:cxn>
                    <a:cxn ang="0">
                      <a:pos x="31" y="104"/>
                    </a:cxn>
                    <a:cxn ang="0">
                      <a:pos x="43" y="108"/>
                    </a:cxn>
                    <a:cxn ang="0">
                      <a:pos x="56" y="111"/>
                    </a:cxn>
                    <a:cxn ang="0">
                      <a:pos x="69" y="113"/>
                    </a:cxn>
                    <a:cxn ang="0">
                      <a:pos x="84" y="111"/>
                    </a:cxn>
                    <a:cxn ang="0">
                      <a:pos x="96" y="108"/>
                    </a:cxn>
                    <a:cxn ang="0">
                      <a:pos x="108" y="104"/>
                    </a:cxn>
                    <a:cxn ang="0">
                      <a:pos x="118" y="96"/>
                    </a:cxn>
                    <a:cxn ang="0">
                      <a:pos x="127" y="87"/>
                    </a:cxn>
                    <a:cxn ang="0">
                      <a:pos x="133" y="79"/>
                    </a:cxn>
                    <a:cxn ang="0">
                      <a:pos x="137" y="68"/>
                    </a:cxn>
                    <a:cxn ang="0">
                      <a:pos x="139" y="56"/>
                    </a:cxn>
                    <a:cxn ang="0">
                      <a:pos x="137" y="45"/>
                    </a:cxn>
                    <a:cxn ang="0">
                      <a:pos x="133" y="34"/>
                    </a:cxn>
                    <a:cxn ang="0">
                      <a:pos x="127" y="25"/>
                    </a:cxn>
                    <a:cxn ang="0">
                      <a:pos x="118" y="17"/>
                    </a:cxn>
                    <a:cxn ang="0">
                      <a:pos x="108" y="11"/>
                    </a:cxn>
                    <a:cxn ang="0">
                      <a:pos x="96" y="5"/>
                    </a:cxn>
                    <a:cxn ang="0">
                      <a:pos x="84" y="2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139" h="113">
                      <a:moveTo>
                        <a:pt x="69" y="0"/>
                      </a:moveTo>
                      <a:lnTo>
                        <a:pt x="56" y="2"/>
                      </a:lnTo>
                      <a:lnTo>
                        <a:pt x="43" y="5"/>
                      </a:lnTo>
                      <a:lnTo>
                        <a:pt x="31" y="11"/>
                      </a:lnTo>
                      <a:lnTo>
                        <a:pt x="21" y="17"/>
                      </a:lnTo>
                      <a:lnTo>
                        <a:pt x="12" y="25"/>
                      </a:lnTo>
                      <a:lnTo>
                        <a:pt x="6" y="34"/>
                      </a:lnTo>
                      <a:lnTo>
                        <a:pt x="1" y="45"/>
                      </a:lnTo>
                      <a:lnTo>
                        <a:pt x="0" y="56"/>
                      </a:lnTo>
                      <a:lnTo>
                        <a:pt x="1" y="68"/>
                      </a:lnTo>
                      <a:lnTo>
                        <a:pt x="6" y="79"/>
                      </a:lnTo>
                      <a:lnTo>
                        <a:pt x="12" y="87"/>
                      </a:lnTo>
                      <a:lnTo>
                        <a:pt x="21" y="96"/>
                      </a:lnTo>
                      <a:lnTo>
                        <a:pt x="31" y="104"/>
                      </a:lnTo>
                      <a:lnTo>
                        <a:pt x="43" y="108"/>
                      </a:lnTo>
                      <a:lnTo>
                        <a:pt x="56" y="111"/>
                      </a:lnTo>
                      <a:lnTo>
                        <a:pt x="69" y="113"/>
                      </a:lnTo>
                      <a:lnTo>
                        <a:pt x="84" y="111"/>
                      </a:lnTo>
                      <a:lnTo>
                        <a:pt x="96" y="108"/>
                      </a:lnTo>
                      <a:lnTo>
                        <a:pt x="108" y="104"/>
                      </a:lnTo>
                      <a:lnTo>
                        <a:pt x="118" y="96"/>
                      </a:lnTo>
                      <a:lnTo>
                        <a:pt x="127" y="87"/>
                      </a:lnTo>
                      <a:lnTo>
                        <a:pt x="133" y="79"/>
                      </a:lnTo>
                      <a:lnTo>
                        <a:pt x="137" y="68"/>
                      </a:lnTo>
                      <a:lnTo>
                        <a:pt x="139" y="56"/>
                      </a:lnTo>
                      <a:lnTo>
                        <a:pt x="137" y="45"/>
                      </a:lnTo>
                      <a:lnTo>
                        <a:pt x="133" y="34"/>
                      </a:lnTo>
                      <a:lnTo>
                        <a:pt x="127" y="25"/>
                      </a:lnTo>
                      <a:lnTo>
                        <a:pt x="118" y="17"/>
                      </a:lnTo>
                      <a:lnTo>
                        <a:pt x="108" y="11"/>
                      </a:lnTo>
                      <a:lnTo>
                        <a:pt x="96" y="5"/>
                      </a:lnTo>
                      <a:lnTo>
                        <a:pt x="84" y="2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19" name="Oval 111"/>
                <p:cNvSpPr>
                  <a:spLocks noChangeArrowheads="1"/>
                </p:cNvSpPr>
                <p:nvPr/>
              </p:nvSpPr>
              <p:spPr bwMode="auto">
                <a:xfrm>
                  <a:off x="4619" y="1037"/>
                  <a:ext cx="140" cy="114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20" name="Rectangle 112"/>
                <p:cNvSpPr>
                  <a:spLocks noChangeArrowheads="1"/>
                </p:cNvSpPr>
                <p:nvPr/>
              </p:nvSpPr>
              <p:spPr bwMode="auto">
                <a:xfrm>
                  <a:off x="4619" y="1037"/>
                  <a:ext cx="142" cy="116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722" name="Oval 114"/>
              <p:cNvSpPr>
                <a:spLocks noChangeArrowheads="1"/>
              </p:cNvSpPr>
              <p:nvPr/>
            </p:nvSpPr>
            <p:spPr bwMode="auto">
              <a:xfrm>
                <a:off x="4619" y="1037"/>
                <a:ext cx="140" cy="114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724" name="Line 116"/>
            <p:cNvSpPr>
              <a:spLocks noChangeShapeType="1"/>
            </p:cNvSpPr>
            <p:nvPr/>
          </p:nvSpPr>
          <p:spPr bwMode="auto">
            <a:xfrm>
              <a:off x="4715" y="1021"/>
              <a:ext cx="547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25" name="Line 117"/>
            <p:cNvSpPr>
              <a:spLocks noChangeShapeType="1"/>
            </p:cNvSpPr>
            <p:nvPr/>
          </p:nvSpPr>
          <p:spPr bwMode="auto">
            <a:xfrm>
              <a:off x="4715" y="1099"/>
              <a:ext cx="547" cy="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26" name="Line 118"/>
            <p:cNvSpPr>
              <a:spLocks noChangeShapeType="1"/>
            </p:cNvSpPr>
            <p:nvPr/>
          </p:nvSpPr>
          <p:spPr bwMode="auto">
            <a:xfrm>
              <a:off x="4715" y="1569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27" name="Line 119"/>
            <p:cNvSpPr>
              <a:spLocks noChangeShapeType="1"/>
            </p:cNvSpPr>
            <p:nvPr/>
          </p:nvSpPr>
          <p:spPr bwMode="auto">
            <a:xfrm>
              <a:off x="4715" y="1174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28" name="Line 120"/>
            <p:cNvSpPr>
              <a:spLocks noChangeShapeType="1"/>
            </p:cNvSpPr>
            <p:nvPr/>
          </p:nvSpPr>
          <p:spPr bwMode="auto">
            <a:xfrm>
              <a:off x="4715" y="1256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29" name="Line 121"/>
            <p:cNvSpPr>
              <a:spLocks noChangeShapeType="1"/>
            </p:cNvSpPr>
            <p:nvPr/>
          </p:nvSpPr>
          <p:spPr bwMode="auto">
            <a:xfrm>
              <a:off x="4715" y="1330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30" name="Line 122"/>
            <p:cNvSpPr>
              <a:spLocks noChangeShapeType="1"/>
            </p:cNvSpPr>
            <p:nvPr/>
          </p:nvSpPr>
          <p:spPr bwMode="auto">
            <a:xfrm>
              <a:off x="4715" y="1413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31" name="Line 123"/>
            <p:cNvSpPr>
              <a:spLocks noChangeShapeType="1"/>
            </p:cNvSpPr>
            <p:nvPr/>
          </p:nvSpPr>
          <p:spPr bwMode="auto">
            <a:xfrm>
              <a:off x="4715" y="1487"/>
              <a:ext cx="54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734" name="Group 126"/>
            <p:cNvGrpSpPr>
              <a:grpSpLocks/>
            </p:cNvGrpSpPr>
            <p:nvPr/>
          </p:nvGrpSpPr>
          <p:grpSpPr bwMode="auto">
            <a:xfrm>
              <a:off x="5085" y="1021"/>
              <a:ext cx="35" cy="859"/>
              <a:chOff x="4917" y="1102"/>
              <a:chExt cx="31" cy="730"/>
            </a:xfrm>
          </p:grpSpPr>
          <p:sp>
            <p:nvSpPr>
              <p:cNvPr id="68732" name="Line 124"/>
              <p:cNvSpPr>
                <a:spLocks noChangeShapeType="1"/>
              </p:cNvSpPr>
              <p:nvPr/>
            </p:nvSpPr>
            <p:spPr bwMode="auto">
              <a:xfrm>
                <a:off x="4934" y="1102"/>
                <a:ext cx="1" cy="68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33" name="Freeform 125"/>
              <p:cNvSpPr>
                <a:spLocks/>
              </p:cNvSpPr>
              <p:nvPr/>
            </p:nvSpPr>
            <p:spPr bwMode="auto">
              <a:xfrm>
                <a:off x="4917" y="1785"/>
                <a:ext cx="31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47"/>
                  </a:cxn>
                  <a:cxn ang="0">
                    <a:pos x="31" y="0"/>
                  </a:cxn>
                  <a:cxn ang="0">
                    <a:pos x="0" y="0"/>
                  </a:cxn>
                </a:cxnLst>
                <a:rect l="0" t="0" r="r" b="b"/>
                <a:pathLst>
                  <a:path w="31" h="47">
                    <a:moveTo>
                      <a:pt x="0" y="0"/>
                    </a:moveTo>
                    <a:lnTo>
                      <a:pt x="17" y="47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737" name="Group 129"/>
            <p:cNvGrpSpPr>
              <a:grpSpLocks/>
            </p:cNvGrpSpPr>
            <p:nvPr/>
          </p:nvGrpSpPr>
          <p:grpSpPr bwMode="auto">
            <a:xfrm>
              <a:off x="5193" y="1021"/>
              <a:ext cx="35" cy="859"/>
              <a:chOff x="5012" y="1102"/>
              <a:chExt cx="31" cy="730"/>
            </a:xfrm>
          </p:grpSpPr>
          <p:sp>
            <p:nvSpPr>
              <p:cNvPr id="68735" name="Line 127"/>
              <p:cNvSpPr>
                <a:spLocks noChangeShapeType="1"/>
              </p:cNvSpPr>
              <p:nvPr/>
            </p:nvSpPr>
            <p:spPr bwMode="auto">
              <a:xfrm>
                <a:off x="5028" y="1102"/>
                <a:ext cx="1" cy="68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36" name="Freeform 128"/>
              <p:cNvSpPr>
                <a:spLocks/>
              </p:cNvSpPr>
              <p:nvPr/>
            </p:nvSpPr>
            <p:spPr bwMode="auto">
              <a:xfrm>
                <a:off x="5012" y="1785"/>
                <a:ext cx="31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47"/>
                  </a:cxn>
                  <a:cxn ang="0">
                    <a:pos x="31" y="0"/>
                  </a:cxn>
                  <a:cxn ang="0">
                    <a:pos x="0" y="0"/>
                  </a:cxn>
                </a:cxnLst>
                <a:rect l="0" t="0" r="r" b="b"/>
                <a:pathLst>
                  <a:path w="31" h="47">
                    <a:moveTo>
                      <a:pt x="0" y="0"/>
                    </a:moveTo>
                    <a:lnTo>
                      <a:pt x="16" y="47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740" name="Group 132"/>
            <p:cNvGrpSpPr>
              <a:grpSpLocks/>
            </p:cNvGrpSpPr>
            <p:nvPr/>
          </p:nvGrpSpPr>
          <p:grpSpPr bwMode="auto">
            <a:xfrm>
              <a:off x="4854" y="1021"/>
              <a:ext cx="35" cy="859"/>
              <a:chOff x="4714" y="1102"/>
              <a:chExt cx="31" cy="730"/>
            </a:xfrm>
          </p:grpSpPr>
          <p:sp>
            <p:nvSpPr>
              <p:cNvPr id="68738" name="Line 130"/>
              <p:cNvSpPr>
                <a:spLocks noChangeShapeType="1"/>
              </p:cNvSpPr>
              <p:nvPr/>
            </p:nvSpPr>
            <p:spPr bwMode="auto">
              <a:xfrm>
                <a:off x="4730" y="1102"/>
                <a:ext cx="1" cy="68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39" name="Freeform 131"/>
              <p:cNvSpPr>
                <a:spLocks/>
              </p:cNvSpPr>
              <p:nvPr/>
            </p:nvSpPr>
            <p:spPr bwMode="auto">
              <a:xfrm>
                <a:off x="4714" y="1785"/>
                <a:ext cx="31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47"/>
                  </a:cxn>
                  <a:cxn ang="0">
                    <a:pos x="31" y="0"/>
                  </a:cxn>
                  <a:cxn ang="0">
                    <a:pos x="0" y="0"/>
                  </a:cxn>
                </a:cxnLst>
                <a:rect l="0" t="0" r="r" b="b"/>
                <a:pathLst>
                  <a:path w="31" h="47">
                    <a:moveTo>
                      <a:pt x="0" y="0"/>
                    </a:moveTo>
                    <a:lnTo>
                      <a:pt x="16" y="47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743" name="Group 135"/>
            <p:cNvGrpSpPr>
              <a:grpSpLocks/>
            </p:cNvGrpSpPr>
            <p:nvPr/>
          </p:nvGrpSpPr>
          <p:grpSpPr bwMode="auto">
            <a:xfrm>
              <a:off x="4974" y="1021"/>
              <a:ext cx="36" cy="859"/>
              <a:chOff x="4820" y="1102"/>
              <a:chExt cx="31" cy="730"/>
            </a:xfrm>
          </p:grpSpPr>
          <p:sp>
            <p:nvSpPr>
              <p:cNvPr id="68741" name="Line 133"/>
              <p:cNvSpPr>
                <a:spLocks noChangeShapeType="1"/>
              </p:cNvSpPr>
              <p:nvPr/>
            </p:nvSpPr>
            <p:spPr bwMode="auto">
              <a:xfrm>
                <a:off x="4836" y="1102"/>
                <a:ext cx="1" cy="68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42" name="Freeform 134"/>
              <p:cNvSpPr>
                <a:spLocks/>
              </p:cNvSpPr>
              <p:nvPr/>
            </p:nvSpPr>
            <p:spPr bwMode="auto">
              <a:xfrm>
                <a:off x="4820" y="1785"/>
                <a:ext cx="31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47"/>
                  </a:cxn>
                  <a:cxn ang="0">
                    <a:pos x="31" y="0"/>
                  </a:cxn>
                  <a:cxn ang="0">
                    <a:pos x="0" y="0"/>
                  </a:cxn>
                </a:cxnLst>
                <a:rect l="0" t="0" r="r" b="b"/>
                <a:pathLst>
                  <a:path w="31" h="47">
                    <a:moveTo>
                      <a:pt x="0" y="0"/>
                    </a:moveTo>
                    <a:lnTo>
                      <a:pt x="16" y="47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744" name="Line 136"/>
            <p:cNvSpPr>
              <a:spLocks noChangeShapeType="1"/>
            </p:cNvSpPr>
            <p:nvPr/>
          </p:nvSpPr>
          <p:spPr bwMode="auto">
            <a:xfrm>
              <a:off x="4806" y="1021"/>
              <a:ext cx="66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45" name="Line 137"/>
            <p:cNvSpPr>
              <a:spLocks noChangeShapeType="1"/>
            </p:cNvSpPr>
            <p:nvPr/>
          </p:nvSpPr>
          <p:spPr bwMode="auto">
            <a:xfrm>
              <a:off x="4929" y="1021"/>
              <a:ext cx="66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46" name="Line 138"/>
            <p:cNvSpPr>
              <a:spLocks noChangeShapeType="1"/>
            </p:cNvSpPr>
            <p:nvPr/>
          </p:nvSpPr>
          <p:spPr bwMode="auto">
            <a:xfrm>
              <a:off x="5038" y="1021"/>
              <a:ext cx="66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47" name="Line 139"/>
            <p:cNvSpPr>
              <a:spLocks noChangeShapeType="1"/>
            </p:cNvSpPr>
            <p:nvPr/>
          </p:nvSpPr>
          <p:spPr bwMode="auto">
            <a:xfrm>
              <a:off x="5155" y="1021"/>
              <a:ext cx="66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48" name="Oval 140"/>
            <p:cNvSpPr>
              <a:spLocks noChangeArrowheads="1"/>
            </p:cNvSpPr>
            <p:nvPr/>
          </p:nvSpPr>
          <p:spPr bwMode="auto">
            <a:xfrm>
              <a:off x="4789" y="1004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49" name="Oval 141"/>
            <p:cNvSpPr>
              <a:spLocks noChangeArrowheads="1"/>
            </p:cNvSpPr>
            <p:nvPr/>
          </p:nvSpPr>
          <p:spPr bwMode="auto">
            <a:xfrm>
              <a:off x="4915" y="1006"/>
              <a:ext cx="28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0" name="Oval 142"/>
            <p:cNvSpPr>
              <a:spLocks noChangeArrowheads="1"/>
            </p:cNvSpPr>
            <p:nvPr/>
          </p:nvSpPr>
          <p:spPr bwMode="auto">
            <a:xfrm>
              <a:off x="5027" y="1004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1" name="Oval 143"/>
            <p:cNvSpPr>
              <a:spLocks noChangeArrowheads="1"/>
            </p:cNvSpPr>
            <p:nvPr/>
          </p:nvSpPr>
          <p:spPr bwMode="auto">
            <a:xfrm>
              <a:off x="5147" y="1006"/>
              <a:ext cx="27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2" name="Oval 144"/>
            <p:cNvSpPr>
              <a:spLocks noChangeArrowheads="1"/>
            </p:cNvSpPr>
            <p:nvPr/>
          </p:nvSpPr>
          <p:spPr bwMode="auto">
            <a:xfrm>
              <a:off x="4854" y="1033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3" name="Oval 145"/>
            <p:cNvSpPr>
              <a:spLocks noChangeArrowheads="1"/>
            </p:cNvSpPr>
            <p:nvPr/>
          </p:nvSpPr>
          <p:spPr bwMode="auto">
            <a:xfrm>
              <a:off x="4979" y="1033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4" name="Oval 146"/>
            <p:cNvSpPr>
              <a:spLocks noChangeArrowheads="1"/>
            </p:cNvSpPr>
            <p:nvPr/>
          </p:nvSpPr>
          <p:spPr bwMode="auto">
            <a:xfrm>
              <a:off x="5088" y="1033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5" name="Oval 147"/>
            <p:cNvSpPr>
              <a:spLocks noChangeArrowheads="1"/>
            </p:cNvSpPr>
            <p:nvPr/>
          </p:nvSpPr>
          <p:spPr bwMode="auto">
            <a:xfrm>
              <a:off x="5201" y="1028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6" name="Line 148"/>
            <p:cNvSpPr>
              <a:spLocks noChangeShapeType="1"/>
            </p:cNvSpPr>
            <p:nvPr/>
          </p:nvSpPr>
          <p:spPr bwMode="auto">
            <a:xfrm>
              <a:off x="4806" y="1099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7" name="Line 149"/>
            <p:cNvSpPr>
              <a:spLocks noChangeShapeType="1"/>
            </p:cNvSpPr>
            <p:nvPr/>
          </p:nvSpPr>
          <p:spPr bwMode="auto">
            <a:xfrm>
              <a:off x="4929" y="1099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8" name="Line 150"/>
            <p:cNvSpPr>
              <a:spLocks noChangeShapeType="1"/>
            </p:cNvSpPr>
            <p:nvPr/>
          </p:nvSpPr>
          <p:spPr bwMode="auto">
            <a:xfrm>
              <a:off x="5038" y="1099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59" name="Oval 151"/>
            <p:cNvSpPr>
              <a:spLocks noChangeArrowheads="1"/>
            </p:cNvSpPr>
            <p:nvPr/>
          </p:nvSpPr>
          <p:spPr bwMode="auto">
            <a:xfrm>
              <a:off x="4789" y="1082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0" name="Oval 152"/>
            <p:cNvSpPr>
              <a:spLocks noChangeArrowheads="1"/>
            </p:cNvSpPr>
            <p:nvPr/>
          </p:nvSpPr>
          <p:spPr bwMode="auto">
            <a:xfrm>
              <a:off x="4915" y="1085"/>
              <a:ext cx="28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1" name="Oval 153"/>
            <p:cNvSpPr>
              <a:spLocks noChangeArrowheads="1"/>
            </p:cNvSpPr>
            <p:nvPr/>
          </p:nvSpPr>
          <p:spPr bwMode="auto">
            <a:xfrm>
              <a:off x="5027" y="1082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2" name="Oval 154"/>
            <p:cNvSpPr>
              <a:spLocks noChangeArrowheads="1"/>
            </p:cNvSpPr>
            <p:nvPr/>
          </p:nvSpPr>
          <p:spPr bwMode="auto">
            <a:xfrm>
              <a:off x="5147" y="1085"/>
              <a:ext cx="27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3" name="Oval 155"/>
            <p:cNvSpPr>
              <a:spLocks noChangeArrowheads="1"/>
            </p:cNvSpPr>
            <p:nvPr/>
          </p:nvSpPr>
          <p:spPr bwMode="auto">
            <a:xfrm>
              <a:off x="4854" y="1111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4" name="Oval 156"/>
            <p:cNvSpPr>
              <a:spLocks noChangeArrowheads="1"/>
            </p:cNvSpPr>
            <p:nvPr/>
          </p:nvSpPr>
          <p:spPr bwMode="auto">
            <a:xfrm>
              <a:off x="4979" y="1114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5" name="Oval 157"/>
            <p:cNvSpPr>
              <a:spLocks noChangeArrowheads="1"/>
            </p:cNvSpPr>
            <p:nvPr/>
          </p:nvSpPr>
          <p:spPr bwMode="auto">
            <a:xfrm>
              <a:off x="5088" y="1114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6" name="Oval 158"/>
            <p:cNvSpPr>
              <a:spLocks noChangeArrowheads="1"/>
            </p:cNvSpPr>
            <p:nvPr/>
          </p:nvSpPr>
          <p:spPr bwMode="auto">
            <a:xfrm>
              <a:off x="5201" y="1106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7" name="Line 159"/>
            <p:cNvSpPr>
              <a:spLocks noChangeShapeType="1"/>
            </p:cNvSpPr>
            <p:nvPr/>
          </p:nvSpPr>
          <p:spPr bwMode="auto">
            <a:xfrm>
              <a:off x="4809" y="1177"/>
              <a:ext cx="64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8" name="Line 160"/>
            <p:cNvSpPr>
              <a:spLocks noChangeShapeType="1"/>
            </p:cNvSpPr>
            <p:nvPr/>
          </p:nvSpPr>
          <p:spPr bwMode="auto">
            <a:xfrm>
              <a:off x="5042" y="1177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69" name="Line 161"/>
            <p:cNvSpPr>
              <a:spLocks noChangeShapeType="1"/>
            </p:cNvSpPr>
            <p:nvPr/>
          </p:nvSpPr>
          <p:spPr bwMode="auto">
            <a:xfrm>
              <a:off x="5154" y="1096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0" name="Oval 162"/>
            <p:cNvSpPr>
              <a:spLocks noChangeArrowheads="1"/>
            </p:cNvSpPr>
            <p:nvPr/>
          </p:nvSpPr>
          <p:spPr bwMode="auto">
            <a:xfrm>
              <a:off x="4793" y="1162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1" name="Oval 163"/>
            <p:cNvSpPr>
              <a:spLocks noChangeArrowheads="1"/>
            </p:cNvSpPr>
            <p:nvPr/>
          </p:nvSpPr>
          <p:spPr bwMode="auto">
            <a:xfrm>
              <a:off x="4919" y="1163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2" name="Oval 164"/>
            <p:cNvSpPr>
              <a:spLocks noChangeArrowheads="1"/>
            </p:cNvSpPr>
            <p:nvPr/>
          </p:nvSpPr>
          <p:spPr bwMode="auto">
            <a:xfrm>
              <a:off x="5028" y="1162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3" name="Oval 165"/>
            <p:cNvSpPr>
              <a:spLocks noChangeArrowheads="1"/>
            </p:cNvSpPr>
            <p:nvPr/>
          </p:nvSpPr>
          <p:spPr bwMode="auto">
            <a:xfrm>
              <a:off x="5149" y="1165"/>
              <a:ext cx="27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4" name="Oval 166"/>
            <p:cNvSpPr>
              <a:spLocks noChangeArrowheads="1"/>
            </p:cNvSpPr>
            <p:nvPr/>
          </p:nvSpPr>
          <p:spPr bwMode="auto">
            <a:xfrm>
              <a:off x="4855" y="1191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5" name="Oval 167"/>
            <p:cNvSpPr>
              <a:spLocks noChangeArrowheads="1"/>
            </p:cNvSpPr>
            <p:nvPr/>
          </p:nvSpPr>
          <p:spPr bwMode="auto">
            <a:xfrm>
              <a:off x="4981" y="1191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6" name="Oval 168"/>
            <p:cNvSpPr>
              <a:spLocks noChangeArrowheads="1"/>
            </p:cNvSpPr>
            <p:nvPr/>
          </p:nvSpPr>
          <p:spPr bwMode="auto">
            <a:xfrm>
              <a:off x="5092" y="1191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7" name="Oval 169"/>
            <p:cNvSpPr>
              <a:spLocks noChangeArrowheads="1"/>
            </p:cNvSpPr>
            <p:nvPr/>
          </p:nvSpPr>
          <p:spPr bwMode="auto">
            <a:xfrm>
              <a:off x="5204" y="1186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8" name="Line 170"/>
            <p:cNvSpPr>
              <a:spLocks noChangeShapeType="1"/>
            </p:cNvSpPr>
            <p:nvPr/>
          </p:nvSpPr>
          <p:spPr bwMode="auto">
            <a:xfrm>
              <a:off x="4812" y="125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79" name="Line 171"/>
            <p:cNvSpPr>
              <a:spLocks noChangeShapeType="1"/>
            </p:cNvSpPr>
            <p:nvPr/>
          </p:nvSpPr>
          <p:spPr bwMode="auto">
            <a:xfrm>
              <a:off x="4934" y="125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0" name="Line 172"/>
            <p:cNvSpPr>
              <a:spLocks noChangeShapeType="1"/>
            </p:cNvSpPr>
            <p:nvPr/>
          </p:nvSpPr>
          <p:spPr bwMode="auto">
            <a:xfrm>
              <a:off x="5043" y="1256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1" name="Line 173"/>
            <p:cNvSpPr>
              <a:spLocks noChangeShapeType="1"/>
            </p:cNvSpPr>
            <p:nvPr/>
          </p:nvSpPr>
          <p:spPr bwMode="auto">
            <a:xfrm>
              <a:off x="5161" y="125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2" name="Oval 174"/>
            <p:cNvSpPr>
              <a:spLocks noChangeArrowheads="1"/>
            </p:cNvSpPr>
            <p:nvPr/>
          </p:nvSpPr>
          <p:spPr bwMode="auto">
            <a:xfrm>
              <a:off x="4795" y="1239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3" name="Oval 175"/>
            <p:cNvSpPr>
              <a:spLocks noChangeArrowheads="1"/>
            </p:cNvSpPr>
            <p:nvPr/>
          </p:nvSpPr>
          <p:spPr bwMode="auto">
            <a:xfrm>
              <a:off x="4921" y="1243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4" name="Oval 176"/>
            <p:cNvSpPr>
              <a:spLocks noChangeArrowheads="1"/>
            </p:cNvSpPr>
            <p:nvPr/>
          </p:nvSpPr>
          <p:spPr bwMode="auto">
            <a:xfrm>
              <a:off x="5031" y="1239"/>
              <a:ext cx="28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5" name="Oval 177"/>
            <p:cNvSpPr>
              <a:spLocks noChangeArrowheads="1"/>
            </p:cNvSpPr>
            <p:nvPr/>
          </p:nvSpPr>
          <p:spPr bwMode="auto">
            <a:xfrm>
              <a:off x="5152" y="1243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6" name="Oval 178"/>
            <p:cNvSpPr>
              <a:spLocks noChangeArrowheads="1"/>
            </p:cNvSpPr>
            <p:nvPr/>
          </p:nvSpPr>
          <p:spPr bwMode="auto">
            <a:xfrm>
              <a:off x="4859" y="1270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7" name="Oval 179"/>
            <p:cNvSpPr>
              <a:spLocks noChangeArrowheads="1"/>
            </p:cNvSpPr>
            <p:nvPr/>
          </p:nvSpPr>
          <p:spPr bwMode="auto">
            <a:xfrm>
              <a:off x="4985" y="1270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8" name="Oval 180"/>
            <p:cNvSpPr>
              <a:spLocks noChangeArrowheads="1"/>
            </p:cNvSpPr>
            <p:nvPr/>
          </p:nvSpPr>
          <p:spPr bwMode="auto">
            <a:xfrm>
              <a:off x="5094" y="1270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89" name="Oval 181"/>
            <p:cNvSpPr>
              <a:spLocks noChangeArrowheads="1"/>
            </p:cNvSpPr>
            <p:nvPr/>
          </p:nvSpPr>
          <p:spPr bwMode="auto">
            <a:xfrm>
              <a:off x="5206" y="1264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0" name="Line 182"/>
            <p:cNvSpPr>
              <a:spLocks noChangeShapeType="1"/>
            </p:cNvSpPr>
            <p:nvPr/>
          </p:nvSpPr>
          <p:spPr bwMode="auto">
            <a:xfrm>
              <a:off x="4812" y="133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1" name="Line 183"/>
            <p:cNvSpPr>
              <a:spLocks noChangeShapeType="1"/>
            </p:cNvSpPr>
            <p:nvPr/>
          </p:nvSpPr>
          <p:spPr bwMode="auto">
            <a:xfrm>
              <a:off x="4934" y="133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2" name="Line 184"/>
            <p:cNvSpPr>
              <a:spLocks noChangeShapeType="1"/>
            </p:cNvSpPr>
            <p:nvPr/>
          </p:nvSpPr>
          <p:spPr bwMode="auto">
            <a:xfrm>
              <a:off x="5043" y="1336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3" name="Line 185"/>
            <p:cNvSpPr>
              <a:spLocks noChangeShapeType="1"/>
            </p:cNvSpPr>
            <p:nvPr/>
          </p:nvSpPr>
          <p:spPr bwMode="auto">
            <a:xfrm>
              <a:off x="5161" y="1336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4" name="Oval 186"/>
            <p:cNvSpPr>
              <a:spLocks noChangeArrowheads="1"/>
            </p:cNvSpPr>
            <p:nvPr/>
          </p:nvSpPr>
          <p:spPr bwMode="auto">
            <a:xfrm>
              <a:off x="4795" y="1318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5" name="Oval 187"/>
            <p:cNvSpPr>
              <a:spLocks noChangeArrowheads="1"/>
            </p:cNvSpPr>
            <p:nvPr/>
          </p:nvSpPr>
          <p:spPr bwMode="auto">
            <a:xfrm>
              <a:off x="4921" y="1322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6" name="Oval 188"/>
            <p:cNvSpPr>
              <a:spLocks noChangeArrowheads="1"/>
            </p:cNvSpPr>
            <p:nvPr/>
          </p:nvSpPr>
          <p:spPr bwMode="auto">
            <a:xfrm>
              <a:off x="5031" y="1318"/>
              <a:ext cx="28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7" name="Oval 189"/>
            <p:cNvSpPr>
              <a:spLocks noChangeArrowheads="1"/>
            </p:cNvSpPr>
            <p:nvPr/>
          </p:nvSpPr>
          <p:spPr bwMode="auto">
            <a:xfrm>
              <a:off x="5152" y="1322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8" name="Oval 190"/>
            <p:cNvSpPr>
              <a:spLocks noChangeArrowheads="1"/>
            </p:cNvSpPr>
            <p:nvPr/>
          </p:nvSpPr>
          <p:spPr bwMode="auto">
            <a:xfrm>
              <a:off x="4859" y="1348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99" name="Oval 191"/>
            <p:cNvSpPr>
              <a:spLocks noChangeArrowheads="1"/>
            </p:cNvSpPr>
            <p:nvPr/>
          </p:nvSpPr>
          <p:spPr bwMode="auto">
            <a:xfrm>
              <a:off x="4985" y="1348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0" name="Oval 192"/>
            <p:cNvSpPr>
              <a:spLocks noChangeArrowheads="1"/>
            </p:cNvSpPr>
            <p:nvPr/>
          </p:nvSpPr>
          <p:spPr bwMode="auto">
            <a:xfrm>
              <a:off x="5094" y="1348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1" name="Oval 193"/>
            <p:cNvSpPr>
              <a:spLocks noChangeArrowheads="1"/>
            </p:cNvSpPr>
            <p:nvPr/>
          </p:nvSpPr>
          <p:spPr bwMode="auto">
            <a:xfrm>
              <a:off x="5206" y="1343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2" name="Line 194"/>
            <p:cNvSpPr>
              <a:spLocks noChangeShapeType="1"/>
            </p:cNvSpPr>
            <p:nvPr/>
          </p:nvSpPr>
          <p:spPr bwMode="auto">
            <a:xfrm>
              <a:off x="4812" y="1410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3" name="Line 195"/>
            <p:cNvSpPr>
              <a:spLocks noChangeShapeType="1"/>
            </p:cNvSpPr>
            <p:nvPr/>
          </p:nvSpPr>
          <p:spPr bwMode="auto">
            <a:xfrm>
              <a:off x="4934" y="1410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4" name="Line 196"/>
            <p:cNvSpPr>
              <a:spLocks noChangeShapeType="1"/>
            </p:cNvSpPr>
            <p:nvPr/>
          </p:nvSpPr>
          <p:spPr bwMode="auto">
            <a:xfrm>
              <a:off x="5043" y="1410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5" name="Line 197"/>
            <p:cNvSpPr>
              <a:spLocks noChangeShapeType="1"/>
            </p:cNvSpPr>
            <p:nvPr/>
          </p:nvSpPr>
          <p:spPr bwMode="auto">
            <a:xfrm>
              <a:off x="5161" y="1410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6" name="Oval 198"/>
            <p:cNvSpPr>
              <a:spLocks noChangeArrowheads="1"/>
            </p:cNvSpPr>
            <p:nvPr/>
          </p:nvSpPr>
          <p:spPr bwMode="auto">
            <a:xfrm>
              <a:off x="4795" y="1395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7" name="Oval 199"/>
            <p:cNvSpPr>
              <a:spLocks noChangeArrowheads="1"/>
            </p:cNvSpPr>
            <p:nvPr/>
          </p:nvSpPr>
          <p:spPr bwMode="auto">
            <a:xfrm>
              <a:off x="4921" y="1398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8" name="Oval 200"/>
            <p:cNvSpPr>
              <a:spLocks noChangeArrowheads="1"/>
            </p:cNvSpPr>
            <p:nvPr/>
          </p:nvSpPr>
          <p:spPr bwMode="auto">
            <a:xfrm>
              <a:off x="5031" y="1395"/>
              <a:ext cx="28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09" name="Oval 201"/>
            <p:cNvSpPr>
              <a:spLocks noChangeArrowheads="1"/>
            </p:cNvSpPr>
            <p:nvPr/>
          </p:nvSpPr>
          <p:spPr bwMode="auto">
            <a:xfrm>
              <a:off x="5152" y="1398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0" name="Oval 202"/>
            <p:cNvSpPr>
              <a:spLocks noChangeArrowheads="1"/>
            </p:cNvSpPr>
            <p:nvPr/>
          </p:nvSpPr>
          <p:spPr bwMode="auto">
            <a:xfrm>
              <a:off x="4859" y="1424"/>
              <a:ext cx="27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1" name="Oval 203"/>
            <p:cNvSpPr>
              <a:spLocks noChangeArrowheads="1"/>
            </p:cNvSpPr>
            <p:nvPr/>
          </p:nvSpPr>
          <p:spPr bwMode="auto">
            <a:xfrm>
              <a:off x="4985" y="1424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2" name="Oval 204"/>
            <p:cNvSpPr>
              <a:spLocks noChangeArrowheads="1"/>
            </p:cNvSpPr>
            <p:nvPr/>
          </p:nvSpPr>
          <p:spPr bwMode="auto">
            <a:xfrm>
              <a:off x="5094" y="1424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3" name="Oval 205"/>
            <p:cNvSpPr>
              <a:spLocks noChangeArrowheads="1"/>
            </p:cNvSpPr>
            <p:nvPr/>
          </p:nvSpPr>
          <p:spPr bwMode="auto">
            <a:xfrm>
              <a:off x="5206" y="1420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4" name="Line 206"/>
            <p:cNvSpPr>
              <a:spLocks noChangeShapeType="1"/>
            </p:cNvSpPr>
            <p:nvPr/>
          </p:nvSpPr>
          <p:spPr bwMode="auto">
            <a:xfrm>
              <a:off x="4812" y="1493"/>
              <a:ext cx="65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5" name="Line 207"/>
            <p:cNvSpPr>
              <a:spLocks noChangeShapeType="1"/>
            </p:cNvSpPr>
            <p:nvPr/>
          </p:nvSpPr>
          <p:spPr bwMode="auto">
            <a:xfrm>
              <a:off x="4934" y="1493"/>
              <a:ext cx="65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6" name="Line 208"/>
            <p:cNvSpPr>
              <a:spLocks noChangeShapeType="1"/>
            </p:cNvSpPr>
            <p:nvPr/>
          </p:nvSpPr>
          <p:spPr bwMode="auto">
            <a:xfrm>
              <a:off x="5043" y="1493"/>
              <a:ext cx="66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7" name="Line 209"/>
            <p:cNvSpPr>
              <a:spLocks noChangeShapeType="1"/>
            </p:cNvSpPr>
            <p:nvPr/>
          </p:nvSpPr>
          <p:spPr bwMode="auto">
            <a:xfrm>
              <a:off x="5161" y="1493"/>
              <a:ext cx="65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8" name="Oval 210"/>
            <p:cNvSpPr>
              <a:spLocks noChangeArrowheads="1"/>
            </p:cNvSpPr>
            <p:nvPr/>
          </p:nvSpPr>
          <p:spPr bwMode="auto">
            <a:xfrm>
              <a:off x="4795" y="1476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19" name="Oval 211"/>
            <p:cNvSpPr>
              <a:spLocks noChangeArrowheads="1"/>
            </p:cNvSpPr>
            <p:nvPr/>
          </p:nvSpPr>
          <p:spPr bwMode="auto">
            <a:xfrm>
              <a:off x="4921" y="1478"/>
              <a:ext cx="26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0" name="Oval 212"/>
            <p:cNvSpPr>
              <a:spLocks noChangeArrowheads="1"/>
            </p:cNvSpPr>
            <p:nvPr/>
          </p:nvSpPr>
          <p:spPr bwMode="auto">
            <a:xfrm>
              <a:off x="5031" y="1476"/>
              <a:ext cx="28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1" name="Oval 213"/>
            <p:cNvSpPr>
              <a:spLocks noChangeArrowheads="1"/>
            </p:cNvSpPr>
            <p:nvPr/>
          </p:nvSpPr>
          <p:spPr bwMode="auto">
            <a:xfrm>
              <a:off x="5152" y="1480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2" name="Oval 214"/>
            <p:cNvSpPr>
              <a:spLocks noChangeArrowheads="1"/>
            </p:cNvSpPr>
            <p:nvPr/>
          </p:nvSpPr>
          <p:spPr bwMode="auto">
            <a:xfrm>
              <a:off x="4859" y="1505"/>
              <a:ext cx="27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3" name="Oval 215"/>
            <p:cNvSpPr>
              <a:spLocks noChangeArrowheads="1"/>
            </p:cNvSpPr>
            <p:nvPr/>
          </p:nvSpPr>
          <p:spPr bwMode="auto">
            <a:xfrm>
              <a:off x="4985" y="1505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4" name="Oval 216"/>
            <p:cNvSpPr>
              <a:spLocks noChangeArrowheads="1"/>
            </p:cNvSpPr>
            <p:nvPr/>
          </p:nvSpPr>
          <p:spPr bwMode="auto">
            <a:xfrm>
              <a:off x="5094" y="1505"/>
              <a:ext cx="26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5" name="Oval 217"/>
            <p:cNvSpPr>
              <a:spLocks noChangeArrowheads="1"/>
            </p:cNvSpPr>
            <p:nvPr/>
          </p:nvSpPr>
          <p:spPr bwMode="auto">
            <a:xfrm>
              <a:off x="5206" y="1501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6" name="Line 218"/>
            <p:cNvSpPr>
              <a:spLocks noChangeShapeType="1"/>
            </p:cNvSpPr>
            <p:nvPr/>
          </p:nvSpPr>
          <p:spPr bwMode="auto">
            <a:xfrm>
              <a:off x="4813" y="1574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7" name="Line 219"/>
            <p:cNvSpPr>
              <a:spLocks noChangeShapeType="1"/>
            </p:cNvSpPr>
            <p:nvPr/>
          </p:nvSpPr>
          <p:spPr bwMode="auto">
            <a:xfrm>
              <a:off x="4936" y="1574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8" name="Line 220"/>
            <p:cNvSpPr>
              <a:spLocks noChangeShapeType="1"/>
            </p:cNvSpPr>
            <p:nvPr/>
          </p:nvSpPr>
          <p:spPr bwMode="auto">
            <a:xfrm>
              <a:off x="5045" y="1574"/>
              <a:ext cx="66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29" name="Line 221"/>
            <p:cNvSpPr>
              <a:spLocks noChangeShapeType="1"/>
            </p:cNvSpPr>
            <p:nvPr/>
          </p:nvSpPr>
          <p:spPr bwMode="auto">
            <a:xfrm>
              <a:off x="5164" y="1574"/>
              <a:ext cx="6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0" name="Oval 222"/>
            <p:cNvSpPr>
              <a:spLocks noChangeArrowheads="1"/>
            </p:cNvSpPr>
            <p:nvPr/>
          </p:nvSpPr>
          <p:spPr bwMode="auto">
            <a:xfrm>
              <a:off x="4798" y="1558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1" name="Oval 223"/>
            <p:cNvSpPr>
              <a:spLocks noChangeArrowheads="1"/>
            </p:cNvSpPr>
            <p:nvPr/>
          </p:nvSpPr>
          <p:spPr bwMode="auto">
            <a:xfrm>
              <a:off x="4924" y="1560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2" name="Oval 224"/>
            <p:cNvSpPr>
              <a:spLocks noChangeArrowheads="1"/>
            </p:cNvSpPr>
            <p:nvPr/>
          </p:nvSpPr>
          <p:spPr bwMode="auto">
            <a:xfrm>
              <a:off x="5034" y="1558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3" name="Oval 225"/>
            <p:cNvSpPr>
              <a:spLocks noChangeArrowheads="1"/>
            </p:cNvSpPr>
            <p:nvPr/>
          </p:nvSpPr>
          <p:spPr bwMode="auto">
            <a:xfrm>
              <a:off x="5154" y="1560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4" name="Oval 226"/>
            <p:cNvSpPr>
              <a:spLocks noChangeArrowheads="1"/>
            </p:cNvSpPr>
            <p:nvPr/>
          </p:nvSpPr>
          <p:spPr bwMode="auto">
            <a:xfrm>
              <a:off x="4860" y="1588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5" name="Oval 227"/>
            <p:cNvSpPr>
              <a:spLocks noChangeArrowheads="1"/>
            </p:cNvSpPr>
            <p:nvPr/>
          </p:nvSpPr>
          <p:spPr bwMode="auto">
            <a:xfrm>
              <a:off x="4986" y="1588"/>
              <a:ext cx="27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6" name="Oval 228"/>
            <p:cNvSpPr>
              <a:spLocks noChangeArrowheads="1"/>
            </p:cNvSpPr>
            <p:nvPr/>
          </p:nvSpPr>
          <p:spPr bwMode="auto">
            <a:xfrm>
              <a:off x="5097" y="1588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7" name="Oval 229"/>
            <p:cNvSpPr>
              <a:spLocks noChangeArrowheads="1"/>
            </p:cNvSpPr>
            <p:nvPr/>
          </p:nvSpPr>
          <p:spPr bwMode="auto">
            <a:xfrm>
              <a:off x="5210" y="1582"/>
              <a:ext cx="26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8" name="Freeform 230"/>
            <p:cNvSpPr>
              <a:spLocks/>
            </p:cNvSpPr>
            <p:nvPr/>
          </p:nvSpPr>
          <p:spPr bwMode="auto">
            <a:xfrm>
              <a:off x="5169" y="1694"/>
              <a:ext cx="4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2" y="13"/>
                </a:cxn>
                <a:cxn ang="0">
                  <a:pos x="2" y="31"/>
                </a:cxn>
                <a:cxn ang="0">
                  <a:pos x="5" y="50"/>
                </a:cxn>
                <a:cxn ang="0">
                  <a:pos x="6" y="59"/>
                </a:cxn>
                <a:cxn ang="0">
                  <a:pos x="8" y="65"/>
                </a:cxn>
                <a:cxn ang="0">
                  <a:pos x="15" y="75"/>
                </a:cxn>
                <a:cxn ang="0">
                  <a:pos x="25" y="83"/>
                </a:cxn>
                <a:cxn ang="0">
                  <a:pos x="34" y="89"/>
                </a:cxn>
                <a:cxn ang="0">
                  <a:pos x="42" y="92"/>
                </a:cxn>
              </a:cxnLst>
              <a:rect l="0" t="0" r="r" b="b"/>
              <a:pathLst>
                <a:path w="42" h="92">
                  <a:moveTo>
                    <a:pt x="0" y="0"/>
                  </a:moveTo>
                  <a:lnTo>
                    <a:pt x="0" y="6"/>
                  </a:lnTo>
                  <a:lnTo>
                    <a:pt x="2" y="13"/>
                  </a:lnTo>
                  <a:lnTo>
                    <a:pt x="2" y="31"/>
                  </a:lnTo>
                  <a:lnTo>
                    <a:pt x="5" y="50"/>
                  </a:lnTo>
                  <a:lnTo>
                    <a:pt x="6" y="59"/>
                  </a:lnTo>
                  <a:lnTo>
                    <a:pt x="8" y="65"/>
                  </a:lnTo>
                  <a:lnTo>
                    <a:pt x="15" y="75"/>
                  </a:lnTo>
                  <a:lnTo>
                    <a:pt x="25" y="83"/>
                  </a:lnTo>
                  <a:lnTo>
                    <a:pt x="34" y="89"/>
                  </a:lnTo>
                  <a:lnTo>
                    <a:pt x="42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39" name="Freeform 231"/>
            <p:cNvSpPr>
              <a:spLocks/>
            </p:cNvSpPr>
            <p:nvPr/>
          </p:nvSpPr>
          <p:spPr bwMode="auto">
            <a:xfrm>
              <a:off x="5169" y="1694"/>
              <a:ext cx="94" cy="15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3"/>
                </a:cxn>
                <a:cxn ang="0">
                  <a:pos x="65" y="7"/>
                </a:cxn>
                <a:cxn ang="0">
                  <a:pos x="53" y="12"/>
                </a:cxn>
                <a:cxn ang="0">
                  <a:pos x="42" y="13"/>
                </a:cxn>
                <a:cxn ang="0">
                  <a:pos x="31" y="12"/>
                </a:cxn>
                <a:cxn ang="0">
                  <a:pos x="19" y="7"/>
                </a:cxn>
                <a:cxn ang="0">
                  <a:pos x="9" y="3"/>
                </a:cxn>
                <a:cxn ang="0">
                  <a:pos x="0" y="0"/>
                </a:cxn>
              </a:cxnLst>
              <a:rect l="0" t="0" r="r" b="b"/>
              <a:pathLst>
                <a:path w="83" h="13">
                  <a:moveTo>
                    <a:pt x="83" y="0"/>
                  </a:moveTo>
                  <a:lnTo>
                    <a:pt x="76" y="3"/>
                  </a:lnTo>
                  <a:lnTo>
                    <a:pt x="65" y="7"/>
                  </a:lnTo>
                  <a:lnTo>
                    <a:pt x="53" y="12"/>
                  </a:lnTo>
                  <a:lnTo>
                    <a:pt x="42" y="13"/>
                  </a:lnTo>
                  <a:lnTo>
                    <a:pt x="31" y="12"/>
                  </a:lnTo>
                  <a:lnTo>
                    <a:pt x="19" y="7"/>
                  </a:lnTo>
                  <a:lnTo>
                    <a:pt x="9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0" name="Freeform 232"/>
            <p:cNvSpPr>
              <a:spLocks/>
            </p:cNvSpPr>
            <p:nvPr/>
          </p:nvSpPr>
          <p:spPr bwMode="auto">
            <a:xfrm>
              <a:off x="5217" y="1694"/>
              <a:ext cx="46" cy="108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1" y="6"/>
                </a:cxn>
                <a:cxn ang="0">
                  <a:pos x="41" y="13"/>
                </a:cxn>
                <a:cxn ang="0">
                  <a:pos x="40" y="31"/>
                </a:cxn>
                <a:cxn ang="0">
                  <a:pos x="38" y="50"/>
                </a:cxn>
                <a:cxn ang="0">
                  <a:pos x="37" y="59"/>
                </a:cxn>
                <a:cxn ang="0">
                  <a:pos x="34" y="65"/>
                </a:cxn>
                <a:cxn ang="0">
                  <a:pos x="26" y="75"/>
                </a:cxn>
                <a:cxn ang="0">
                  <a:pos x="17" y="83"/>
                </a:cxn>
                <a:cxn ang="0">
                  <a:pos x="7" y="89"/>
                </a:cxn>
                <a:cxn ang="0">
                  <a:pos x="0" y="92"/>
                </a:cxn>
              </a:cxnLst>
              <a:rect l="0" t="0" r="r" b="b"/>
              <a:pathLst>
                <a:path w="41" h="92">
                  <a:moveTo>
                    <a:pt x="41" y="0"/>
                  </a:moveTo>
                  <a:lnTo>
                    <a:pt x="41" y="6"/>
                  </a:lnTo>
                  <a:lnTo>
                    <a:pt x="41" y="13"/>
                  </a:lnTo>
                  <a:lnTo>
                    <a:pt x="40" y="31"/>
                  </a:lnTo>
                  <a:lnTo>
                    <a:pt x="38" y="50"/>
                  </a:lnTo>
                  <a:lnTo>
                    <a:pt x="37" y="59"/>
                  </a:lnTo>
                  <a:lnTo>
                    <a:pt x="34" y="65"/>
                  </a:lnTo>
                  <a:lnTo>
                    <a:pt x="26" y="75"/>
                  </a:lnTo>
                  <a:lnTo>
                    <a:pt x="17" y="83"/>
                  </a:lnTo>
                  <a:lnTo>
                    <a:pt x="7" y="89"/>
                  </a:lnTo>
                  <a:lnTo>
                    <a:pt x="0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1" name="Freeform 233"/>
            <p:cNvSpPr>
              <a:spLocks/>
            </p:cNvSpPr>
            <p:nvPr/>
          </p:nvSpPr>
          <p:spPr bwMode="auto">
            <a:xfrm>
              <a:off x="5043" y="1694"/>
              <a:ext cx="47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2" y="13"/>
                </a:cxn>
                <a:cxn ang="0">
                  <a:pos x="2" y="31"/>
                </a:cxn>
                <a:cxn ang="0">
                  <a:pos x="5" y="50"/>
                </a:cxn>
                <a:cxn ang="0">
                  <a:pos x="6" y="59"/>
                </a:cxn>
                <a:cxn ang="0">
                  <a:pos x="8" y="65"/>
                </a:cxn>
                <a:cxn ang="0">
                  <a:pos x="15" y="75"/>
                </a:cxn>
                <a:cxn ang="0">
                  <a:pos x="26" y="83"/>
                </a:cxn>
                <a:cxn ang="0">
                  <a:pos x="34" y="89"/>
                </a:cxn>
                <a:cxn ang="0">
                  <a:pos x="42" y="92"/>
                </a:cxn>
              </a:cxnLst>
              <a:rect l="0" t="0" r="r" b="b"/>
              <a:pathLst>
                <a:path w="42" h="92">
                  <a:moveTo>
                    <a:pt x="0" y="0"/>
                  </a:moveTo>
                  <a:lnTo>
                    <a:pt x="0" y="6"/>
                  </a:lnTo>
                  <a:lnTo>
                    <a:pt x="2" y="13"/>
                  </a:lnTo>
                  <a:lnTo>
                    <a:pt x="2" y="31"/>
                  </a:lnTo>
                  <a:lnTo>
                    <a:pt x="5" y="50"/>
                  </a:lnTo>
                  <a:lnTo>
                    <a:pt x="6" y="59"/>
                  </a:lnTo>
                  <a:lnTo>
                    <a:pt x="8" y="65"/>
                  </a:lnTo>
                  <a:lnTo>
                    <a:pt x="15" y="75"/>
                  </a:lnTo>
                  <a:lnTo>
                    <a:pt x="26" y="83"/>
                  </a:lnTo>
                  <a:lnTo>
                    <a:pt x="34" y="89"/>
                  </a:lnTo>
                  <a:lnTo>
                    <a:pt x="42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2" name="Freeform 234"/>
            <p:cNvSpPr>
              <a:spLocks/>
            </p:cNvSpPr>
            <p:nvPr/>
          </p:nvSpPr>
          <p:spPr bwMode="auto">
            <a:xfrm>
              <a:off x="5043" y="1694"/>
              <a:ext cx="94" cy="15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3"/>
                </a:cxn>
                <a:cxn ang="0">
                  <a:pos x="65" y="7"/>
                </a:cxn>
                <a:cxn ang="0">
                  <a:pos x="54" y="12"/>
                </a:cxn>
                <a:cxn ang="0">
                  <a:pos x="42" y="13"/>
                </a:cxn>
                <a:cxn ang="0">
                  <a:pos x="32" y="12"/>
                </a:cxn>
                <a:cxn ang="0">
                  <a:pos x="20" y="7"/>
                </a:cxn>
                <a:cxn ang="0">
                  <a:pos x="9" y="3"/>
                </a:cxn>
                <a:cxn ang="0">
                  <a:pos x="0" y="0"/>
                </a:cxn>
              </a:cxnLst>
              <a:rect l="0" t="0" r="r" b="b"/>
              <a:pathLst>
                <a:path w="83" h="13">
                  <a:moveTo>
                    <a:pt x="83" y="0"/>
                  </a:moveTo>
                  <a:lnTo>
                    <a:pt x="76" y="3"/>
                  </a:lnTo>
                  <a:lnTo>
                    <a:pt x="65" y="7"/>
                  </a:lnTo>
                  <a:lnTo>
                    <a:pt x="54" y="12"/>
                  </a:lnTo>
                  <a:lnTo>
                    <a:pt x="42" y="13"/>
                  </a:lnTo>
                  <a:lnTo>
                    <a:pt x="32" y="12"/>
                  </a:lnTo>
                  <a:lnTo>
                    <a:pt x="20" y="7"/>
                  </a:lnTo>
                  <a:lnTo>
                    <a:pt x="9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3" name="Freeform 235"/>
            <p:cNvSpPr>
              <a:spLocks/>
            </p:cNvSpPr>
            <p:nvPr/>
          </p:nvSpPr>
          <p:spPr bwMode="auto">
            <a:xfrm>
              <a:off x="5090" y="1694"/>
              <a:ext cx="47" cy="108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1" y="6"/>
                </a:cxn>
                <a:cxn ang="0">
                  <a:pos x="41" y="13"/>
                </a:cxn>
                <a:cxn ang="0">
                  <a:pos x="40" y="31"/>
                </a:cxn>
                <a:cxn ang="0">
                  <a:pos x="38" y="50"/>
                </a:cxn>
                <a:cxn ang="0">
                  <a:pos x="37" y="59"/>
                </a:cxn>
                <a:cxn ang="0">
                  <a:pos x="34" y="65"/>
                </a:cxn>
                <a:cxn ang="0">
                  <a:pos x="26" y="75"/>
                </a:cxn>
                <a:cxn ang="0">
                  <a:pos x="18" y="83"/>
                </a:cxn>
                <a:cxn ang="0">
                  <a:pos x="7" y="89"/>
                </a:cxn>
                <a:cxn ang="0">
                  <a:pos x="0" y="92"/>
                </a:cxn>
              </a:cxnLst>
              <a:rect l="0" t="0" r="r" b="b"/>
              <a:pathLst>
                <a:path w="41" h="92">
                  <a:moveTo>
                    <a:pt x="41" y="0"/>
                  </a:moveTo>
                  <a:lnTo>
                    <a:pt x="41" y="6"/>
                  </a:lnTo>
                  <a:lnTo>
                    <a:pt x="41" y="13"/>
                  </a:lnTo>
                  <a:lnTo>
                    <a:pt x="40" y="31"/>
                  </a:lnTo>
                  <a:lnTo>
                    <a:pt x="38" y="50"/>
                  </a:lnTo>
                  <a:lnTo>
                    <a:pt x="37" y="59"/>
                  </a:lnTo>
                  <a:lnTo>
                    <a:pt x="34" y="65"/>
                  </a:lnTo>
                  <a:lnTo>
                    <a:pt x="26" y="75"/>
                  </a:lnTo>
                  <a:lnTo>
                    <a:pt x="18" y="83"/>
                  </a:lnTo>
                  <a:lnTo>
                    <a:pt x="7" y="89"/>
                  </a:lnTo>
                  <a:lnTo>
                    <a:pt x="0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4" name="Freeform 236"/>
            <p:cNvSpPr>
              <a:spLocks/>
            </p:cNvSpPr>
            <p:nvPr/>
          </p:nvSpPr>
          <p:spPr bwMode="auto">
            <a:xfrm>
              <a:off x="4934" y="1694"/>
              <a:ext cx="47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2" y="13"/>
                </a:cxn>
                <a:cxn ang="0">
                  <a:pos x="2" y="31"/>
                </a:cxn>
                <a:cxn ang="0">
                  <a:pos x="3" y="50"/>
                </a:cxn>
                <a:cxn ang="0">
                  <a:pos x="5" y="59"/>
                </a:cxn>
                <a:cxn ang="0">
                  <a:pos x="8" y="65"/>
                </a:cxn>
                <a:cxn ang="0">
                  <a:pos x="15" y="75"/>
                </a:cxn>
                <a:cxn ang="0">
                  <a:pos x="24" y="83"/>
                </a:cxn>
                <a:cxn ang="0">
                  <a:pos x="34" y="89"/>
                </a:cxn>
                <a:cxn ang="0">
                  <a:pos x="42" y="92"/>
                </a:cxn>
              </a:cxnLst>
              <a:rect l="0" t="0" r="r" b="b"/>
              <a:pathLst>
                <a:path w="42" h="92">
                  <a:moveTo>
                    <a:pt x="0" y="0"/>
                  </a:moveTo>
                  <a:lnTo>
                    <a:pt x="0" y="6"/>
                  </a:lnTo>
                  <a:lnTo>
                    <a:pt x="2" y="13"/>
                  </a:lnTo>
                  <a:lnTo>
                    <a:pt x="2" y="31"/>
                  </a:lnTo>
                  <a:lnTo>
                    <a:pt x="3" y="50"/>
                  </a:lnTo>
                  <a:lnTo>
                    <a:pt x="5" y="59"/>
                  </a:lnTo>
                  <a:lnTo>
                    <a:pt x="8" y="65"/>
                  </a:lnTo>
                  <a:lnTo>
                    <a:pt x="15" y="75"/>
                  </a:lnTo>
                  <a:lnTo>
                    <a:pt x="24" y="83"/>
                  </a:lnTo>
                  <a:lnTo>
                    <a:pt x="34" y="89"/>
                  </a:lnTo>
                  <a:lnTo>
                    <a:pt x="42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5" name="Freeform 237"/>
            <p:cNvSpPr>
              <a:spLocks/>
            </p:cNvSpPr>
            <p:nvPr/>
          </p:nvSpPr>
          <p:spPr bwMode="auto">
            <a:xfrm>
              <a:off x="4934" y="1694"/>
              <a:ext cx="93" cy="15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74" y="3"/>
                </a:cxn>
                <a:cxn ang="0">
                  <a:pos x="64" y="7"/>
                </a:cxn>
                <a:cxn ang="0">
                  <a:pos x="52" y="12"/>
                </a:cxn>
                <a:cxn ang="0">
                  <a:pos x="40" y="13"/>
                </a:cxn>
                <a:cxn ang="0">
                  <a:pos x="30" y="12"/>
                </a:cxn>
                <a:cxn ang="0">
                  <a:pos x="18" y="7"/>
                </a:cxn>
                <a:cxn ang="0">
                  <a:pos x="9" y="3"/>
                </a:cxn>
                <a:cxn ang="0">
                  <a:pos x="0" y="0"/>
                </a:cxn>
              </a:cxnLst>
              <a:rect l="0" t="0" r="r" b="b"/>
              <a:pathLst>
                <a:path w="82" h="13">
                  <a:moveTo>
                    <a:pt x="82" y="0"/>
                  </a:moveTo>
                  <a:lnTo>
                    <a:pt x="74" y="3"/>
                  </a:lnTo>
                  <a:lnTo>
                    <a:pt x="64" y="7"/>
                  </a:lnTo>
                  <a:lnTo>
                    <a:pt x="52" y="12"/>
                  </a:lnTo>
                  <a:lnTo>
                    <a:pt x="40" y="13"/>
                  </a:lnTo>
                  <a:lnTo>
                    <a:pt x="30" y="12"/>
                  </a:lnTo>
                  <a:lnTo>
                    <a:pt x="18" y="7"/>
                  </a:lnTo>
                  <a:lnTo>
                    <a:pt x="9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6" name="Freeform 238"/>
            <p:cNvSpPr>
              <a:spLocks/>
            </p:cNvSpPr>
            <p:nvPr/>
          </p:nvSpPr>
          <p:spPr bwMode="auto">
            <a:xfrm>
              <a:off x="4981" y="1694"/>
              <a:ext cx="46" cy="108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"/>
                </a:cxn>
                <a:cxn ang="0">
                  <a:pos x="40" y="13"/>
                </a:cxn>
                <a:cxn ang="0">
                  <a:pos x="40" y="31"/>
                </a:cxn>
                <a:cxn ang="0">
                  <a:pos x="37" y="50"/>
                </a:cxn>
                <a:cxn ang="0">
                  <a:pos x="35" y="59"/>
                </a:cxn>
                <a:cxn ang="0">
                  <a:pos x="34" y="65"/>
                </a:cxn>
                <a:cxn ang="0">
                  <a:pos x="26" y="75"/>
                </a:cxn>
                <a:cxn ang="0">
                  <a:pos x="18" y="83"/>
                </a:cxn>
                <a:cxn ang="0">
                  <a:pos x="7" y="89"/>
                </a:cxn>
                <a:cxn ang="0">
                  <a:pos x="0" y="92"/>
                </a:cxn>
              </a:cxnLst>
              <a:rect l="0" t="0" r="r" b="b"/>
              <a:pathLst>
                <a:path w="40" h="92">
                  <a:moveTo>
                    <a:pt x="40" y="0"/>
                  </a:moveTo>
                  <a:lnTo>
                    <a:pt x="40" y="6"/>
                  </a:lnTo>
                  <a:lnTo>
                    <a:pt x="40" y="13"/>
                  </a:lnTo>
                  <a:lnTo>
                    <a:pt x="40" y="31"/>
                  </a:lnTo>
                  <a:lnTo>
                    <a:pt x="37" y="50"/>
                  </a:lnTo>
                  <a:lnTo>
                    <a:pt x="35" y="59"/>
                  </a:lnTo>
                  <a:lnTo>
                    <a:pt x="34" y="65"/>
                  </a:lnTo>
                  <a:lnTo>
                    <a:pt x="26" y="75"/>
                  </a:lnTo>
                  <a:lnTo>
                    <a:pt x="18" y="83"/>
                  </a:lnTo>
                  <a:lnTo>
                    <a:pt x="7" y="89"/>
                  </a:lnTo>
                  <a:lnTo>
                    <a:pt x="0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7" name="Freeform 239"/>
            <p:cNvSpPr>
              <a:spLocks/>
            </p:cNvSpPr>
            <p:nvPr/>
          </p:nvSpPr>
          <p:spPr bwMode="auto">
            <a:xfrm>
              <a:off x="4823" y="1694"/>
              <a:ext cx="47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1" y="13"/>
                </a:cxn>
                <a:cxn ang="0">
                  <a:pos x="1" y="31"/>
                </a:cxn>
                <a:cxn ang="0">
                  <a:pos x="3" y="50"/>
                </a:cxn>
                <a:cxn ang="0">
                  <a:pos x="4" y="59"/>
                </a:cxn>
                <a:cxn ang="0">
                  <a:pos x="7" y="65"/>
                </a:cxn>
                <a:cxn ang="0">
                  <a:pos x="15" y="75"/>
                </a:cxn>
                <a:cxn ang="0">
                  <a:pos x="25" y="83"/>
                </a:cxn>
                <a:cxn ang="0">
                  <a:pos x="34" y="89"/>
                </a:cxn>
                <a:cxn ang="0">
                  <a:pos x="41" y="92"/>
                </a:cxn>
              </a:cxnLst>
              <a:rect l="0" t="0" r="r" b="b"/>
              <a:pathLst>
                <a:path w="41" h="92">
                  <a:moveTo>
                    <a:pt x="0" y="0"/>
                  </a:moveTo>
                  <a:lnTo>
                    <a:pt x="0" y="6"/>
                  </a:lnTo>
                  <a:lnTo>
                    <a:pt x="1" y="13"/>
                  </a:lnTo>
                  <a:lnTo>
                    <a:pt x="1" y="31"/>
                  </a:lnTo>
                  <a:lnTo>
                    <a:pt x="3" y="50"/>
                  </a:lnTo>
                  <a:lnTo>
                    <a:pt x="4" y="59"/>
                  </a:lnTo>
                  <a:lnTo>
                    <a:pt x="7" y="65"/>
                  </a:lnTo>
                  <a:lnTo>
                    <a:pt x="15" y="75"/>
                  </a:lnTo>
                  <a:lnTo>
                    <a:pt x="25" y="83"/>
                  </a:lnTo>
                  <a:lnTo>
                    <a:pt x="34" y="89"/>
                  </a:lnTo>
                  <a:lnTo>
                    <a:pt x="41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8" name="Freeform 240"/>
            <p:cNvSpPr>
              <a:spLocks/>
            </p:cNvSpPr>
            <p:nvPr/>
          </p:nvSpPr>
          <p:spPr bwMode="auto">
            <a:xfrm>
              <a:off x="4823" y="1694"/>
              <a:ext cx="95" cy="15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5" y="3"/>
                </a:cxn>
                <a:cxn ang="0">
                  <a:pos x="65" y="7"/>
                </a:cxn>
                <a:cxn ang="0">
                  <a:pos x="53" y="12"/>
                </a:cxn>
                <a:cxn ang="0">
                  <a:pos x="41" y="13"/>
                </a:cxn>
                <a:cxn ang="0">
                  <a:pos x="31" y="12"/>
                </a:cxn>
                <a:cxn ang="0">
                  <a:pos x="19" y="7"/>
                </a:cxn>
                <a:cxn ang="0">
                  <a:pos x="9" y="3"/>
                </a:cxn>
                <a:cxn ang="0">
                  <a:pos x="0" y="0"/>
                </a:cxn>
              </a:cxnLst>
              <a:rect l="0" t="0" r="r" b="b"/>
              <a:pathLst>
                <a:path w="83" h="13">
                  <a:moveTo>
                    <a:pt x="83" y="0"/>
                  </a:moveTo>
                  <a:lnTo>
                    <a:pt x="75" y="3"/>
                  </a:lnTo>
                  <a:lnTo>
                    <a:pt x="65" y="7"/>
                  </a:lnTo>
                  <a:lnTo>
                    <a:pt x="53" y="12"/>
                  </a:lnTo>
                  <a:lnTo>
                    <a:pt x="41" y="13"/>
                  </a:lnTo>
                  <a:lnTo>
                    <a:pt x="31" y="12"/>
                  </a:lnTo>
                  <a:lnTo>
                    <a:pt x="19" y="7"/>
                  </a:lnTo>
                  <a:lnTo>
                    <a:pt x="9" y="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49" name="Freeform 241"/>
            <p:cNvSpPr>
              <a:spLocks/>
            </p:cNvSpPr>
            <p:nvPr/>
          </p:nvSpPr>
          <p:spPr bwMode="auto">
            <a:xfrm>
              <a:off x="4870" y="1694"/>
              <a:ext cx="48" cy="10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2" y="6"/>
                </a:cxn>
                <a:cxn ang="0">
                  <a:pos x="42" y="13"/>
                </a:cxn>
                <a:cxn ang="0">
                  <a:pos x="40" y="31"/>
                </a:cxn>
                <a:cxn ang="0">
                  <a:pos x="39" y="50"/>
                </a:cxn>
                <a:cxn ang="0">
                  <a:pos x="37" y="59"/>
                </a:cxn>
                <a:cxn ang="0">
                  <a:pos x="34" y="65"/>
                </a:cxn>
                <a:cxn ang="0">
                  <a:pos x="27" y="75"/>
                </a:cxn>
                <a:cxn ang="0">
                  <a:pos x="18" y="83"/>
                </a:cxn>
                <a:cxn ang="0">
                  <a:pos x="8" y="89"/>
                </a:cxn>
                <a:cxn ang="0">
                  <a:pos x="0" y="92"/>
                </a:cxn>
              </a:cxnLst>
              <a:rect l="0" t="0" r="r" b="b"/>
              <a:pathLst>
                <a:path w="42" h="92">
                  <a:moveTo>
                    <a:pt x="42" y="0"/>
                  </a:moveTo>
                  <a:lnTo>
                    <a:pt x="42" y="6"/>
                  </a:lnTo>
                  <a:lnTo>
                    <a:pt x="42" y="13"/>
                  </a:lnTo>
                  <a:lnTo>
                    <a:pt x="40" y="31"/>
                  </a:lnTo>
                  <a:lnTo>
                    <a:pt x="39" y="50"/>
                  </a:lnTo>
                  <a:lnTo>
                    <a:pt x="37" y="59"/>
                  </a:lnTo>
                  <a:lnTo>
                    <a:pt x="34" y="65"/>
                  </a:lnTo>
                  <a:lnTo>
                    <a:pt x="27" y="75"/>
                  </a:lnTo>
                  <a:lnTo>
                    <a:pt x="18" y="83"/>
                  </a:lnTo>
                  <a:lnTo>
                    <a:pt x="8" y="89"/>
                  </a:lnTo>
                  <a:lnTo>
                    <a:pt x="0" y="9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852" name="Group 244"/>
            <p:cNvGrpSpPr>
              <a:grpSpLocks/>
            </p:cNvGrpSpPr>
            <p:nvPr/>
          </p:nvGrpSpPr>
          <p:grpSpPr bwMode="auto">
            <a:xfrm>
              <a:off x="4440" y="969"/>
              <a:ext cx="316" cy="36"/>
              <a:chOff x="4350" y="1058"/>
              <a:chExt cx="278" cy="31"/>
            </a:xfrm>
          </p:grpSpPr>
          <p:sp>
            <p:nvSpPr>
              <p:cNvPr id="68850" name="Line 242"/>
              <p:cNvSpPr>
                <a:spLocks noChangeShapeType="1"/>
              </p:cNvSpPr>
              <p:nvPr/>
            </p:nvSpPr>
            <p:spPr bwMode="auto">
              <a:xfrm flipH="1">
                <a:off x="4350" y="1073"/>
                <a:ext cx="27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51" name="Freeform 243"/>
              <p:cNvSpPr>
                <a:spLocks/>
              </p:cNvSpPr>
              <p:nvPr/>
            </p:nvSpPr>
            <p:spPr bwMode="auto">
              <a:xfrm>
                <a:off x="4350" y="1058"/>
                <a:ext cx="47" cy="31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0" y="16"/>
                  </a:cxn>
                  <a:cxn ang="0">
                    <a:pos x="47" y="31"/>
                  </a:cxn>
                </a:cxnLst>
                <a:rect l="0" t="0" r="r" b="b"/>
                <a:pathLst>
                  <a:path w="47" h="31">
                    <a:moveTo>
                      <a:pt x="47" y="0"/>
                    </a:moveTo>
                    <a:lnTo>
                      <a:pt x="0" y="16"/>
                    </a:lnTo>
                    <a:lnTo>
                      <a:pt x="47" y="31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854" name="Rectangle 246"/>
            <p:cNvSpPr>
              <a:spLocks noChangeArrowheads="1"/>
            </p:cNvSpPr>
            <p:nvPr/>
          </p:nvSpPr>
          <p:spPr bwMode="auto">
            <a:xfrm>
              <a:off x="4225" y="1631"/>
              <a:ext cx="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(a)</a:t>
              </a:r>
              <a:endParaRPr lang="en-US"/>
            </a:p>
          </p:txBody>
        </p:sp>
        <p:sp>
          <p:nvSpPr>
            <p:cNvPr id="68859" name="Rectangle 251"/>
            <p:cNvSpPr>
              <a:spLocks noChangeArrowheads="1"/>
            </p:cNvSpPr>
            <p:nvPr/>
          </p:nvSpPr>
          <p:spPr bwMode="auto">
            <a:xfrm>
              <a:off x="4207" y="2345"/>
              <a:ext cx="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(b)</a:t>
              </a:r>
              <a:endParaRPr lang="en-US"/>
            </a:p>
          </p:txBody>
        </p:sp>
        <p:sp>
          <p:nvSpPr>
            <p:cNvPr id="68865" name="Rectangle 257"/>
            <p:cNvSpPr>
              <a:spLocks noChangeArrowheads="1"/>
            </p:cNvSpPr>
            <p:nvPr/>
          </p:nvSpPr>
          <p:spPr bwMode="auto">
            <a:xfrm>
              <a:off x="4686" y="2247"/>
              <a:ext cx="404" cy="5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66" name="Rectangle 258"/>
            <p:cNvSpPr>
              <a:spLocks noChangeArrowheads="1"/>
            </p:cNvSpPr>
            <p:nvPr/>
          </p:nvSpPr>
          <p:spPr bwMode="auto">
            <a:xfrm>
              <a:off x="4401" y="2299"/>
              <a:ext cx="968" cy="275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67" name="Rectangle 259"/>
            <p:cNvSpPr>
              <a:spLocks noChangeArrowheads="1"/>
            </p:cNvSpPr>
            <p:nvPr/>
          </p:nvSpPr>
          <p:spPr bwMode="auto">
            <a:xfrm>
              <a:off x="4397" y="2291"/>
              <a:ext cx="357" cy="143"/>
            </a:xfrm>
            <a:prstGeom prst="rect">
              <a:avLst/>
            </a:prstGeom>
            <a:solidFill>
              <a:srgbClr val="96969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68" name="Rectangle 260"/>
            <p:cNvSpPr>
              <a:spLocks noChangeArrowheads="1"/>
            </p:cNvSpPr>
            <p:nvPr/>
          </p:nvSpPr>
          <p:spPr bwMode="auto">
            <a:xfrm>
              <a:off x="4451" y="2320"/>
              <a:ext cx="175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source</a:t>
              </a:r>
              <a:endParaRPr lang="en-US"/>
            </a:p>
          </p:txBody>
        </p:sp>
        <p:sp>
          <p:nvSpPr>
            <p:cNvPr id="68869" name="Rectangle 261"/>
            <p:cNvSpPr>
              <a:spLocks noChangeArrowheads="1"/>
            </p:cNvSpPr>
            <p:nvPr/>
          </p:nvSpPr>
          <p:spPr bwMode="auto">
            <a:xfrm>
              <a:off x="5018" y="2291"/>
              <a:ext cx="355" cy="143"/>
            </a:xfrm>
            <a:prstGeom prst="rect">
              <a:avLst/>
            </a:prstGeom>
            <a:solidFill>
              <a:srgbClr val="96969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0" name="Rectangle 262"/>
            <p:cNvSpPr>
              <a:spLocks noChangeArrowheads="1"/>
            </p:cNvSpPr>
            <p:nvPr/>
          </p:nvSpPr>
          <p:spPr bwMode="auto">
            <a:xfrm>
              <a:off x="5070" y="2321"/>
              <a:ext cx="172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  drain</a:t>
              </a:r>
              <a:endParaRPr lang="en-US"/>
            </a:p>
          </p:txBody>
        </p:sp>
        <p:sp>
          <p:nvSpPr>
            <p:cNvPr id="68871" name="Line 263"/>
            <p:cNvSpPr>
              <a:spLocks noChangeShapeType="1"/>
            </p:cNvSpPr>
            <p:nvPr/>
          </p:nvSpPr>
          <p:spPr bwMode="auto">
            <a:xfrm>
              <a:off x="4401" y="2302"/>
              <a:ext cx="1" cy="27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2" name="Line 264"/>
            <p:cNvSpPr>
              <a:spLocks noChangeShapeType="1"/>
            </p:cNvSpPr>
            <p:nvPr/>
          </p:nvSpPr>
          <p:spPr bwMode="auto">
            <a:xfrm>
              <a:off x="4401" y="2577"/>
              <a:ext cx="971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3" name="Line 265"/>
            <p:cNvSpPr>
              <a:spLocks noChangeShapeType="1"/>
            </p:cNvSpPr>
            <p:nvPr/>
          </p:nvSpPr>
          <p:spPr bwMode="auto">
            <a:xfrm>
              <a:off x="5369" y="2302"/>
              <a:ext cx="1" cy="27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4" name="Rectangle 266"/>
            <p:cNvSpPr>
              <a:spLocks noChangeArrowheads="1"/>
            </p:cNvSpPr>
            <p:nvPr/>
          </p:nvSpPr>
          <p:spPr bwMode="auto">
            <a:xfrm>
              <a:off x="5329" y="2065"/>
              <a:ext cx="308" cy="1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5" name="Rectangle 267"/>
            <p:cNvSpPr>
              <a:spLocks noChangeArrowheads="1"/>
            </p:cNvSpPr>
            <p:nvPr/>
          </p:nvSpPr>
          <p:spPr bwMode="auto">
            <a:xfrm>
              <a:off x="5379" y="2092"/>
              <a:ext cx="21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+15V</a:t>
              </a:r>
              <a:endParaRPr lang="en-US" sz="1000"/>
            </a:p>
          </p:txBody>
        </p:sp>
        <p:sp>
          <p:nvSpPr>
            <p:cNvPr id="68876" name="Rectangle 268"/>
            <p:cNvSpPr>
              <a:spLocks noChangeArrowheads="1"/>
            </p:cNvSpPr>
            <p:nvPr/>
          </p:nvSpPr>
          <p:spPr bwMode="auto">
            <a:xfrm>
              <a:off x="4696" y="2181"/>
              <a:ext cx="392" cy="81"/>
            </a:xfrm>
            <a:prstGeom prst="rect">
              <a:avLst/>
            </a:prstGeom>
            <a:solidFill>
              <a:srgbClr val="C0C0C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7" name="Line 269"/>
            <p:cNvSpPr>
              <a:spLocks noChangeShapeType="1"/>
            </p:cNvSpPr>
            <p:nvPr/>
          </p:nvSpPr>
          <p:spPr bwMode="auto">
            <a:xfrm>
              <a:off x="4904" y="2131"/>
              <a:ext cx="40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8" name="Oval 270"/>
            <p:cNvSpPr>
              <a:spLocks noChangeArrowheads="1"/>
            </p:cNvSpPr>
            <p:nvPr/>
          </p:nvSpPr>
          <p:spPr bwMode="auto">
            <a:xfrm>
              <a:off x="4707" y="2193"/>
              <a:ext cx="53" cy="54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79" name="Line 271"/>
            <p:cNvSpPr>
              <a:spLocks noChangeShapeType="1"/>
            </p:cNvSpPr>
            <p:nvPr/>
          </p:nvSpPr>
          <p:spPr bwMode="auto">
            <a:xfrm>
              <a:off x="4719" y="2221"/>
              <a:ext cx="26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0" name="Oval 272"/>
            <p:cNvSpPr>
              <a:spLocks noChangeArrowheads="1"/>
            </p:cNvSpPr>
            <p:nvPr/>
          </p:nvSpPr>
          <p:spPr bwMode="auto">
            <a:xfrm>
              <a:off x="4777" y="2196"/>
              <a:ext cx="51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1" name="Line 273"/>
            <p:cNvSpPr>
              <a:spLocks noChangeShapeType="1"/>
            </p:cNvSpPr>
            <p:nvPr/>
          </p:nvSpPr>
          <p:spPr bwMode="auto">
            <a:xfrm>
              <a:off x="4788" y="2225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2" name="Oval 274"/>
            <p:cNvSpPr>
              <a:spLocks noChangeArrowheads="1"/>
            </p:cNvSpPr>
            <p:nvPr/>
          </p:nvSpPr>
          <p:spPr bwMode="auto">
            <a:xfrm>
              <a:off x="4835" y="2196"/>
              <a:ext cx="52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3" name="Line 275"/>
            <p:cNvSpPr>
              <a:spLocks noChangeShapeType="1"/>
            </p:cNvSpPr>
            <p:nvPr/>
          </p:nvSpPr>
          <p:spPr bwMode="auto">
            <a:xfrm>
              <a:off x="4847" y="2225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4" name="Oval 276"/>
            <p:cNvSpPr>
              <a:spLocks noChangeArrowheads="1"/>
            </p:cNvSpPr>
            <p:nvPr/>
          </p:nvSpPr>
          <p:spPr bwMode="auto">
            <a:xfrm>
              <a:off x="4897" y="2196"/>
              <a:ext cx="52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5" name="Line 277"/>
            <p:cNvSpPr>
              <a:spLocks noChangeShapeType="1"/>
            </p:cNvSpPr>
            <p:nvPr/>
          </p:nvSpPr>
          <p:spPr bwMode="auto">
            <a:xfrm>
              <a:off x="4909" y="2225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6" name="Oval 278"/>
            <p:cNvSpPr>
              <a:spLocks noChangeArrowheads="1"/>
            </p:cNvSpPr>
            <p:nvPr/>
          </p:nvSpPr>
          <p:spPr bwMode="auto">
            <a:xfrm>
              <a:off x="4963" y="2196"/>
              <a:ext cx="51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7" name="Line 279"/>
            <p:cNvSpPr>
              <a:spLocks noChangeShapeType="1"/>
            </p:cNvSpPr>
            <p:nvPr/>
          </p:nvSpPr>
          <p:spPr bwMode="auto">
            <a:xfrm>
              <a:off x="4974" y="2225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8" name="Oval 280"/>
            <p:cNvSpPr>
              <a:spLocks noChangeArrowheads="1"/>
            </p:cNvSpPr>
            <p:nvPr/>
          </p:nvSpPr>
          <p:spPr bwMode="auto">
            <a:xfrm>
              <a:off x="5018" y="2193"/>
              <a:ext cx="52" cy="54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89" name="Line 281"/>
            <p:cNvSpPr>
              <a:spLocks noChangeShapeType="1"/>
            </p:cNvSpPr>
            <p:nvPr/>
          </p:nvSpPr>
          <p:spPr bwMode="auto">
            <a:xfrm>
              <a:off x="5031" y="2221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90" name="Oval 282"/>
            <p:cNvSpPr>
              <a:spLocks noChangeArrowheads="1"/>
            </p:cNvSpPr>
            <p:nvPr/>
          </p:nvSpPr>
          <p:spPr bwMode="auto">
            <a:xfrm>
              <a:off x="4810" y="2384"/>
              <a:ext cx="52" cy="5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91" name="Line 283"/>
            <p:cNvSpPr>
              <a:spLocks noChangeShapeType="1"/>
            </p:cNvSpPr>
            <p:nvPr/>
          </p:nvSpPr>
          <p:spPr bwMode="auto">
            <a:xfrm>
              <a:off x="4823" y="2412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894" name="Group 286"/>
            <p:cNvGrpSpPr>
              <a:grpSpLocks/>
            </p:cNvGrpSpPr>
            <p:nvPr/>
          </p:nvGrpSpPr>
          <p:grpSpPr bwMode="auto">
            <a:xfrm>
              <a:off x="4820" y="2320"/>
              <a:ext cx="35" cy="66"/>
              <a:chOff x="4684" y="2206"/>
              <a:chExt cx="31" cy="56"/>
            </a:xfrm>
          </p:grpSpPr>
          <p:sp>
            <p:nvSpPr>
              <p:cNvPr id="68892" name="Line 284"/>
              <p:cNvSpPr>
                <a:spLocks noChangeShapeType="1"/>
              </p:cNvSpPr>
              <p:nvPr/>
            </p:nvSpPr>
            <p:spPr bwMode="auto">
              <a:xfrm flipV="1">
                <a:off x="4697" y="2234"/>
                <a:ext cx="2" cy="2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93" name="Freeform 285"/>
              <p:cNvSpPr>
                <a:spLocks/>
              </p:cNvSpPr>
              <p:nvPr/>
            </p:nvSpPr>
            <p:spPr bwMode="auto">
              <a:xfrm>
                <a:off x="4684" y="2206"/>
                <a:ext cx="31" cy="31"/>
              </a:xfrm>
              <a:custGeom>
                <a:avLst/>
                <a:gdLst/>
                <a:ahLst/>
                <a:cxnLst>
                  <a:cxn ang="0">
                    <a:pos x="31" y="31"/>
                  </a:cxn>
                  <a:cxn ang="0">
                    <a:pos x="16" y="0"/>
                  </a:cxn>
                  <a:cxn ang="0">
                    <a:pos x="0" y="31"/>
                  </a:cxn>
                  <a:cxn ang="0">
                    <a:pos x="31" y="31"/>
                  </a:cxn>
                </a:cxnLst>
                <a:rect l="0" t="0" r="r" b="b"/>
                <a:pathLst>
                  <a:path w="31" h="31">
                    <a:moveTo>
                      <a:pt x="31" y="31"/>
                    </a:moveTo>
                    <a:lnTo>
                      <a:pt x="16" y="0"/>
                    </a:lnTo>
                    <a:lnTo>
                      <a:pt x="0" y="31"/>
                    </a:lnTo>
                    <a:lnTo>
                      <a:pt x="31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895" name="Oval 287"/>
            <p:cNvSpPr>
              <a:spLocks noChangeArrowheads="1"/>
            </p:cNvSpPr>
            <p:nvPr/>
          </p:nvSpPr>
          <p:spPr bwMode="auto">
            <a:xfrm>
              <a:off x="4907" y="2374"/>
              <a:ext cx="53" cy="5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96" name="Line 288"/>
            <p:cNvSpPr>
              <a:spLocks noChangeShapeType="1"/>
            </p:cNvSpPr>
            <p:nvPr/>
          </p:nvSpPr>
          <p:spPr bwMode="auto">
            <a:xfrm>
              <a:off x="4919" y="2404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899" name="Group 291"/>
            <p:cNvGrpSpPr>
              <a:grpSpLocks/>
            </p:cNvGrpSpPr>
            <p:nvPr/>
          </p:nvGrpSpPr>
          <p:grpSpPr bwMode="auto">
            <a:xfrm>
              <a:off x="4915" y="2309"/>
              <a:ext cx="36" cy="69"/>
              <a:chOff x="4768" y="2197"/>
              <a:chExt cx="31" cy="58"/>
            </a:xfrm>
          </p:grpSpPr>
          <p:sp>
            <p:nvSpPr>
              <p:cNvPr id="68897" name="Line 289"/>
              <p:cNvSpPr>
                <a:spLocks noChangeShapeType="1"/>
              </p:cNvSpPr>
              <p:nvPr/>
            </p:nvSpPr>
            <p:spPr bwMode="auto">
              <a:xfrm flipV="1">
                <a:off x="4782" y="2225"/>
                <a:ext cx="1" cy="3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98" name="Freeform 290"/>
              <p:cNvSpPr>
                <a:spLocks/>
              </p:cNvSpPr>
              <p:nvPr/>
            </p:nvSpPr>
            <p:spPr bwMode="auto">
              <a:xfrm>
                <a:off x="4768" y="2197"/>
                <a:ext cx="31" cy="31"/>
              </a:xfrm>
              <a:custGeom>
                <a:avLst/>
                <a:gdLst/>
                <a:ahLst/>
                <a:cxnLst>
                  <a:cxn ang="0">
                    <a:pos x="31" y="31"/>
                  </a:cxn>
                  <a:cxn ang="0">
                    <a:pos x="16" y="0"/>
                  </a:cxn>
                  <a:cxn ang="0">
                    <a:pos x="0" y="31"/>
                  </a:cxn>
                  <a:cxn ang="0">
                    <a:pos x="31" y="31"/>
                  </a:cxn>
                </a:cxnLst>
                <a:rect l="0" t="0" r="r" b="b"/>
                <a:pathLst>
                  <a:path w="31" h="31">
                    <a:moveTo>
                      <a:pt x="31" y="31"/>
                    </a:moveTo>
                    <a:lnTo>
                      <a:pt x="16" y="0"/>
                    </a:lnTo>
                    <a:lnTo>
                      <a:pt x="0" y="31"/>
                    </a:lnTo>
                    <a:lnTo>
                      <a:pt x="31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906" name="Group 298"/>
            <p:cNvGrpSpPr>
              <a:grpSpLocks/>
            </p:cNvGrpSpPr>
            <p:nvPr/>
          </p:nvGrpSpPr>
          <p:grpSpPr bwMode="auto">
            <a:xfrm>
              <a:off x="3638" y="1300"/>
              <a:ext cx="356" cy="142"/>
              <a:chOff x="3644" y="1339"/>
              <a:chExt cx="313" cy="121"/>
            </a:xfrm>
          </p:grpSpPr>
          <p:grpSp>
            <p:nvGrpSpPr>
              <p:cNvPr id="68904" name="Group 296"/>
              <p:cNvGrpSpPr>
                <a:grpSpLocks/>
              </p:cNvGrpSpPr>
              <p:nvPr/>
            </p:nvGrpSpPr>
            <p:grpSpPr bwMode="auto">
              <a:xfrm>
                <a:off x="3644" y="1339"/>
                <a:ext cx="313" cy="121"/>
                <a:chOff x="3644" y="1339"/>
                <a:chExt cx="313" cy="121"/>
              </a:xfrm>
            </p:grpSpPr>
            <p:sp>
              <p:nvSpPr>
                <p:cNvPr id="68900" name="Rectangle 292"/>
                <p:cNvSpPr>
                  <a:spLocks noChangeArrowheads="1"/>
                </p:cNvSpPr>
                <p:nvPr/>
              </p:nvSpPr>
              <p:spPr bwMode="auto">
                <a:xfrm>
                  <a:off x="3644" y="1339"/>
                  <a:ext cx="312" cy="119"/>
                </a:xfrm>
                <a:prstGeom prst="rect">
                  <a:avLst/>
                </a:prstGeom>
                <a:solidFill>
                  <a:srgbClr val="96969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01" name="Rectangle 293"/>
                <p:cNvSpPr>
                  <a:spLocks noChangeArrowheads="1"/>
                </p:cNvSpPr>
                <p:nvPr/>
              </p:nvSpPr>
              <p:spPr bwMode="auto">
                <a:xfrm>
                  <a:off x="3644" y="1339"/>
                  <a:ext cx="312" cy="119"/>
                </a:xfrm>
                <a:prstGeom prst="rect">
                  <a:avLst/>
                </a:prstGeom>
                <a:solidFill>
                  <a:srgbClr val="969696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02" name="Rectangle 294"/>
                <p:cNvSpPr>
                  <a:spLocks noChangeArrowheads="1"/>
                </p:cNvSpPr>
                <p:nvPr/>
              </p:nvSpPr>
              <p:spPr bwMode="auto">
                <a:xfrm>
                  <a:off x="3644" y="1339"/>
                  <a:ext cx="313" cy="121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03" name="Rectangle 295"/>
                <p:cNvSpPr>
                  <a:spLocks noChangeArrowheads="1"/>
                </p:cNvSpPr>
                <p:nvPr/>
              </p:nvSpPr>
              <p:spPr bwMode="auto">
                <a:xfrm>
                  <a:off x="3644" y="1339"/>
                  <a:ext cx="312" cy="119"/>
                </a:xfrm>
                <a:prstGeom prst="rect">
                  <a:avLst/>
                </a:prstGeom>
                <a:solidFill>
                  <a:srgbClr val="96969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05" name="Rectangle 297"/>
              <p:cNvSpPr>
                <a:spLocks noChangeArrowheads="1"/>
              </p:cNvSpPr>
              <p:nvPr/>
            </p:nvSpPr>
            <p:spPr bwMode="auto">
              <a:xfrm>
                <a:off x="3644" y="1339"/>
                <a:ext cx="313" cy="121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07" name="Rectangle 299"/>
            <p:cNvSpPr>
              <a:spLocks noChangeArrowheads="1"/>
            </p:cNvSpPr>
            <p:nvPr/>
          </p:nvSpPr>
          <p:spPr bwMode="auto">
            <a:xfrm>
              <a:off x="3691" y="1329"/>
              <a:ext cx="189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 source</a:t>
              </a:r>
              <a:endParaRPr lang="en-US"/>
            </a:p>
          </p:txBody>
        </p:sp>
        <p:grpSp>
          <p:nvGrpSpPr>
            <p:cNvPr id="68914" name="Group 306"/>
            <p:cNvGrpSpPr>
              <a:grpSpLocks/>
            </p:cNvGrpSpPr>
            <p:nvPr/>
          </p:nvGrpSpPr>
          <p:grpSpPr bwMode="auto">
            <a:xfrm>
              <a:off x="4249" y="1294"/>
              <a:ext cx="356" cy="144"/>
              <a:chOff x="4182" y="1334"/>
              <a:chExt cx="313" cy="123"/>
            </a:xfrm>
          </p:grpSpPr>
          <p:grpSp>
            <p:nvGrpSpPr>
              <p:cNvPr id="68912" name="Group 304"/>
              <p:cNvGrpSpPr>
                <a:grpSpLocks/>
              </p:cNvGrpSpPr>
              <p:nvPr/>
            </p:nvGrpSpPr>
            <p:grpSpPr bwMode="auto">
              <a:xfrm>
                <a:off x="4182" y="1334"/>
                <a:ext cx="313" cy="123"/>
                <a:chOff x="4182" y="1334"/>
                <a:chExt cx="313" cy="123"/>
              </a:xfrm>
            </p:grpSpPr>
            <p:sp>
              <p:nvSpPr>
                <p:cNvPr id="68908" name="Rectangle 300"/>
                <p:cNvSpPr>
                  <a:spLocks noChangeArrowheads="1"/>
                </p:cNvSpPr>
                <p:nvPr/>
              </p:nvSpPr>
              <p:spPr bwMode="auto">
                <a:xfrm>
                  <a:off x="4182" y="1334"/>
                  <a:ext cx="311" cy="121"/>
                </a:xfrm>
                <a:prstGeom prst="rect">
                  <a:avLst/>
                </a:prstGeom>
                <a:solidFill>
                  <a:srgbClr val="96969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09" name="Rectangle 301"/>
                <p:cNvSpPr>
                  <a:spLocks noChangeArrowheads="1"/>
                </p:cNvSpPr>
                <p:nvPr/>
              </p:nvSpPr>
              <p:spPr bwMode="auto">
                <a:xfrm>
                  <a:off x="4182" y="1334"/>
                  <a:ext cx="311" cy="121"/>
                </a:xfrm>
                <a:prstGeom prst="rect">
                  <a:avLst/>
                </a:prstGeom>
                <a:solidFill>
                  <a:srgbClr val="969696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10" name="Rectangle 302"/>
                <p:cNvSpPr>
                  <a:spLocks noChangeArrowheads="1"/>
                </p:cNvSpPr>
                <p:nvPr/>
              </p:nvSpPr>
              <p:spPr bwMode="auto">
                <a:xfrm>
                  <a:off x="4182" y="1334"/>
                  <a:ext cx="313" cy="123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11" name="Rectangle 303"/>
                <p:cNvSpPr>
                  <a:spLocks noChangeArrowheads="1"/>
                </p:cNvSpPr>
                <p:nvPr/>
              </p:nvSpPr>
              <p:spPr bwMode="auto">
                <a:xfrm>
                  <a:off x="4182" y="1334"/>
                  <a:ext cx="311" cy="121"/>
                </a:xfrm>
                <a:prstGeom prst="rect">
                  <a:avLst/>
                </a:prstGeom>
                <a:solidFill>
                  <a:srgbClr val="96969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13" name="Rectangle 305"/>
              <p:cNvSpPr>
                <a:spLocks noChangeArrowheads="1"/>
              </p:cNvSpPr>
              <p:nvPr/>
            </p:nvSpPr>
            <p:spPr bwMode="auto">
              <a:xfrm>
                <a:off x="4182" y="1334"/>
                <a:ext cx="313" cy="123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15" name="Rectangle 307"/>
            <p:cNvSpPr>
              <a:spLocks noChangeArrowheads="1"/>
            </p:cNvSpPr>
            <p:nvPr/>
          </p:nvSpPr>
          <p:spPr bwMode="auto">
            <a:xfrm>
              <a:off x="4303" y="1325"/>
              <a:ext cx="158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 drain</a:t>
              </a:r>
              <a:endParaRPr lang="en-US"/>
            </a:p>
          </p:txBody>
        </p:sp>
        <p:sp>
          <p:nvSpPr>
            <p:cNvPr id="68916" name="Line 308"/>
            <p:cNvSpPr>
              <a:spLocks noChangeShapeType="1"/>
            </p:cNvSpPr>
            <p:nvPr/>
          </p:nvSpPr>
          <p:spPr bwMode="auto">
            <a:xfrm>
              <a:off x="3637" y="1300"/>
              <a:ext cx="1" cy="27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17" name="Line 309"/>
            <p:cNvSpPr>
              <a:spLocks noChangeShapeType="1"/>
            </p:cNvSpPr>
            <p:nvPr/>
          </p:nvSpPr>
          <p:spPr bwMode="auto">
            <a:xfrm>
              <a:off x="3637" y="1573"/>
              <a:ext cx="972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18" name="Line 310"/>
            <p:cNvSpPr>
              <a:spLocks noChangeShapeType="1"/>
            </p:cNvSpPr>
            <p:nvPr/>
          </p:nvSpPr>
          <p:spPr bwMode="auto">
            <a:xfrm>
              <a:off x="4606" y="1300"/>
              <a:ext cx="1" cy="27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25" name="Group 317"/>
            <p:cNvGrpSpPr>
              <a:grpSpLocks/>
            </p:cNvGrpSpPr>
            <p:nvPr/>
          </p:nvGrpSpPr>
          <p:grpSpPr bwMode="auto">
            <a:xfrm>
              <a:off x="4085" y="1304"/>
              <a:ext cx="53" cy="56"/>
              <a:chOff x="4037" y="1343"/>
              <a:chExt cx="47" cy="47"/>
            </a:xfrm>
          </p:grpSpPr>
          <p:grpSp>
            <p:nvGrpSpPr>
              <p:cNvPr id="68923" name="Group 315"/>
              <p:cNvGrpSpPr>
                <a:grpSpLocks/>
              </p:cNvGrpSpPr>
              <p:nvPr/>
            </p:nvGrpSpPr>
            <p:grpSpPr bwMode="auto">
              <a:xfrm>
                <a:off x="4037" y="1343"/>
                <a:ext cx="47" cy="47"/>
                <a:chOff x="4037" y="1343"/>
                <a:chExt cx="47" cy="47"/>
              </a:xfrm>
            </p:grpSpPr>
            <p:sp>
              <p:nvSpPr>
                <p:cNvPr id="68919" name="Rectangle 311"/>
                <p:cNvSpPr>
                  <a:spLocks noChangeArrowheads="1"/>
                </p:cNvSpPr>
                <p:nvPr/>
              </p:nvSpPr>
              <p:spPr bwMode="auto">
                <a:xfrm>
                  <a:off x="4037" y="1343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0" name="Freeform 312"/>
                <p:cNvSpPr>
                  <a:spLocks/>
                </p:cNvSpPr>
                <p:nvPr/>
              </p:nvSpPr>
              <p:spPr bwMode="auto">
                <a:xfrm>
                  <a:off x="4037" y="1343"/>
                  <a:ext cx="44" cy="44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3" y="2"/>
                    </a:cxn>
                    <a:cxn ang="0">
                      <a:pos x="6" y="7"/>
                    </a:cxn>
                    <a:cxn ang="0">
                      <a:pos x="1" y="13"/>
                    </a:cxn>
                    <a:cxn ang="0">
                      <a:pos x="0" y="22"/>
                    </a:cxn>
                    <a:cxn ang="0">
                      <a:pos x="1" y="31"/>
                    </a:cxn>
                    <a:cxn ang="0">
                      <a:pos x="6" y="38"/>
                    </a:cxn>
                    <a:cxn ang="0">
                      <a:pos x="13" y="43"/>
                    </a:cxn>
                    <a:cxn ang="0">
                      <a:pos x="22" y="44"/>
                    </a:cxn>
                    <a:cxn ang="0">
                      <a:pos x="31" y="43"/>
                    </a:cxn>
                    <a:cxn ang="0">
                      <a:pos x="38" y="38"/>
                    </a:cxn>
                    <a:cxn ang="0">
                      <a:pos x="43" y="31"/>
                    </a:cxn>
                    <a:cxn ang="0">
                      <a:pos x="44" y="22"/>
                    </a:cxn>
                    <a:cxn ang="0">
                      <a:pos x="43" y="13"/>
                    </a:cxn>
                    <a:cxn ang="0">
                      <a:pos x="38" y="7"/>
                    </a:cxn>
                    <a:cxn ang="0">
                      <a:pos x="31" y="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44" h="44">
                      <a:moveTo>
                        <a:pt x="22" y="0"/>
                      </a:moveTo>
                      <a:lnTo>
                        <a:pt x="13" y="2"/>
                      </a:lnTo>
                      <a:lnTo>
                        <a:pt x="6" y="7"/>
                      </a:lnTo>
                      <a:lnTo>
                        <a:pt x="1" y="13"/>
                      </a:lnTo>
                      <a:lnTo>
                        <a:pt x="0" y="22"/>
                      </a:lnTo>
                      <a:lnTo>
                        <a:pt x="1" y="31"/>
                      </a:lnTo>
                      <a:lnTo>
                        <a:pt x="6" y="38"/>
                      </a:lnTo>
                      <a:lnTo>
                        <a:pt x="13" y="43"/>
                      </a:lnTo>
                      <a:lnTo>
                        <a:pt x="22" y="44"/>
                      </a:lnTo>
                      <a:lnTo>
                        <a:pt x="31" y="43"/>
                      </a:lnTo>
                      <a:lnTo>
                        <a:pt x="38" y="38"/>
                      </a:lnTo>
                      <a:lnTo>
                        <a:pt x="43" y="31"/>
                      </a:lnTo>
                      <a:lnTo>
                        <a:pt x="44" y="22"/>
                      </a:lnTo>
                      <a:lnTo>
                        <a:pt x="43" y="13"/>
                      </a:lnTo>
                      <a:lnTo>
                        <a:pt x="38" y="7"/>
                      </a:lnTo>
                      <a:lnTo>
                        <a:pt x="31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1" name="Oval 313"/>
                <p:cNvSpPr>
                  <a:spLocks noChangeArrowheads="1"/>
                </p:cNvSpPr>
                <p:nvPr/>
              </p:nvSpPr>
              <p:spPr bwMode="auto">
                <a:xfrm>
                  <a:off x="4037" y="1343"/>
                  <a:ext cx="46" cy="46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2" name="Rectangle 314"/>
                <p:cNvSpPr>
                  <a:spLocks noChangeArrowheads="1"/>
                </p:cNvSpPr>
                <p:nvPr/>
              </p:nvSpPr>
              <p:spPr bwMode="auto">
                <a:xfrm>
                  <a:off x="4037" y="1343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24" name="Oval 316"/>
              <p:cNvSpPr>
                <a:spLocks noChangeArrowheads="1"/>
              </p:cNvSpPr>
              <p:nvPr/>
            </p:nvSpPr>
            <p:spPr bwMode="auto">
              <a:xfrm>
                <a:off x="4037" y="1343"/>
                <a:ext cx="46" cy="46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26" name="Line 318"/>
            <p:cNvSpPr>
              <a:spLocks noChangeShapeType="1"/>
            </p:cNvSpPr>
            <p:nvPr/>
          </p:nvSpPr>
          <p:spPr bwMode="auto">
            <a:xfrm>
              <a:off x="4096" y="1334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33" name="Group 325"/>
            <p:cNvGrpSpPr>
              <a:grpSpLocks/>
            </p:cNvGrpSpPr>
            <p:nvPr/>
          </p:nvGrpSpPr>
          <p:grpSpPr bwMode="auto">
            <a:xfrm>
              <a:off x="4110" y="1369"/>
              <a:ext cx="52" cy="55"/>
              <a:chOff x="4059" y="1398"/>
              <a:chExt cx="46" cy="47"/>
            </a:xfrm>
          </p:grpSpPr>
          <p:grpSp>
            <p:nvGrpSpPr>
              <p:cNvPr id="68931" name="Group 323"/>
              <p:cNvGrpSpPr>
                <a:grpSpLocks/>
              </p:cNvGrpSpPr>
              <p:nvPr/>
            </p:nvGrpSpPr>
            <p:grpSpPr bwMode="auto">
              <a:xfrm>
                <a:off x="4059" y="1398"/>
                <a:ext cx="46" cy="47"/>
                <a:chOff x="4059" y="1398"/>
                <a:chExt cx="46" cy="47"/>
              </a:xfrm>
            </p:grpSpPr>
            <p:sp>
              <p:nvSpPr>
                <p:cNvPr id="68927" name="Rectangle 319"/>
                <p:cNvSpPr>
                  <a:spLocks noChangeArrowheads="1"/>
                </p:cNvSpPr>
                <p:nvPr/>
              </p:nvSpPr>
              <p:spPr bwMode="auto">
                <a:xfrm>
                  <a:off x="4059" y="1398"/>
                  <a:ext cx="46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8" name="Freeform 320"/>
                <p:cNvSpPr>
                  <a:spLocks/>
                </p:cNvSpPr>
                <p:nvPr/>
              </p:nvSpPr>
              <p:spPr bwMode="auto">
                <a:xfrm>
                  <a:off x="4059" y="1398"/>
                  <a:ext cx="43" cy="44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2" y="1"/>
                    </a:cxn>
                    <a:cxn ang="0">
                      <a:pos x="6" y="7"/>
                    </a:cxn>
                    <a:cxn ang="0">
                      <a:pos x="2" y="13"/>
                    </a:cxn>
                    <a:cxn ang="0">
                      <a:pos x="0" y="22"/>
                    </a:cxn>
                    <a:cxn ang="0">
                      <a:pos x="2" y="31"/>
                    </a:cxn>
                    <a:cxn ang="0">
                      <a:pos x="6" y="38"/>
                    </a:cxn>
                    <a:cxn ang="0">
                      <a:pos x="12" y="43"/>
                    </a:cxn>
                    <a:cxn ang="0">
                      <a:pos x="21" y="44"/>
                    </a:cxn>
                    <a:cxn ang="0">
                      <a:pos x="30" y="43"/>
                    </a:cxn>
                    <a:cxn ang="0">
                      <a:pos x="37" y="38"/>
                    </a:cxn>
                    <a:cxn ang="0">
                      <a:pos x="42" y="31"/>
                    </a:cxn>
                    <a:cxn ang="0">
                      <a:pos x="43" y="22"/>
                    </a:cxn>
                    <a:cxn ang="0">
                      <a:pos x="42" y="13"/>
                    </a:cxn>
                    <a:cxn ang="0">
                      <a:pos x="37" y="7"/>
                    </a:cxn>
                    <a:cxn ang="0">
                      <a:pos x="30" y="1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43" h="44">
                      <a:moveTo>
                        <a:pt x="21" y="0"/>
                      </a:moveTo>
                      <a:lnTo>
                        <a:pt x="12" y="1"/>
                      </a:lnTo>
                      <a:lnTo>
                        <a:pt x="6" y="7"/>
                      </a:lnTo>
                      <a:lnTo>
                        <a:pt x="2" y="13"/>
                      </a:lnTo>
                      <a:lnTo>
                        <a:pt x="0" y="22"/>
                      </a:lnTo>
                      <a:lnTo>
                        <a:pt x="2" y="31"/>
                      </a:lnTo>
                      <a:lnTo>
                        <a:pt x="6" y="38"/>
                      </a:lnTo>
                      <a:lnTo>
                        <a:pt x="12" y="43"/>
                      </a:lnTo>
                      <a:lnTo>
                        <a:pt x="21" y="44"/>
                      </a:lnTo>
                      <a:lnTo>
                        <a:pt x="30" y="43"/>
                      </a:lnTo>
                      <a:lnTo>
                        <a:pt x="37" y="38"/>
                      </a:lnTo>
                      <a:lnTo>
                        <a:pt x="42" y="31"/>
                      </a:lnTo>
                      <a:lnTo>
                        <a:pt x="43" y="22"/>
                      </a:lnTo>
                      <a:lnTo>
                        <a:pt x="42" y="13"/>
                      </a:lnTo>
                      <a:lnTo>
                        <a:pt x="37" y="7"/>
                      </a:lnTo>
                      <a:lnTo>
                        <a:pt x="30" y="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9" name="Oval 321"/>
                <p:cNvSpPr>
                  <a:spLocks noChangeArrowheads="1"/>
                </p:cNvSpPr>
                <p:nvPr/>
              </p:nvSpPr>
              <p:spPr bwMode="auto">
                <a:xfrm>
                  <a:off x="4059" y="1398"/>
                  <a:ext cx="44" cy="46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30" name="Rectangle 322"/>
                <p:cNvSpPr>
                  <a:spLocks noChangeArrowheads="1"/>
                </p:cNvSpPr>
                <p:nvPr/>
              </p:nvSpPr>
              <p:spPr bwMode="auto">
                <a:xfrm>
                  <a:off x="4059" y="1398"/>
                  <a:ext cx="46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32" name="Oval 324"/>
              <p:cNvSpPr>
                <a:spLocks noChangeArrowheads="1"/>
              </p:cNvSpPr>
              <p:nvPr/>
            </p:nvSpPr>
            <p:spPr bwMode="auto">
              <a:xfrm>
                <a:off x="4059" y="1398"/>
                <a:ext cx="44" cy="46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34" name="Line 326"/>
            <p:cNvSpPr>
              <a:spLocks noChangeShapeType="1"/>
            </p:cNvSpPr>
            <p:nvPr/>
          </p:nvSpPr>
          <p:spPr bwMode="auto">
            <a:xfrm>
              <a:off x="4121" y="1398"/>
              <a:ext cx="26" cy="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41" name="Group 333"/>
            <p:cNvGrpSpPr>
              <a:grpSpLocks/>
            </p:cNvGrpSpPr>
            <p:nvPr/>
          </p:nvGrpSpPr>
          <p:grpSpPr bwMode="auto">
            <a:xfrm>
              <a:off x="4169" y="1315"/>
              <a:ext cx="53" cy="55"/>
              <a:chOff x="4111" y="1352"/>
              <a:chExt cx="47" cy="47"/>
            </a:xfrm>
          </p:grpSpPr>
          <p:grpSp>
            <p:nvGrpSpPr>
              <p:cNvPr id="68939" name="Group 331"/>
              <p:cNvGrpSpPr>
                <a:grpSpLocks/>
              </p:cNvGrpSpPr>
              <p:nvPr/>
            </p:nvGrpSpPr>
            <p:grpSpPr bwMode="auto">
              <a:xfrm>
                <a:off x="4111" y="1352"/>
                <a:ext cx="47" cy="47"/>
                <a:chOff x="4111" y="1352"/>
                <a:chExt cx="47" cy="47"/>
              </a:xfrm>
            </p:grpSpPr>
            <p:sp>
              <p:nvSpPr>
                <p:cNvPr id="68935" name="Rectangle 327"/>
                <p:cNvSpPr>
                  <a:spLocks noChangeArrowheads="1"/>
                </p:cNvSpPr>
                <p:nvPr/>
              </p:nvSpPr>
              <p:spPr bwMode="auto">
                <a:xfrm>
                  <a:off x="4111" y="1352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36" name="Freeform 328"/>
                <p:cNvSpPr>
                  <a:spLocks/>
                </p:cNvSpPr>
                <p:nvPr/>
              </p:nvSpPr>
              <p:spPr bwMode="auto">
                <a:xfrm>
                  <a:off x="4111" y="1352"/>
                  <a:ext cx="44" cy="44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3" y="1"/>
                    </a:cxn>
                    <a:cxn ang="0">
                      <a:pos x="6" y="6"/>
                    </a:cxn>
                    <a:cxn ang="0">
                      <a:pos x="1" y="13"/>
                    </a:cxn>
                    <a:cxn ang="0">
                      <a:pos x="0" y="22"/>
                    </a:cxn>
                    <a:cxn ang="0">
                      <a:pos x="1" y="31"/>
                    </a:cxn>
                    <a:cxn ang="0">
                      <a:pos x="6" y="38"/>
                    </a:cxn>
                    <a:cxn ang="0">
                      <a:pos x="13" y="43"/>
                    </a:cxn>
                    <a:cxn ang="0">
                      <a:pos x="22" y="44"/>
                    </a:cxn>
                    <a:cxn ang="0">
                      <a:pos x="31" y="43"/>
                    </a:cxn>
                    <a:cxn ang="0">
                      <a:pos x="38" y="38"/>
                    </a:cxn>
                    <a:cxn ang="0">
                      <a:pos x="43" y="31"/>
                    </a:cxn>
                    <a:cxn ang="0">
                      <a:pos x="44" y="22"/>
                    </a:cxn>
                    <a:cxn ang="0">
                      <a:pos x="43" y="13"/>
                    </a:cxn>
                    <a:cxn ang="0">
                      <a:pos x="38" y="6"/>
                    </a:cxn>
                    <a:cxn ang="0">
                      <a:pos x="31" y="1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44" h="44">
                      <a:moveTo>
                        <a:pt x="22" y="0"/>
                      </a:moveTo>
                      <a:lnTo>
                        <a:pt x="13" y="1"/>
                      </a:lnTo>
                      <a:lnTo>
                        <a:pt x="6" y="6"/>
                      </a:lnTo>
                      <a:lnTo>
                        <a:pt x="1" y="13"/>
                      </a:lnTo>
                      <a:lnTo>
                        <a:pt x="0" y="22"/>
                      </a:lnTo>
                      <a:lnTo>
                        <a:pt x="1" y="31"/>
                      </a:lnTo>
                      <a:lnTo>
                        <a:pt x="6" y="38"/>
                      </a:lnTo>
                      <a:lnTo>
                        <a:pt x="13" y="43"/>
                      </a:lnTo>
                      <a:lnTo>
                        <a:pt x="22" y="44"/>
                      </a:lnTo>
                      <a:lnTo>
                        <a:pt x="31" y="43"/>
                      </a:lnTo>
                      <a:lnTo>
                        <a:pt x="38" y="38"/>
                      </a:lnTo>
                      <a:lnTo>
                        <a:pt x="43" y="31"/>
                      </a:lnTo>
                      <a:lnTo>
                        <a:pt x="44" y="22"/>
                      </a:lnTo>
                      <a:lnTo>
                        <a:pt x="43" y="13"/>
                      </a:lnTo>
                      <a:lnTo>
                        <a:pt x="38" y="6"/>
                      </a:lnTo>
                      <a:lnTo>
                        <a:pt x="31" y="1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37" name="Oval 329"/>
                <p:cNvSpPr>
                  <a:spLocks noChangeArrowheads="1"/>
                </p:cNvSpPr>
                <p:nvPr/>
              </p:nvSpPr>
              <p:spPr bwMode="auto">
                <a:xfrm>
                  <a:off x="4111" y="1352"/>
                  <a:ext cx="46" cy="46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38" name="Rectangle 330"/>
                <p:cNvSpPr>
                  <a:spLocks noChangeArrowheads="1"/>
                </p:cNvSpPr>
                <p:nvPr/>
              </p:nvSpPr>
              <p:spPr bwMode="auto">
                <a:xfrm>
                  <a:off x="4111" y="1352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40" name="Oval 332"/>
              <p:cNvSpPr>
                <a:spLocks noChangeArrowheads="1"/>
              </p:cNvSpPr>
              <p:nvPr/>
            </p:nvSpPr>
            <p:spPr bwMode="auto">
              <a:xfrm>
                <a:off x="4111" y="1352"/>
                <a:ext cx="46" cy="46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42" name="Line 334"/>
            <p:cNvSpPr>
              <a:spLocks noChangeShapeType="1"/>
            </p:cNvSpPr>
            <p:nvPr/>
          </p:nvSpPr>
          <p:spPr bwMode="auto">
            <a:xfrm>
              <a:off x="4180" y="1343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49" name="Group 341"/>
            <p:cNvGrpSpPr>
              <a:grpSpLocks/>
            </p:cNvGrpSpPr>
            <p:nvPr/>
          </p:nvGrpSpPr>
          <p:grpSpPr bwMode="auto">
            <a:xfrm>
              <a:off x="4169" y="1391"/>
              <a:ext cx="53" cy="56"/>
              <a:chOff x="4111" y="1417"/>
              <a:chExt cx="47" cy="47"/>
            </a:xfrm>
          </p:grpSpPr>
          <p:grpSp>
            <p:nvGrpSpPr>
              <p:cNvPr id="68947" name="Group 339"/>
              <p:cNvGrpSpPr>
                <a:grpSpLocks/>
              </p:cNvGrpSpPr>
              <p:nvPr/>
            </p:nvGrpSpPr>
            <p:grpSpPr bwMode="auto">
              <a:xfrm>
                <a:off x="4111" y="1417"/>
                <a:ext cx="47" cy="47"/>
                <a:chOff x="4111" y="1417"/>
                <a:chExt cx="47" cy="47"/>
              </a:xfrm>
            </p:grpSpPr>
            <p:sp>
              <p:nvSpPr>
                <p:cNvPr id="68943" name="Rectangle 335"/>
                <p:cNvSpPr>
                  <a:spLocks noChangeArrowheads="1"/>
                </p:cNvSpPr>
                <p:nvPr/>
              </p:nvSpPr>
              <p:spPr bwMode="auto">
                <a:xfrm>
                  <a:off x="4111" y="1417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44" name="Freeform 336"/>
                <p:cNvSpPr>
                  <a:spLocks/>
                </p:cNvSpPr>
                <p:nvPr/>
              </p:nvSpPr>
              <p:spPr bwMode="auto">
                <a:xfrm>
                  <a:off x="4111" y="1417"/>
                  <a:ext cx="44" cy="44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3" y="1"/>
                    </a:cxn>
                    <a:cxn ang="0">
                      <a:pos x="6" y="7"/>
                    </a:cxn>
                    <a:cxn ang="0">
                      <a:pos x="1" y="13"/>
                    </a:cxn>
                    <a:cxn ang="0">
                      <a:pos x="0" y="22"/>
                    </a:cxn>
                    <a:cxn ang="0">
                      <a:pos x="1" y="31"/>
                    </a:cxn>
                    <a:cxn ang="0">
                      <a:pos x="6" y="38"/>
                    </a:cxn>
                    <a:cxn ang="0">
                      <a:pos x="13" y="43"/>
                    </a:cxn>
                    <a:cxn ang="0">
                      <a:pos x="22" y="44"/>
                    </a:cxn>
                    <a:cxn ang="0">
                      <a:pos x="31" y="43"/>
                    </a:cxn>
                    <a:cxn ang="0">
                      <a:pos x="38" y="38"/>
                    </a:cxn>
                    <a:cxn ang="0">
                      <a:pos x="43" y="31"/>
                    </a:cxn>
                    <a:cxn ang="0">
                      <a:pos x="44" y="22"/>
                    </a:cxn>
                    <a:cxn ang="0">
                      <a:pos x="43" y="13"/>
                    </a:cxn>
                    <a:cxn ang="0">
                      <a:pos x="38" y="7"/>
                    </a:cxn>
                    <a:cxn ang="0">
                      <a:pos x="31" y="1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44" h="44">
                      <a:moveTo>
                        <a:pt x="22" y="0"/>
                      </a:moveTo>
                      <a:lnTo>
                        <a:pt x="13" y="1"/>
                      </a:lnTo>
                      <a:lnTo>
                        <a:pt x="6" y="7"/>
                      </a:lnTo>
                      <a:lnTo>
                        <a:pt x="1" y="13"/>
                      </a:lnTo>
                      <a:lnTo>
                        <a:pt x="0" y="22"/>
                      </a:lnTo>
                      <a:lnTo>
                        <a:pt x="1" y="31"/>
                      </a:lnTo>
                      <a:lnTo>
                        <a:pt x="6" y="38"/>
                      </a:lnTo>
                      <a:lnTo>
                        <a:pt x="13" y="43"/>
                      </a:lnTo>
                      <a:lnTo>
                        <a:pt x="22" y="44"/>
                      </a:lnTo>
                      <a:lnTo>
                        <a:pt x="31" y="43"/>
                      </a:lnTo>
                      <a:lnTo>
                        <a:pt x="38" y="38"/>
                      </a:lnTo>
                      <a:lnTo>
                        <a:pt x="43" y="31"/>
                      </a:lnTo>
                      <a:lnTo>
                        <a:pt x="44" y="22"/>
                      </a:lnTo>
                      <a:lnTo>
                        <a:pt x="43" y="13"/>
                      </a:lnTo>
                      <a:lnTo>
                        <a:pt x="38" y="7"/>
                      </a:lnTo>
                      <a:lnTo>
                        <a:pt x="31" y="1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45" name="Oval 337"/>
                <p:cNvSpPr>
                  <a:spLocks noChangeArrowheads="1"/>
                </p:cNvSpPr>
                <p:nvPr/>
              </p:nvSpPr>
              <p:spPr bwMode="auto">
                <a:xfrm>
                  <a:off x="4111" y="1417"/>
                  <a:ext cx="46" cy="46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46" name="Rectangle 338"/>
                <p:cNvSpPr>
                  <a:spLocks noChangeArrowheads="1"/>
                </p:cNvSpPr>
                <p:nvPr/>
              </p:nvSpPr>
              <p:spPr bwMode="auto">
                <a:xfrm>
                  <a:off x="4111" y="1417"/>
                  <a:ext cx="47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48" name="Oval 340"/>
              <p:cNvSpPr>
                <a:spLocks noChangeArrowheads="1"/>
              </p:cNvSpPr>
              <p:nvPr/>
            </p:nvSpPr>
            <p:spPr bwMode="auto">
              <a:xfrm>
                <a:off x="4111" y="1417"/>
                <a:ext cx="46" cy="46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50" name="Line 342"/>
            <p:cNvSpPr>
              <a:spLocks noChangeShapeType="1"/>
            </p:cNvSpPr>
            <p:nvPr/>
          </p:nvSpPr>
          <p:spPr bwMode="auto">
            <a:xfrm>
              <a:off x="4180" y="1421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57" name="Group 349"/>
            <p:cNvGrpSpPr>
              <a:grpSpLocks/>
            </p:cNvGrpSpPr>
            <p:nvPr/>
          </p:nvGrpSpPr>
          <p:grpSpPr bwMode="auto">
            <a:xfrm>
              <a:off x="4026" y="1372"/>
              <a:ext cx="52" cy="56"/>
              <a:chOff x="3985" y="1401"/>
              <a:chExt cx="46" cy="47"/>
            </a:xfrm>
          </p:grpSpPr>
          <p:grpSp>
            <p:nvGrpSpPr>
              <p:cNvPr id="68955" name="Group 347"/>
              <p:cNvGrpSpPr>
                <a:grpSpLocks/>
              </p:cNvGrpSpPr>
              <p:nvPr/>
            </p:nvGrpSpPr>
            <p:grpSpPr bwMode="auto">
              <a:xfrm>
                <a:off x="3985" y="1401"/>
                <a:ext cx="46" cy="47"/>
                <a:chOff x="3985" y="1401"/>
                <a:chExt cx="46" cy="47"/>
              </a:xfrm>
            </p:grpSpPr>
            <p:sp>
              <p:nvSpPr>
                <p:cNvPr id="68951" name="Rectangle 343"/>
                <p:cNvSpPr>
                  <a:spLocks noChangeArrowheads="1"/>
                </p:cNvSpPr>
                <p:nvPr/>
              </p:nvSpPr>
              <p:spPr bwMode="auto">
                <a:xfrm>
                  <a:off x="3985" y="1401"/>
                  <a:ext cx="46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52" name="Freeform 344"/>
                <p:cNvSpPr>
                  <a:spLocks/>
                </p:cNvSpPr>
                <p:nvPr/>
              </p:nvSpPr>
              <p:spPr bwMode="auto">
                <a:xfrm>
                  <a:off x="3985" y="1401"/>
                  <a:ext cx="43" cy="44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2" y="1"/>
                    </a:cxn>
                    <a:cxn ang="0">
                      <a:pos x="6" y="7"/>
                    </a:cxn>
                    <a:cxn ang="0">
                      <a:pos x="2" y="13"/>
                    </a:cxn>
                    <a:cxn ang="0">
                      <a:pos x="0" y="22"/>
                    </a:cxn>
                    <a:cxn ang="0">
                      <a:pos x="2" y="31"/>
                    </a:cxn>
                    <a:cxn ang="0">
                      <a:pos x="6" y="38"/>
                    </a:cxn>
                    <a:cxn ang="0">
                      <a:pos x="12" y="43"/>
                    </a:cxn>
                    <a:cxn ang="0">
                      <a:pos x="21" y="44"/>
                    </a:cxn>
                    <a:cxn ang="0">
                      <a:pos x="30" y="43"/>
                    </a:cxn>
                    <a:cxn ang="0">
                      <a:pos x="37" y="38"/>
                    </a:cxn>
                    <a:cxn ang="0">
                      <a:pos x="42" y="31"/>
                    </a:cxn>
                    <a:cxn ang="0">
                      <a:pos x="43" y="22"/>
                    </a:cxn>
                    <a:cxn ang="0">
                      <a:pos x="42" y="13"/>
                    </a:cxn>
                    <a:cxn ang="0">
                      <a:pos x="37" y="7"/>
                    </a:cxn>
                    <a:cxn ang="0">
                      <a:pos x="30" y="1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43" h="44">
                      <a:moveTo>
                        <a:pt x="21" y="0"/>
                      </a:moveTo>
                      <a:lnTo>
                        <a:pt x="12" y="1"/>
                      </a:lnTo>
                      <a:lnTo>
                        <a:pt x="6" y="7"/>
                      </a:lnTo>
                      <a:lnTo>
                        <a:pt x="2" y="13"/>
                      </a:lnTo>
                      <a:lnTo>
                        <a:pt x="0" y="22"/>
                      </a:lnTo>
                      <a:lnTo>
                        <a:pt x="2" y="31"/>
                      </a:lnTo>
                      <a:lnTo>
                        <a:pt x="6" y="38"/>
                      </a:lnTo>
                      <a:lnTo>
                        <a:pt x="12" y="43"/>
                      </a:lnTo>
                      <a:lnTo>
                        <a:pt x="21" y="44"/>
                      </a:lnTo>
                      <a:lnTo>
                        <a:pt x="30" y="43"/>
                      </a:lnTo>
                      <a:lnTo>
                        <a:pt x="37" y="38"/>
                      </a:lnTo>
                      <a:lnTo>
                        <a:pt x="42" y="31"/>
                      </a:lnTo>
                      <a:lnTo>
                        <a:pt x="43" y="22"/>
                      </a:lnTo>
                      <a:lnTo>
                        <a:pt x="42" y="13"/>
                      </a:lnTo>
                      <a:lnTo>
                        <a:pt x="37" y="7"/>
                      </a:lnTo>
                      <a:lnTo>
                        <a:pt x="30" y="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53" name="Oval 345"/>
                <p:cNvSpPr>
                  <a:spLocks noChangeArrowheads="1"/>
                </p:cNvSpPr>
                <p:nvPr/>
              </p:nvSpPr>
              <p:spPr bwMode="auto">
                <a:xfrm>
                  <a:off x="3985" y="1401"/>
                  <a:ext cx="45" cy="4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54" name="Rectangle 346"/>
                <p:cNvSpPr>
                  <a:spLocks noChangeArrowheads="1"/>
                </p:cNvSpPr>
                <p:nvPr/>
              </p:nvSpPr>
              <p:spPr bwMode="auto">
                <a:xfrm>
                  <a:off x="3985" y="1401"/>
                  <a:ext cx="46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56" name="Oval 348"/>
              <p:cNvSpPr>
                <a:spLocks noChangeArrowheads="1"/>
              </p:cNvSpPr>
              <p:nvPr/>
            </p:nvSpPr>
            <p:spPr bwMode="auto">
              <a:xfrm>
                <a:off x="3985" y="1401"/>
                <a:ext cx="45" cy="4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58" name="Line 350"/>
            <p:cNvSpPr>
              <a:spLocks noChangeShapeType="1"/>
            </p:cNvSpPr>
            <p:nvPr/>
          </p:nvSpPr>
          <p:spPr bwMode="auto">
            <a:xfrm>
              <a:off x="4038" y="1402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65" name="Group 357"/>
            <p:cNvGrpSpPr>
              <a:grpSpLocks/>
            </p:cNvGrpSpPr>
            <p:nvPr/>
          </p:nvGrpSpPr>
          <p:grpSpPr bwMode="auto">
            <a:xfrm>
              <a:off x="4015" y="1304"/>
              <a:ext cx="55" cy="56"/>
              <a:chOff x="3976" y="1343"/>
              <a:chExt cx="48" cy="47"/>
            </a:xfrm>
          </p:grpSpPr>
          <p:grpSp>
            <p:nvGrpSpPr>
              <p:cNvPr id="68963" name="Group 355"/>
              <p:cNvGrpSpPr>
                <a:grpSpLocks/>
              </p:cNvGrpSpPr>
              <p:nvPr/>
            </p:nvGrpSpPr>
            <p:grpSpPr bwMode="auto">
              <a:xfrm>
                <a:off x="3976" y="1343"/>
                <a:ext cx="48" cy="47"/>
                <a:chOff x="3976" y="1343"/>
                <a:chExt cx="48" cy="47"/>
              </a:xfrm>
            </p:grpSpPr>
            <p:sp>
              <p:nvSpPr>
                <p:cNvPr id="68959" name="Rectangle 351"/>
                <p:cNvSpPr>
                  <a:spLocks noChangeArrowheads="1"/>
                </p:cNvSpPr>
                <p:nvPr/>
              </p:nvSpPr>
              <p:spPr bwMode="auto">
                <a:xfrm>
                  <a:off x="3976" y="1343"/>
                  <a:ext cx="48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60" name="Freeform 352"/>
                <p:cNvSpPr>
                  <a:spLocks/>
                </p:cNvSpPr>
                <p:nvPr/>
              </p:nvSpPr>
              <p:spPr bwMode="auto">
                <a:xfrm>
                  <a:off x="3976" y="1343"/>
                  <a:ext cx="45" cy="44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14" y="2"/>
                    </a:cxn>
                    <a:cxn ang="0">
                      <a:pos x="8" y="7"/>
                    </a:cxn>
                    <a:cxn ang="0">
                      <a:pos x="2" y="13"/>
                    </a:cxn>
                    <a:cxn ang="0">
                      <a:pos x="0" y="22"/>
                    </a:cxn>
                    <a:cxn ang="0">
                      <a:pos x="2" y="31"/>
                    </a:cxn>
                    <a:cxn ang="0">
                      <a:pos x="8" y="38"/>
                    </a:cxn>
                    <a:cxn ang="0">
                      <a:pos x="14" y="43"/>
                    </a:cxn>
                    <a:cxn ang="0">
                      <a:pos x="23" y="44"/>
                    </a:cxn>
                    <a:cxn ang="0">
                      <a:pos x="31" y="43"/>
                    </a:cxn>
                    <a:cxn ang="0">
                      <a:pos x="39" y="38"/>
                    </a:cxn>
                    <a:cxn ang="0">
                      <a:pos x="43" y="31"/>
                    </a:cxn>
                    <a:cxn ang="0">
                      <a:pos x="45" y="22"/>
                    </a:cxn>
                    <a:cxn ang="0">
                      <a:pos x="43" y="13"/>
                    </a:cxn>
                    <a:cxn ang="0">
                      <a:pos x="39" y="7"/>
                    </a:cxn>
                    <a:cxn ang="0">
                      <a:pos x="31" y="2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lnTo>
                        <a:pt x="14" y="2"/>
                      </a:lnTo>
                      <a:lnTo>
                        <a:pt x="8" y="7"/>
                      </a:lnTo>
                      <a:lnTo>
                        <a:pt x="2" y="13"/>
                      </a:lnTo>
                      <a:lnTo>
                        <a:pt x="0" y="22"/>
                      </a:lnTo>
                      <a:lnTo>
                        <a:pt x="2" y="31"/>
                      </a:lnTo>
                      <a:lnTo>
                        <a:pt x="8" y="38"/>
                      </a:lnTo>
                      <a:lnTo>
                        <a:pt x="14" y="43"/>
                      </a:lnTo>
                      <a:lnTo>
                        <a:pt x="23" y="44"/>
                      </a:lnTo>
                      <a:lnTo>
                        <a:pt x="31" y="43"/>
                      </a:lnTo>
                      <a:lnTo>
                        <a:pt x="39" y="38"/>
                      </a:lnTo>
                      <a:lnTo>
                        <a:pt x="43" y="31"/>
                      </a:lnTo>
                      <a:lnTo>
                        <a:pt x="45" y="22"/>
                      </a:lnTo>
                      <a:lnTo>
                        <a:pt x="43" y="13"/>
                      </a:lnTo>
                      <a:lnTo>
                        <a:pt x="39" y="7"/>
                      </a:lnTo>
                      <a:lnTo>
                        <a:pt x="31" y="2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61" name="Oval 353"/>
                <p:cNvSpPr>
                  <a:spLocks noChangeArrowheads="1"/>
                </p:cNvSpPr>
                <p:nvPr/>
              </p:nvSpPr>
              <p:spPr bwMode="auto">
                <a:xfrm>
                  <a:off x="3976" y="1343"/>
                  <a:ext cx="46" cy="46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62" name="Rectangle 354"/>
                <p:cNvSpPr>
                  <a:spLocks noChangeArrowheads="1"/>
                </p:cNvSpPr>
                <p:nvPr/>
              </p:nvSpPr>
              <p:spPr bwMode="auto">
                <a:xfrm>
                  <a:off x="3976" y="1343"/>
                  <a:ext cx="48" cy="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8964" name="Oval 356"/>
              <p:cNvSpPr>
                <a:spLocks noChangeArrowheads="1"/>
              </p:cNvSpPr>
              <p:nvPr/>
            </p:nvSpPr>
            <p:spPr bwMode="auto">
              <a:xfrm>
                <a:off x="3976" y="1343"/>
                <a:ext cx="46" cy="46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66" name="Line 358"/>
            <p:cNvSpPr>
              <a:spLocks noChangeShapeType="1"/>
            </p:cNvSpPr>
            <p:nvPr/>
          </p:nvSpPr>
          <p:spPr bwMode="auto">
            <a:xfrm>
              <a:off x="4028" y="1334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969" name="Group 361"/>
            <p:cNvGrpSpPr>
              <a:grpSpLocks/>
            </p:cNvGrpSpPr>
            <p:nvPr/>
          </p:nvGrpSpPr>
          <p:grpSpPr bwMode="auto">
            <a:xfrm>
              <a:off x="3695" y="1343"/>
              <a:ext cx="49" cy="49"/>
              <a:chOff x="3694" y="1376"/>
              <a:chExt cx="43" cy="42"/>
            </a:xfrm>
          </p:grpSpPr>
          <p:sp>
            <p:nvSpPr>
              <p:cNvPr id="68967" name="Line 359"/>
              <p:cNvSpPr>
                <a:spLocks noChangeShapeType="1"/>
              </p:cNvSpPr>
              <p:nvPr/>
            </p:nvSpPr>
            <p:spPr bwMode="auto">
              <a:xfrm flipV="1">
                <a:off x="3715" y="1380"/>
                <a:ext cx="16" cy="1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68" name="Oval 360"/>
              <p:cNvSpPr>
                <a:spLocks noChangeArrowheads="1"/>
              </p:cNvSpPr>
              <p:nvPr/>
            </p:nvSpPr>
            <p:spPr bwMode="auto">
              <a:xfrm>
                <a:off x="3694" y="1376"/>
                <a:ext cx="43" cy="42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972" name="Group 364"/>
            <p:cNvGrpSpPr>
              <a:grpSpLocks/>
            </p:cNvGrpSpPr>
            <p:nvPr/>
          </p:nvGrpSpPr>
          <p:grpSpPr bwMode="auto">
            <a:xfrm>
              <a:off x="4296" y="1332"/>
              <a:ext cx="49" cy="51"/>
              <a:chOff x="4223" y="1367"/>
              <a:chExt cx="43" cy="43"/>
            </a:xfrm>
          </p:grpSpPr>
          <p:sp>
            <p:nvSpPr>
              <p:cNvPr id="68970" name="Line 362"/>
              <p:cNvSpPr>
                <a:spLocks noChangeShapeType="1"/>
              </p:cNvSpPr>
              <p:nvPr/>
            </p:nvSpPr>
            <p:spPr bwMode="auto">
              <a:xfrm flipV="1">
                <a:off x="4244" y="1371"/>
                <a:ext cx="16" cy="1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71" name="Oval 363"/>
              <p:cNvSpPr>
                <a:spLocks noChangeArrowheads="1"/>
              </p:cNvSpPr>
              <p:nvPr/>
            </p:nvSpPr>
            <p:spPr bwMode="auto">
              <a:xfrm>
                <a:off x="4223" y="1367"/>
                <a:ext cx="43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977" name="Group 369"/>
            <p:cNvGrpSpPr>
              <a:grpSpLocks/>
            </p:cNvGrpSpPr>
            <p:nvPr/>
          </p:nvGrpSpPr>
          <p:grpSpPr bwMode="auto">
            <a:xfrm>
              <a:off x="4426" y="1089"/>
              <a:ext cx="309" cy="163"/>
              <a:chOff x="4337" y="1160"/>
              <a:chExt cx="272" cy="139"/>
            </a:xfrm>
          </p:grpSpPr>
          <p:sp>
            <p:nvSpPr>
              <p:cNvPr id="68973" name="Rectangle 365"/>
              <p:cNvSpPr>
                <a:spLocks noChangeArrowheads="1"/>
              </p:cNvSpPr>
              <p:nvPr/>
            </p:nvSpPr>
            <p:spPr bwMode="auto">
              <a:xfrm>
                <a:off x="4337" y="1160"/>
                <a:ext cx="270" cy="13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74" name="Rectangle 366"/>
              <p:cNvSpPr>
                <a:spLocks noChangeArrowheads="1"/>
              </p:cNvSpPr>
              <p:nvPr/>
            </p:nvSpPr>
            <p:spPr bwMode="auto">
              <a:xfrm>
                <a:off x="4337" y="1160"/>
                <a:ext cx="270" cy="137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75" name="Rectangle 367"/>
              <p:cNvSpPr>
                <a:spLocks noChangeArrowheads="1"/>
              </p:cNvSpPr>
              <p:nvPr/>
            </p:nvSpPr>
            <p:spPr bwMode="auto">
              <a:xfrm>
                <a:off x="4337" y="1160"/>
                <a:ext cx="272" cy="139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76" name="Rectangle 368"/>
              <p:cNvSpPr>
                <a:spLocks noChangeArrowheads="1"/>
              </p:cNvSpPr>
              <p:nvPr/>
            </p:nvSpPr>
            <p:spPr bwMode="auto">
              <a:xfrm>
                <a:off x="4337" y="1160"/>
                <a:ext cx="270" cy="13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8978" name="Rectangle 370"/>
            <p:cNvSpPr>
              <a:spLocks noChangeArrowheads="1"/>
            </p:cNvSpPr>
            <p:nvPr/>
          </p:nvSpPr>
          <p:spPr bwMode="auto">
            <a:xfrm>
              <a:off x="4476" y="1117"/>
              <a:ext cx="68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0V</a:t>
              </a:r>
              <a:endParaRPr lang="en-US"/>
            </a:p>
          </p:txBody>
        </p:sp>
        <p:sp>
          <p:nvSpPr>
            <p:cNvPr id="68980" name="Rectangle 372"/>
            <p:cNvSpPr>
              <a:spLocks noChangeArrowheads="1"/>
            </p:cNvSpPr>
            <p:nvPr/>
          </p:nvSpPr>
          <p:spPr bwMode="auto">
            <a:xfrm>
              <a:off x="4213" y="3159"/>
              <a:ext cx="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(c)</a:t>
              </a:r>
              <a:endParaRPr lang="en-US"/>
            </a:p>
          </p:txBody>
        </p:sp>
        <p:sp>
          <p:nvSpPr>
            <p:cNvPr id="68986" name="Rectangle 378"/>
            <p:cNvSpPr>
              <a:spLocks noChangeArrowheads="1"/>
            </p:cNvSpPr>
            <p:nvPr/>
          </p:nvSpPr>
          <p:spPr bwMode="auto">
            <a:xfrm>
              <a:off x="4397" y="3045"/>
              <a:ext cx="960" cy="274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87" name="Rectangle 379"/>
            <p:cNvSpPr>
              <a:spLocks noChangeArrowheads="1"/>
            </p:cNvSpPr>
            <p:nvPr/>
          </p:nvSpPr>
          <p:spPr bwMode="auto">
            <a:xfrm>
              <a:off x="4673" y="3019"/>
              <a:ext cx="431" cy="5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88" name="Rectangle 380"/>
            <p:cNvSpPr>
              <a:spLocks noChangeArrowheads="1"/>
            </p:cNvSpPr>
            <p:nvPr/>
          </p:nvSpPr>
          <p:spPr bwMode="auto">
            <a:xfrm>
              <a:off x="4385" y="3049"/>
              <a:ext cx="356" cy="143"/>
            </a:xfrm>
            <a:prstGeom prst="rect">
              <a:avLst/>
            </a:prstGeom>
            <a:solidFill>
              <a:srgbClr val="96969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89" name="Rectangle 381"/>
            <p:cNvSpPr>
              <a:spLocks noChangeArrowheads="1"/>
            </p:cNvSpPr>
            <p:nvPr/>
          </p:nvSpPr>
          <p:spPr bwMode="auto">
            <a:xfrm>
              <a:off x="4439" y="3079"/>
              <a:ext cx="175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source</a:t>
              </a:r>
              <a:endParaRPr lang="en-US"/>
            </a:p>
          </p:txBody>
        </p:sp>
        <p:sp>
          <p:nvSpPr>
            <p:cNvPr id="68990" name="Rectangle 382"/>
            <p:cNvSpPr>
              <a:spLocks noChangeArrowheads="1"/>
            </p:cNvSpPr>
            <p:nvPr/>
          </p:nvSpPr>
          <p:spPr bwMode="auto">
            <a:xfrm>
              <a:off x="5005" y="3045"/>
              <a:ext cx="356" cy="143"/>
            </a:xfrm>
            <a:prstGeom prst="rect">
              <a:avLst/>
            </a:prstGeom>
            <a:solidFill>
              <a:srgbClr val="96969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1" name="Rectangle 383"/>
            <p:cNvSpPr>
              <a:spLocks noChangeArrowheads="1"/>
            </p:cNvSpPr>
            <p:nvPr/>
          </p:nvSpPr>
          <p:spPr bwMode="auto">
            <a:xfrm>
              <a:off x="5059" y="3075"/>
              <a:ext cx="172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    drain</a:t>
              </a:r>
              <a:endParaRPr lang="en-US"/>
            </a:p>
          </p:txBody>
        </p:sp>
        <p:sp>
          <p:nvSpPr>
            <p:cNvPr id="68992" name="Line 384"/>
            <p:cNvSpPr>
              <a:spLocks noChangeShapeType="1"/>
            </p:cNvSpPr>
            <p:nvPr/>
          </p:nvSpPr>
          <p:spPr bwMode="auto">
            <a:xfrm>
              <a:off x="4387" y="3049"/>
              <a:ext cx="1" cy="27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3" name="Line 385"/>
            <p:cNvSpPr>
              <a:spLocks noChangeShapeType="1"/>
            </p:cNvSpPr>
            <p:nvPr/>
          </p:nvSpPr>
          <p:spPr bwMode="auto">
            <a:xfrm>
              <a:off x="4387" y="3314"/>
              <a:ext cx="974" cy="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4" name="Line 386"/>
            <p:cNvSpPr>
              <a:spLocks noChangeShapeType="1"/>
            </p:cNvSpPr>
            <p:nvPr/>
          </p:nvSpPr>
          <p:spPr bwMode="auto">
            <a:xfrm>
              <a:off x="5357" y="3049"/>
              <a:ext cx="2" cy="27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5" name="Rectangle 387"/>
            <p:cNvSpPr>
              <a:spLocks noChangeArrowheads="1"/>
            </p:cNvSpPr>
            <p:nvPr/>
          </p:nvSpPr>
          <p:spPr bwMode="auto">
            <a:xfrm>
              <a:off x="4687" y="2900"/>
              <a:ext cx="394" cy="83"/>
            </a:xfrm>
            <a:prstGeom prst="rect">
              <a:avLst/>
            </a:prstGeom>
            <a:solidFill>
              <a:srgbClr val="C0C0C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6" name="Oval 388"/>
            <p:cNvSpPr>
              <a:spLocks noChangeArrowheads="1"/>
            </p:cNvSpPr>
            <p:nvPr/>
          </p:nvSpPr>
          <p:spPr bwMode="auto">
            <a:xfrm>
              <a:off x="4768" y="2959"/>
              <a:ext cx="52" cy="54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7" name="Line 389"/>
            <p:cNvSpPr>
              <a:spLocks noChangeShapeType="1"/>
            </p:cNvSpPr>
            <p:nvPr/>
          </p:nvSpPr>
          <p:spPr bwMode="auto">
            <a:xfrm>
              <a:off x="4781" y="2990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8" name="Oval 390"/>
            <p:cNvSpPr>
              <a:spLocks noChangeArrowheads="1"/>
            </p:cNvSpPr>
            <p:nvPr/>
          </p:nvSpPr>
          <p:spPr bwMode="auto">
            <a:xfrm>
              <a:off x="4954" y="2959"/>
              <a:ext cx="52" cy="54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99" name="Line 391"/>
            <p:cNvSpPr>
              <a:spLocks noChangeShapeType="1"/>
            </p:cNvSpPr>
            <p:nvPr/>
          </p:nvSpPr>
          <p:spPr bwMode="auto">
            <a:xfrm>
              <a:off x="4968" y="2990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002" name="Group 394"/>
            <p:cNvGrpSpPr>
              <a:grpSpLocks/>
            </p:cNvGrpSpPr>
            <p:nvPr/>
          </p:nvGrpSpPr>
          <p:grpSpPr bwMode="auto">
            <a:xfrm>
              <a:off x="4684" y="2678"/>
              <a:ext cx="84" cy="178"/>
              <a:chOff x="4564" y="2510"/>
              <a:chExt cx="74" cy="151"/>
            </a:xfrm>
          </p:grpSpPr>
          <p:sp>
            <p:nvSpPr>
              <p:cNvPr id="69000" name="Freeform 392"/>
              <p:cNvSpPr>
                <a:spLocks/>
              </p:cNvSpPr>
              <p:nvPr/>
            </p:nvSpPr>
            <p:spPr bwMode="auto">
              <a:xfrm>
                <a:off x="4564" y="2510"/>
                <a:ext cx="58" cy="1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9"/>
                  </a:cxn>
                  <a:cxn ang="0">
                    <a:pos x="11" y="15"/>
                  </a:cxn>
                  <a:cxn ang="0">
                    <a:pos x="12" y="22"/>
                  </a:cxn>
                  <a:cxn ang="0">
                    <a:pos x="12" y="27"/>
                  </a:cxn>
                  <a:cxn ang="0">
                    <a:pos x="9" y="33"/>
                  </a:cxn>
                  <a:cxn ang="0">
                    <a:pos x="5" y="46"/>
                  </a:cxn>
                  <a:cxn ang="0">
                    <a:pos x="2" y="59"/>
                  </a:cxn>
                  <a:cxn ang="0">
                    <a:pos x="2" y="64"/>
                  </a:cxn>
                  <a:cxn ang="0">
                    <a:pos x="3" y="68"/>
                  </a:cxn>
                  <a:cxn ang="0">
                    <a:pos x="8" y="71"/>
                  </a:cxn>
                  <a:cxn ang="0">
                    <a:pos x="14" y="73"/>
                  </a:cxn>
                  <a:cxn ang="0">
                    <a:pos x="28" y="74"/>
                  </a:cxn>
                  <a:cxn ang="0">
                    <a:pos x="45" y="75"/>
                  </a:cxn>
                  <a:cxn ang="0">
                    <a:pos x="51" y="77"/>
                  </a:cxn>
                  <a:cxn ang="0">
                    <a:pos x="55" y="80"/>
                  </a:cxn>
                  <a:cxn ang="0">
                    <a:pos x="56" y="83"/>
                  </a:cxn>
                  <a:cxn ang="0">
                    <a:pos x="58" y="87"/>
                  </a:cxn>
                  <a:cxn ang="0">
                    <a:pos x="56" y="99"/>
                  </a:cxn>
                  <a:cxn ang="0">
                    <a:pos x="55" y="111"/>
                  </a:cxn>
                  <a:cxn ang="0">
                    <a:pos x="54" y="123"/>
                  </a:cxn>
                  <a:cxn ang="0">
                    <a:pos x="56" y="126"/>
                  </a:cxn>
                  <a:cxn ang="0">
                    <a:pos x="58" y="127"/>
                  </a:cxn>
                  <a:cxn ang="0">
                    <a:pos x="58" y="127"/>
                  </a:cxn>
                </a:cxnLst>
                <a:rect l="0" t="0" r="r" b="b"/>
                <a:pathLst>
                  <a:path w="58" h="127">
                    <a:moveTo>
                      <a:pt x="0" y="0"/>
                    </a:moveTo>
                    <a:lnTo>
                      <a:pt x="8" y="9"/>
                    </a:lnTo>
                    <a:lnTo>
                      <a:pt x="11" y="15"/>
                    </a:lnTo>
                    <a:lnTo>
                      <a:pt x="12" y="22"/>
                    </a:lnTo>
                    <a:lnTo>
                      <a:pt x="12" y="27"/>
                    </a:lnTo>
                    <a:lnTo>
                      <a:pt x="9" y="33"/>
                    </a:lnTo>
                    <a:lnTo>
                      <a:pt x="5" y="46"/>
                    </a:lnTo>
                    <a:lnTo>
                      <a:pt x="2" y="59"/>
                    </a:lnTo>
                    <a:lnTo>
                      <a:pt x="2" y="64"/>
                    </a:lnTo>
                    <a:lnTo>
                      <a:pt x="3" y="68"/>
                    </a:lnTo>
                    <a:lnTo>
                      <a:pt x="8" y="71"/>
                    </a:lnTo>
                    <a:lnTo>
                      <a:pt x="14" y="73"/>
                    </a:lnTo>
                    <a:lnTo>
                      <a:pt x="28" y="74"/>
                    </a:lnTo>
                    <a:lnTo>
                      <a:pt x="45" y="75"/>
                    </a:lnTo>
                    <a:lnTo>
                      <a:pt x="51" y="77"/>
                    </a:lnTo>
                    <a:lnTo>
                      <a:pt x="55" y="80"/>
                    </a:lnTo>
                    <a:lnTo>
                      <a:pt x="56" y="83"/>
                    </a:lnTo>
                    <a:lnTo>
                      <a:pt x="58" y="87"/>
                    </a:lnTo>
                    <a:lnTo>
                      <a:pt x="56" y="99"/>
                    </a:lnTo>
                    <a:lnTo>
                      <a:pt x="55" y="111"/>
                    </a:lnTo>
                    <a:lnTo>
                      <a:pt x="54" y="123"/>
                    </a:lnTo>
                    <a:lnTo>
                      <a:pt x="56" y="126"/>
                    </a:lnTo>
                    <a:lnTo>
                      <a:pt x="58" y="127"/>
                    </a:lnTo>
                    <a:lnTo>
                      <a:pt x="58" y="12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01" name="Freeform 393"/>
              <p:cNvSpPr>
                <a:spLocks/>
              </p:cNvSpPr>
              <p:nvPr/>
            </p:nvSpPr>
            <p:spPr bwMode="auto">
              <a:xfrm>
                <a:off x="4607" y="2627"/>
                <a:ext cx="31" cy="34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31" y="34"/>
                  </a:cxn>
                  <a:cxn ang="0">
                    <a:pos x="25" y="0"/>
                  </a:cxn>
                  <a:cxn ang="0">
                    <a:pos x="0" y="18"/>
                  </a:cxn>
                </a:cxnLst>
                <a:rect l="0" t="0" r="r" b="b"/>
                <a:pathLst>
                  <a:path w="31" h="34">
                    <a:moveTo>
                      <a:pt x="0" y="18"/>
                    </a:moveTo>
                    <a:lnTo>
                      <a:pt x="31" y="34"/>
                    </a:lnTo>
                    <a:lnTo>
                      <a:pt x="25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005" name="Group 397"/>
            <p:cNvGrpSpPr>
              <a:grpSpLocks/>
            </p:cNvGrpSpPr>
            <p:nvPr/>
          </p:nvGrpSpPr>
          <p:grpSpPr bwMode="auto">
            <a:xfrm>
              <a:off x="4781" y="2660"/>
              <a:ext cx="56" cy="196"/>
              <a:chOff x="4650" y="2495"/>
              <a:chExt cx="49" cy="166"/>
            </a:xfrm>
          </p:grpSpPr>
          <p:sp>
            <p:nvSpPr>
              <p:cNvPr id="69003" name="Freeform 395"/>
              <p:cNvSpPr>
                <a:spLocks/>
              </p:cNvSpPr>
              <p:nvPr/>
            </p:nvSpPr>
            <p:spPr bwMode="auto">
              <a:xfrm>
                <a:off x="4650" y="2495"/>
                <a:ext cx="47" cy="138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1"/>
                  </a:cxn>
                  <a:cxn ang="0">
                    <a:pos x="22" y="17"/>
                  </a:cxn>
                  <a:cxn ang="0">
                    <a:pos x="21" y="24"/>
                  </a:cxn>
                  <a:cxn ang="0">
                    <a:pos x="19" y="28"/>
                  </a:cxn>
                  <a:cxn ang="0">
                    <a:pos x="16" y="34"/>
                  </a:cxn>
                  <a:cxn ang="0">
                    <a:pos x="7" y="46"/>
                  </a:cxn>
                  <a:cxn ang="0">
                    <a:pos x="2" y="57"/>
                  </a:cxn>
                  <a:cxn ang="0">
                    <a:pos x="0" y="62"/>
                  </a:cxn>
                  <a:cxn ang="0">
                    <a:pos x="0" y="67"/>
                  </a:cxn>
                  <a:cxn ang="0">
                    <a:pos x="3" y="71"/>
                  </a:cxn>
                  <a:cxn ang="0">
                    <a:pos x="9" y="74"/>
                  </a:cxn>
                  <a:cxn ang="0">
                    <a:pos x="15" y="77"/>
                  </a:cxn>
                  <a:cxn ang="0">
                    <a:pos x="24" y="80"/>
                  </a:cxn>
                  <a:cxn ang="0">
                    <a:pos x="38" y="85"/>
                  </a:cxn>
                  <a:cxn ang="0">
                    <a:pos x="44" y="88"/>
                  </a:cxn>
                  <a:cxn ang="0">
                    <a:pos x="47" y="92"/>
                  </a:cxn>
                  <a:cxn ang="0">
                    <a:pos x="47" y="96"/>
                  </a:cxn>
                  <a:cxn ang="0">
                    <a:pos x="47" y="101"/>
                  </a:cxn>
                  <a:cxn ang="0">
                    <a:pos x="43" y="113"/>
                  </a:cxn>
                  <a:cxn ang="0">
                    <a:pos x="37" y="123"/>
                  </a:cxn>
                  <a:cxn ang="0">
                    <a:pos x="33" y="133"/>
                  </a:cxn>
                  <a:cxn ang="0">
                    <a:pos x="34" y="136"/>
                  </a:cxn>
                  <a:cxn ang="0">
                    <a:pos x="34" y="138"/>
                  </a:cxn>
                  <a:cxn ang="0">
                    <a:pos x="34" y="138"/>
                  </a:cxn>
                </a:cxnLst>
                <a:rect l="0" t="0" r="r" b="b"/>
                <a:pathLst>
                  <a:path w="47" h="138">
                    <a:moveTo>
                      <a:pt x="16" y="0"/>
                    </a:moveTo>
                    <a:lnTo>
                      <a:pt x="21" y="11"/>
                    </a:lnTo>
                    <a:lnTo>
                      <a:pt x="22" y="17"/>
                    </a:lnTo>
                    <a:lnTo>
                      <a:pt x="21" y="24"/>
                    </a:lnTo>
                    <a:lnTo>
                      <a:pt x="19" y="28"/>
                    </a:lnTo>
                    <a:lnTo>
                      <a:pt x="16" y="34"/>
                    </a:lnTo>
                    <a:lnTo>
                      <a:pt x="7" y="46"/>
                    </a:lnTo>
                    <a:lnTo>
                      <a:pt x="2" y="57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9" y="74"/>
                    </a:lnTo>
                    <a:lnTo>
                      <a:pt x="15" y="77"/>
                    </a:lnTo>
                    <a:lnTo>
                      <a:pt x="24" y="80"/>
                    </a:lnTo>
                    <a:lnTo>
                      <a:pt x="38" y="85"/>
                    </a:lnTo>
                    <a:lnTo>
                      <a:pt x="44" y="88"/>
                    </a:lnTo>
                    <a:lnTo>
                      <a:pt x="47" y="92"/>
                    </a:lnTo>
                    <a:lnTo>
                      <a:pt x="47" y="96"/>
                    </a:lnTo>
                    <a:lnTo>
                      <a:pt x="47" y="101"/>
                    </a:lnTo>
                    <a:lnTo>
                      <a:pt x="43" y="113"/>
                    </a:lnTo>
                    <a:lnTo>
                      <a:pt x="37" y="123"/>
                    </a:lnTo>
                    <a:lnTo>
                      <a:pt x="33" y="133"/>
                    </a:lnTo>
                    <a:lnTo>
                      <a:pt x="34" y="136"/>
                    </a:lnTo>
                    <a:lnTo>
                      <a:pt x="34" y="138"/>
                    </a:lnTo>
                    <a:lnTo>
                      <a:pt x="34" y="13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04" name="Freeform 396"/>
              <p:cNvSpPr>
                <a:spLocks/>
              </p:cNvSpPr>
              <p:nvPr/>
            </p:nvSpPr>
            <p:spPr bwMode="auto">
              <a:xfrm>
                <a:off x="4669" y="2627"/>
                <a:ext cx="30" cy="3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5" y="34"/>
                  </a:cxn>
                  <a:cxn ang="0">
                    <a:pos x="30" y="0"/>
                  </a:cxn>
                  <a:cxn ang="0">
                    <a:pos x="0" y="10"/>
                  </a:cxn>
                </a:cxnLst>
                <a:rect l="0" t="0" r="r" b="b"/>
                <a:pathLst>
                  <a:path w="30" h="34">
                    <a:moveTo>
                      <a:pt x="0" y="10"/>
                    </a:moveTo>
                    <a:lnTo>
                      <a:pt x="25" y="34"/>
                    </a:lnTo>
                    <a:lnTo>
                      <a:pt x="3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008" name="Group 400"/>
            <p:cNvGrpSpPr>
              <a:grpSpLocks/>
            </p:cNvGrpSpPr>
            <p:nvPr/>
          </p:nvGrpSpPr>
          <p:grpSpPr bwMode="auto">
            <a:xfrm>
              <a:off x="4862" y="2659"/>
              <a:ext cx="47" cy="198"/>
              <a:chOff x="4721" y="2494"/>
              <a:chExt cx="41" cy="168"/>
            </a:xfrm>
          </p:grpSpPr>
          <p:sp>
            <p:nvSpPr>
              <p:cNvPr id="69006" name="Freeform 398"/>
              <p:cNvSpPr>
                <a:spLocks/>
              </p:cNvSpPr>
              <p:nvPr/>
            </p:nvSpPr>
            <p:spPr bwMode="auto">
              <a:xfrm>
                <a:off x="4721" y="2494"/>
                <a:ext cx="41" cy="140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2" y="12"/>
                  </a:cxn>
                  <a:cxn ang="0">
                    <a:pos x="31" y="18"/>
                  </a:cxn>
                  <a:cxn ang="0">
                    <a:pos x="29" y="25"/>
                  </a:cxn>
                  <a:cxn ang="0">
                    <a:pos x="27" y="29"/>
                  </a:cxn>
                  <a:cxn ang="0">
                    <a:pos x="24" y="34"/>
                  </a:cxn>
                  <a:cxn ang="0">
                    <a:pos x="13" y="43"/>
                  </a:cxn>
                  <a:cxn ang="0">
                    <a:pos x="3" y="53"/>
                  </a:cxn>
                  <a:cxn ang="0">
                    <a:pos x="0" y="58"/>
                  </a:cxn>
                  <a:cxn ang="0">
                    <a:pos x="0" y="62"/>
                  </a:cxn>
                  <a:cxn ang="0">
                    <a:pos x="3" y="66"/>
                  </a:cxn>
                  <a:cxn ang="0">
                    <a:pos x="7" y="71"/>
                  </a:cxn>
                  <a:cxn ang="0">
                    <a:pos x="13" y="74"/>
                  </a:cxn>
                  <a:cxn ang="0">
                    <a:pos x="21" y="78"/>
                  </a:cxn>
                  <a:cxn ang="0">
                    <a:pos x="28" y="83"/>
                  </a:cxn>
                  <a:cxn ang="0">
                    <a:pos x="34" y="87"/>
                  </a:cxn>
                  <a:cxn ang="0">
                    <a:pos x="38" y="91"/>
                  </a:cxn>
                  <a:cxn ang="0">
                    <a:pos x="41" y="96"/>
                  </a:cxn>
                  <a:cxn ang="0">
                    <a:pos x="41" y="100"/>
                  </a:cxn>
                  <a:cxn ang="0">
                    <a:pos x="40" y="106"/>
                  </a:cxn>
                  <a:cxn ang="0">
                    <a:pos x="32" y="117"/>
                  </a:cxn>
                  <a:cxn ang="0">
                    <a:pos x="25" y="127"/>
                  </a:cxn>
                  <a:cxn ang="0">
                    <a:pos x="22" y="133"/>
                  </a:cxn>
                  <a:cxn ang="0">
                    <a:pos x="19" y="137"/>
                  </a:cxn>
                  <a:cxn ang="0">
                    <a:pos x="21" y="140"/>
                  </a:cxn>
                  <a:cxn ang="0">
                    <a:pos x="21" y="140"/>
                  </a:cxn>
                </a:cxnLst>
                <a:rect l="0" t="0" r="r" b="b"/>
                <a:pathLst>
                  <a:path w="41" h="140">
                    <a:moveTo>
                      <a:pt x="29" y="0"/>
                    </a:moveTo>
                    <a:lnTo>
                      <a:pt x="32" y="12"/>
                    </a:lnTo>
                    <a:lnTo>
                      <a:pt x="31" y="18"/>
                    </a:lnTo>
                    <a:lnTo>
                      <a:pt x="29" y="25"/>
                    </a:lnTo>
                    <a:lnTo>
                      <a:pt x="27" y="29"/>
                    </a:lnTo>
                    <a:lnTo>
                      <a:pt x="24" y="34"/>
                    </a:lnTo>
                    <a:lnTo>
                      <a:pt x="13" y="43"/>
                    </a:lnTo>
                    <a:lnTo>
                      <a:pt x="3" y="53"/>
                    </a:lnTo>
                    <a:lnTo>
                      <a:pt x="0" y="58"/>
                    </a:lnTo>
                    <a:lnTo>
                      <a:pt x="0" y="62"/>
                    </a:lnTo>
                    <a:lnTo>
                      <a:pt x="3" y="66"/>
                    </a:lnTo>
                    <a:lnTo>
                      <a:pt x="7" y="71"/>
                    </a:lnTo>
                    <a:lnTo>
                      <a:pt x="13" y="74"/>
                    </a:lnTo>
                    <a:lnTo>
                      <a:pt x="21" y="78"/>
                    </a:lnTo>
                    <a:lnTo>
                      <a:pt x="28" y="83"/>
                    </a:lnTo>
                    <a:lnTo>
                      <a:pt x="34" y="87"/>
                    </a:lnTo>
                    <a:lnTo>
                      <a:pt x="38" y="91"/>
                    </a:lnTo>
                    <a:lnTo>
                      <a:pt x="41" y="96"/>
                    </a:lnTo>
                    <a:lnTo>
                      <a:pt x="41" y="100"/>
                    </a:lnTo>
                    <a:lnTo>
                      <a:pt x="40" y="106"/>
                    </a:lnTo>
                    <a:lnTo>
                      <a:pt x="32" y="117"/>
                    </a:lnTo>
                    <a:lnTo>
                      <a:pt x="25" y="127"/>
                    </a:lnTo>
                    <a:lnTo>
                      <a:pt x="22" y="133"/>
                    </a:lnTo>
                    <a:lnTo>
                      <a:pt x="19" y="137"/>
                    </a:lnTo>
                    <a:lnTo>
                      <a:pt x="21" y="140"/>
                    </a:lnTo>
                    <a:lnTo>
                      <a:pt x="21" y="14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07" name="Freeform 399"/>
              <p:cNvSpPr>
                <a:spLocks/>
              </p:cNvSpPr>
              <p:nvPr/>
            </p:nvSpPr>
            <p:spPr bwMode="auto">
              <a:xfrm>
                <a:off x="4725" y="2628"/>
                <a:ext cx="31" cy="34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3" y="34"/>
                  </a:cxn>
                  <a:cxn ang="0">
                    <a:pos x="31" y="0"/>
                  </a:cxn>
                  <a:cxn ang="0">
                    <a:pos x="0" y="6"/>
                  </a:cxn>
                </a:cxnLst>
                <a:rect l="0" t="0" r="r" b="b"/>
                <a:pathLst>
                  <a:path w="31" h="34">
                    <a:moveTo>
                      <a:pt x="0" y="6"/>
                    </a:moveTo>
                    <a:lnTo>
                      <a:pt x="23" y="34"/>
                    </a:lnTo>
                    <a:lnTo>
                      <a:pt x="3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011" name="Group 403"/>
            <p:cNvGrpSpPr>
              <a:grpSpLocks/>
            </p:cNvGrpSpPr>
            <p:nvPr/>
          </p:nvGrpSpPr>
          <p:grpSpPr bwMode="auto">
            <a:xfrm>
              <a:off x="4944" y="2684"/>
              <a:ext cx="93" cy="176"/>
              <a:chOff x="4793" y="2515"/>
              <a:chExt cx="82" cy="150"/>
            </a:xfrm>
          </p:grpSpPr>
          <p:sp>
            <p:nvSpPr>
              <p:cNvPr id="69009" name="Freeform 401"/>
              <p:cNvSpPr>
                <a:spLocks/>
              </p:cNvSpPr>
              <p:nvPr/>
            </p:nvSpPr>
            <p:spPr bwMode="auto">
              <a:xfrm>
                <a:off x="4810" y="2515"/>
                <a:ext cx="65" cy="124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2" y="11"/>
                  </a:cxn>
                  <a:cxn ang="0">
                    <a:pos x="60" y="16"/>
                  </a:cxn>
                  <a:cxn ang="0">
                    <a:pos x="54" y="22"/>
                  </a:cxn>
                  <a:cxn ang="0">
                    <a:pos x="50" y="25"/>
                  </a:cxn>
                  <a:cxn ang="0">
                    <a:pos x="44" y="26"/>
                  </a:cxn>
                  <a:cxn ang="0">
                    <a:pos x="32" y="31"/>
                  </a:cxn>
                  <a:cxn ang="0">
                    <a:pos x="19" y="37"/>
                  </a:cxn>
                  <a:cxn ang="0">
                    <a:pos x="16" y="39"/>
                  </a:cxn>
                  <a:cxn ang="0">
                    <a:pos x="13" y="44"/>
                  </a:cxn>
                  <a:cxn ang="0">
                    <a:pos x="13" y="48"/>
                  </a:cxn>
                  <a:cxn ang="0">
                    <a:pos x="16" y="54"/>
                  </a:cxn>
                  <a:cxn ang="0">
                    <a:pos x="20" y="60"/>
                  </a:cxn>
                  <a:cxn ang="0">
                    <a:pos x="25" y="68"/>
                  </a:cxn>
                  <a:cxn ang="0">
                    <a:pos x="29" y="73"/>
                  </a:cxn>
                  <a:cxn ang="0">
                    <a:pos x="34" y="79"/>
                  </a:cxn>
                  <a:cxn ang="0">
                    <a:pos x="37" y="85"/>
                  </a:cxn>
                  <a:cxn ang="0">
                    <a:pos x="37" y="91"/>
                  </a:cxn>
                  <a:cxn ang="0">
                    <a:pos x="35" y="96"/>
                  </a:cxn>
                  <a:cxn ang="0">
                    <a:pos x="31" y="100"/>
                  </a:cxn>
                  <a:cxn ang="0">
                    <a:pos x="20" y="106"/>
                  </a:cxn>
                  <a:cxn ang="0">
                    <a:pos x="8" y="113"/>
                  </a:cxn>
                  <a:cxn ang="0">
                    <a:pos x="4" y="116"/>
                  </a:cxn>
                  <a:cxn ang="0">
                    <a:pos x="0" y="119"/>
                  </a:cxn>
                  <a:cxn ang="0">
                    <a:pos x="0" y="122"/>
                  </a:cxn>
                  <a:cxn ang="0">
                    <a:pos x="0" y="124"/>
                  </a:cxn>
                  <a:cxn ang="0">
                    <a:pos x="0" y="124"/>
                  </a:cxn>
                </a:cxnLst>
                <a:rect l="0" t="0" r="r" b="b"/>
                <a:pathLst>
                  <a:path w="65" h="124">
                    <a:moveTo>
                      <a:pt x="65" y="0"/>
                    </a:moveTo>
                    <a:lnTo>
                      <a:pt x="62" y="11"/>
                    </a:lnTo>
                    <a:lnTo>
                      <a:pt x="60" y="16"/>
                    </a:lnTo>
                    <a:lnTo>
                      <a:pt x="54" y="22"/>
                    </a:lnTo>
                    <a:lnTo>
                      <a:pt x="50" y="25"/>
                    </a:lnTo>
                    <a:lnTo>
                      <a:pt x="44" y="26"/>
                    </a:lnTo>
                    <a:lnTo>
                      <a:pt x="32" y="31"/>
                    </a:lnTo>
                    <a:lnTo>
                      <a:pt x="19" y="37"/>
                    </a:lnTo>
                    <a:lnTo>
                      <a:pt x="16" y="39"/>
                    </a:lnTo>
                    <a:lnTo>
                      <a:pt x="13" y="44"/>
                    </a:lnTo>
                    <a:lnTo>
                      <a:pt x="13" y="48"/>
                    </a:lnTo>
                    <a:lnTo>
                      <a:pt x="16" y="54"/>
                    </a:lnTo>
                    <a:lnTo>
                      <a:pt x="20" y="60"/>
                    </a:lnTo>
                    <a:lnTo>
                      <a:pt x="25" y="68"/>
                    </a:lnTo>
                    <a:lnTo>
                      <a:pt x="29" y="73"/>
                    </a:lnTo>
                    <a:lnTo>
                      <a:pt x="34" y="79"/>
                    </a:lnTo>
                    <a:lnTo>
                      <a:pt x="37" y="85"/>
                    </a:lnTo>
                    <a:lnTo>
                      <a:pt x="37" y="91"/>
                    </a:lnTo>
                    <a:lnTo>
                      <a:pt x="35" y="96"/>
                    </a:lnTo>
                    <a:lnTo>
                      <a:pt x="31" y="100"/>
                    </a:lnTo>
                    <a:lnTo>
                      <a:pt x="20" y="106"/>
                    </a:lnTo>
                    <a:lnTo>
                      <a:pt x="8" y="113"/>
                    </a:lnTo>
                    <a:lnTo>
                      <a:pt x="4" y="116"/>
                    </a:lnTo>
                    <a:lnTo>
                      <a:pt x="0" y="119"/>
                    </a:lnTo>
                    <a:lnTo>
                      <a:pt x="0" y="122"/>
                    </a:lnTo>
                    <a:lnTo>
                      <a:pt x="0" y="124"/>
                    </a:lnTo>
                    <a:lnTo>
                      <a:pt x="0" y="12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10" name="Freeform 402"/>
              <p:cNvSpPr>
                <a:spLocks/>
              </p:cNvSpPr>
              <p:nvPr/>
            </p:nvSpPr>
            <p:spPr bwMode="auto">
              <a:xfrm>
                <a:off x="4793" y="2631"/>
                <a:ext cx="31" cy="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34"/>
                  </a:cxn>
                  <a:cxn ang="0">
                    <a:pos x="31" y="8"/>
                  </a:cxn>
                  <a:cxn ang="0">
                    <a:pos x="0" y="0"/>
                  </a:cxn>
                </a:cxnLst>
                <a:rect l="0" t="0" r="r" b="b"/>
                <a:pathLst>
                  <a:path w="31" h="34">
                    <a:moveTo>
                      <a:pt x="0" y="0"/>
                    </a:moveTo>
                    <a:lnTo>
                      <a:pt x="9" y="34"/>
                    </a:lnTo>
                    <a:lnTo>
                      <a:pt x="3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014" name="Group 406"/>
            <p:cNvGrpSpPr>
              <a:grpSpLocks/>
            </p:cNvGrpSpPr>
            <p:nvPr/>
          </p:nvGrpSpPr>
          <p:grpSpPr bwMode="auto">
            <a:xfrm>
              <a:off x="5030" y="2714"/>
              <a:ext cx="117" cy="156"/>
              <a:chOff x="4869" y="2541"/>
              <a:chExt cx="103" cy="132"/>
            </a:xfrm>
          </p:grpSpPr>
          <p:sp>
            <p:nvSpPr>
              <p:cNvPr id="69012" name="Freeform 404"/>
              <p:cNvSpPr>
                <a:spLocks/>
              </p:cNvSpPr>
              <p:nvPr/>
            </p:nvSpPr>
            <p:spPr bwMode="auto">
              <a:xfrm>
                <a:off x="4883" y="2541"/>
                <a:ext cx="89" cy="10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8" y="6"/>
                  </a:cxn>
                  <a:cxn ang="0">
                    <a:pos x="85" y="11"/>
                  </a:cxn>
                  <a:cxn ang="0">
                    <a:pos x="80" y="15"/>
                  </a:cxn>
                  <a:cxn ang="0">
                    <a:pos x="74" y="19"/>
                  </a:cxn>
                  <a:cxn ang="0">
                    <a:pos x="70" y="21"/>
                  </a:cxn>
                  <a:cxn ang="0">
                    <a:pos x="64" y="22"/>
                  </a:cxn>
                  <a:cxn ang="0">
                    <a:pos x="49" y="24"/>
                  </a:cxn>
                  <a:cxn ang="0">
                    <a:pos x="37" y="27"/>
                  </a:cxn>
                  <a:cxn ang="0">
                    <a:pos x="31" y="30"/>
                  </a:cxn>
                  <a:cxn ang="0">
                    <a:pos x="29" y="33"/>
                  </a:cxn>
                  <a:cxn ang="0">
                    <a:pos x="27" y="37"/>
                  </a:cxn>
                  <a:cxn ang="0">
                    <a:pos x="29" y="43"/>
                  </a:cxn>
                  <a:cxn ang="0">
                    <a:pos x="34" y="58"/>
                  </a:cxn>
                  <a:cxn ang="0">
                    <a:pos x="40" y="73"/>
                  </a:cxn>
                  <a:cxn ang="0">
                    <a:pos x="42" y="78"/>
                  </a:cxn>
                  <a:cxn ang="0">
                    <a:pos x="40" y="84"/>
                  </a:cxn>
                  <a:cxn ang="0">
                    <a:pos x="37" y="87"/>
                  </a:cxn>
                  <a:cxn ang="0">
                    <a:pos x="34" y="90"/>
                  </a:cxn>
                  <a:cxn ang="0">
                    <a:pos x="23" y="95"/>
                  </a:cxn>
                  <a:cxn ang="0">
                    <a:pos x="11" y="98"/>
                  </a:cxn>
                  <a:cxn ang="0">
                    <a:pos x="0" y="102"/>
                  </a:cxn>
                  <a:cxn ang="0">
                    <a:pos x="0" y="105"/>
                  </a:cxn>
                  <a:cxn ang="0">
                    <a:pos x="0" y="105"/>
                  </a:cxn>
                </a:cxnLst>
                <a:rect l="0" t="0" r="r" b="b"/>
                <a:pathLst>
                  <a:path w="89" h="105">
                    <a:moveTo>
                      <a:pt x="89" y="0"/>
                    </a:moveTo>
                    <a:lnTo>
                      <a:pt x="88" y="6"/>
                    </a:lnTo>
                    <a:lnTo>
                      <a:pt x="85" y="11"/>
                    </a:lnTo>
                    <a:lnTo>
                      <a:pt x="80" y="15"/>
                    </a:lnTo>
                    <a:lnTo>
                      <a:pt x="74" y="19"/>
                    </a:lnTo>
                    <a:lnTo>
                      <a:pt x="70" y="21"/>
                    </a:lnTo>
                    <a:lnTo>
                      <a:pt x="64" y="22"/>
                    </a:lnTo>
                    <a:lnTo>
                      <a:pt x="49" y="24"/>
                    </a:lnTo>
                    <a:lnTo>
                      <a:pt x="37" y="27"/>
                    </a:lnTo>
                    <a:lnTo>
                      <a:pt x="31" y="30"/>
                    </a:lnTo>
                    <a:lnTo>
                      <a:pt x="29" y="33"/>
                    </a:lnTo>
                    <a:lnTo>
                      <a:pt x="27" y="37"/>
                    </a:lnTo>
                    <a:lnTo>
                      <a:pt x="29" y="43"/>
                    </a:lnTo>
                    <a:lnTo>
                      <a:pt x="34" y="58"/>
                    </a:lnTo>
                    <a:lnTo>
                      <a:pt x="40" y="73"/>
                    </a:lnTo>
                    <a:lnTo>
                      <a:pt x="42" y="78"/>
                    </a:lnTo>
                    <a:lnTo>
                      <a:pt x="40" y="84"/>
                    </a:lnTo>
                    <a:lnTo>
                      <a:pt x="37" y="87"/>
                    </a:lnTo>
                    <a:lnTo>
                      <a:pt x="34" y="90"/>
                    </a:lnTo>
                    <a:lnTo>
                      <a:pt x="23" y="95"/>
                    </a:lnTo>
                    <a:lnTo>
                      <a:pt x="11" y="98"/>
                    </a:lnTo>
                    <a:lnTo>
                      <a:pt x="0" y="102"/>
                    </a:lnTo>
                    <a:lnTo>
                      <a:pt x="0" y="105"/>
                    </a:lnTo>
                    <a:lnTo>
                      <a:pt x="0" y="105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13" name="Freeform 405"/>
              <p:cNvSpPr>
                <a:spLocks/>
              </p:cNvSpPr>
              <p:nvPr/>
            </p:nvSpPr>
            <p:spPr bwMode="auto">
              <a:xfrm>
                <a:off x="4869" y="2637"/>
                <a:ext cx="26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"/>
                  </a:cxn>
                  <a:cxn ang="0">
                    <a:pos x="26" y="15"/>
                  </a:cxn>
                  <a:cxn ang="0">
                    <a:pos x="0" y="0"/>
                  </a:cxn>
                </a:cxnLst>
                <a:rect l="0" t="0" r="r" b="b"/>
                <a:pathLst>
                  <a:path w="26" h="36">
                    <a:moveTo>
                      <a:pt x="0" y="0"/>
                    </a:moveTo>
                    <a:lnTo>
                      <a:pt x="0" y="36"/>
                    </a:lnTo>
                    <a:lnTo>
                      <a:pt x="26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017" name="Group 409"/>
            <p:cNvGrpSpPr>
              <a:grpSpLocks/>
            </p:cNvGrpSpPr>
            <p:nvPr/>
          </p:nvGrpSpPr>
          <p:grpSpPr bwMode="auto">
            <a:xfrm>
              <a:off x="4937" y="3009"/>
              <a:ext cx="32" cy="61"/>
              <a:chOff x="4787" y="2791"/>
              <a:chExt cx="28" cy="52"/>
            </a:xfrm>
          </p:grpSpPr>
          <p:sp>
            <p:nvSpPr>
              <p:cNvPr id="69015" name="Line 407"/>
              <p:cNvSpPr>
                <a:spLocks noChangeShapeType="1"/>
              </p:cNvSpPr>
              <p:nvPr/>
            </p:nvSpPr>
            <p:spPr bwMode="auto">
              <a:xfrm flipH="1">
                <a:off x="4802" y="2791"/>
                <a:ext cx="9" cy="2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16" name="Freeform 408"/>
              <p:cNvSpPr>
                <a:spLocks/>
              </p:cNvSpPr>
              <p:nvPr/>
            </p:nvSpPr>
            <p:spPr bwMode="auto">
              <a:xfrm>
                <a:off x="4787" y="2809"/>
                <a:ext cx="28" cy="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34"/>
                  </a:cxn>
                  <a:cxn ang="0">
                    <a:pos x="28" y="8"/>
                  </a:cxn>
                  <a:cxn ang="0">
                    <a:pos x="0" y="0"/>
                  </a:cxn>
                </a:cxnLst>
                <a:rect l="0" t="0" r="r" b="b"/>
                <a:pathLst>
                  <a:path w="28" h="34">
                    <a:moveTo>
                      <a:pt x="0" y="0"/>
                    </a:moveTo>
                    <a:lnTo>
                      <a:pt x="5" y="34"/>
                    </a:lnTo>
                    <a:lnTo>
                      <a:pt x="2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018" name="Oval 410"/>
            <p:cNvSpPr>
              <a:spLocks noChangeArrowheads="1"/>
            </p:cNvSpPr>
            <p:nvPr/>
          </p:nvSpPr>
          <p:spPr bwMode="auto">
            <a:xfrm>
              <a:off x="4835" y="3052"/>
              <a:ext cx="52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19" name="Line 411"/>
            <p:cNvSpPr>
              <a:spLocks noChangeShapeType="1"/>
            </p:cNvSpPr>
            <p:nvPr/>
          </p:nvSpPr>
          <p:spPr bwMode="auto">
            <a:xfrm>
              <a:off x="4848" y="3123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0" name="Oval 412"/>
            <p:cNvSpPr>
              <a:spLocks noChangeArrowheads="1"/>
            </p:cNvSpPr>
            <p:nvPr/>
          </p:nvSpPr>
          <p:spPr bwMode="auto">
            <a:xfrm>
              <a:off x="4860" y="3159"/>
              <a:ext cx="52" cy="5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1" name="Line 413"/>
            <p:cNvSpPr>
              <a:spLocks noChangeShapeType="1"/>
            </p:cNvSpPr>
            <p:nvPr/>
          </p:nvSpPr>
          <p:spPr bwMode="auto">
            <a:xfrm>
              <a:off x="4872" y="3188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2" name="Oval 414"/>
            <p:cNvSpPr>
              <a:spLocks noChangeArrowheads="1"/>
            </p:cNvSpPr>
            <p:nvPr/>
          </p:nvSpPr>
          <p:spPr bwMode="auto">
            <a:xfrm>
              <a:off x="4919" y="3183"/>
              <a:ext cx="52" cy="52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3" name="Line 415"/>
            <p:cNvSpPr>
              <a:spLocks noChangeShapeType="1"/>
            </p:cNvSpPr>
            <p:nvPr/>
          </p:nvSpPr>
          <p:spPr bwMode="auto">
            <a:xfrm>
              <a:off x="4932" y="3254"/>
              <a:ext cx="2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4" name="Oval 416"/>
            <p:cNvSpPr>
              <a:spLocks noChangeArrowheads="1"/>
            </p:cNvSpPr>
            <p:nvPr/>
          </p:nvSpPr>
          <p:spPr bwMode="auto">
            <a:xfrm>
              <a:off x="4777" y="3163"/>
              <a:ext cx="51" cy="5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5" name="Line 417"/>
            <p:cNvSpPr>
              <a:spLocks noChangeShapeType="1"/>
            </p:cNvSpPr>
            <p:nvPr/>
          </p:nvSpPr>
          <p:spPr bwMode="auto">
            <a:xfrm>
              <a:off x="4788" y="3191"/>
              <a:ext cx="25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028" name="Group 420"/>
            <p:cNvGrpSpPr>
              <a:grpSpLocks/>
            </p:cNvGrpSpPr>
            <p:nvPr/>
          </p:nvGrpSpPr>
          <p:grpSpPr bwMode="auto">
            <a:xfrm>
              <a:off x="4796" y="3012"/>
              <a:ext cx="32" cy="67"/>
              <a:chOff x="4663" y="2794"/>
              <a:chExt cx="28" cy="57"/>
            </a:xfrm>
          </p:grpSpPr>
          <p:sp>
            <p:nvSpPr>
              <p:cNvPr id="69026" name="Line 418"/>
              <p:cNvSpPr>
                <a:spLocks noChangeShapeType="1"/>
              </p:cNvSpPr>
              <p:nvPr/>
            </p:nvSpPr>
            <p:spPr bwMode="auto">
              <a:xfrm>
                <a:off x="4666" y="2794"/>
                <a:ext cx="12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27" name="Freeform 419"/>
              <p:cNvSpPr>
                <a:spLocks/>
              </p:cNvSpPr>
              <p:nvPr/>
            </p:nvSpPr>
            <p:spPr bwMode="auto">
              <a:xfrm>
                <a:off x="4663" y="2817"/>
                <a:ext cx="28" cy="34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7" y="34"/>
                  </a:cxn>
                  <a:cxn ang="0">
                    <a:pos x="28" y="0"/>
                  </a:cxn>
                  <a:cxn ang="0">
                    <a:pos x="0" y="12"/>
                  </a:cxn>
                </a:cxnLst>
                <a:rect l="0" t="0" r="r" b="b"/>
                <a:pathLst>
                  <a:path w="28" h="34">
                    <a:moveTo>
                      <a:pt x="0" y="12"/>
                    </a:moveTo>
                    <a:lnTo>
                      <a:pt x="27" y="34"/>
                    </a:lnTo>
                    <a:lnTo>
                      <a:pt x="28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029" name="Rectangle 421"/>
            <p:cNvSpPr>
              <a:spLocks noChangeArrowheads="1"/>
            </p:cNvSpPr>
            <p:nvPr/>
          </p:nvSpPr>
          <p:spPr bwMode="auto">
            <a:xfrm>
              <a:off x="3919" y="1176"/>
              <a:ext cx="404" cy="81"/>
            </a:xfrm>
            <a:prstGeom prst="rect">
              <a:avLst/>
            </a:prstGeom>
            <a:solidFill>
              <a:srgbClr val="C0C0C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30" name="Rectangle 422"/>
            <p:cNvSpPr>
              <a:spLocks noChangeArrowheads="1"/>
            </p:cNvSpPr>
            <p:nvPr/>
          </p:nvSpPr>
          <p:spPr bwMode="auto">
            <a:xfrm>
              <a:off x="3922" y="1179"/>
              <a:ext cx="284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00">
                  <a:solidFill>
                    <a:srgbClr val="000000"/>
                  </a:solidFill>
                </a:rPr>
                <a:t>floating gate</a:t>
              </a:r>
              <a:endParaRPr lang="en-US"/>
            </a:p>
          </p:txBody>
        </p:sp>
        <p:sp>
          <p:nvSpPr>
            <p:cNvPr id="69031" name="Line 423"/>
            <p:cNvSpPr>
              <a:spLocks noChangeShapeType="1"/>
            </p:cNvSpPr>
            <p:nvPr/>
          </p:nvSpPr>
          <p:spPr bwMode="auto">
            <a:xfrm>
              <a:off x="3958" y="1086"/>
              <a:ext cx="766" cy="5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32" name="Line 424"/>
            <p:cNvSpPr>
              <a:spLocks noChangeShapeType="1"/>
            </p:cNvSpPr>
            <p:nvPr/>
          </p:nvSpPr>
          <p:spPr bwMode="auto">
            <a:xfrm flipV="1">
              <a:off x="3444" y="930"/>
              <a:ext cx="641" cy="75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040" name="Group 432"/>
            <p:cNvGrpSpPr>
              <a:grpSpLocks/>
            </p:cNvGrpSpPr>
            <p:nvPr/>
          </p:nvGrpSpPr>
          <p:grpSpPr bwMode="auto">
            <a:xfrm>
              <a:off x="4310" y="983"/>
              <a:ext cx="56" cy="36"/>
              <a:chOff x="4235" y="1070"/>
              <a:chExt cx="50" cy="31"/>
            </a:xfrm>
          </p:grpSpPr>
          <p:sp>
            <p:nvSpPr>
              <p:cNvPr id="69033" name="Freeform 425"/>
              <p:cNvSpPr>
                <a:spLocks/>
              </p:cNvSpPr>
              <p:nvPr/>
            </p:nvSpPr>
            <p:spPr bwMode="auto">
              <a:xfrm>
                <a:off x="4235" y="1095"/>
                <a:ext cx="4" cy="6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1"/>
                  </a:cxn>
                </a:cxnLst>
                <a:rect l="0" t="0" r="r" b="b"/>
                <a:pathLst>
                  <a:path w="4" h="6">
                    <a:moveTo>
                      <a:pt x="1" y="1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4" name="Freeform 426"/>
              <p:cNvSpPr>
                <a:spLocks/>
              </p:cNvSpPr>
              <p:nvPr/>
            </p:nvSpPr>
            <p:spPr bwMode="auto">
              <a:xfrm>
                <a:off x="4242" y="1092"/>
                <a:ext cx="5" cy="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5" y="3"/>
                  </a:cxn>
                  <a:cxn ang="0">
                    <a:pos x="5" y="1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5" name="Freeform 427"/>
              <p:cNvSpPr>
                <a:spLocks/>
              </p:cNvSpPr>
              <p:nvPr/>
            </p:nvSpPr>
            <p:spPr bwMode="auto">
              <a:xfrm>
                <a:off x="4250" y="1088"/>
                <a:ext cx="4" cy="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6" name="Freeform 428"/>
              <p:cNvSpPr>
                <a:spLocks/>
              </p:cNvSpPr>
              <p:nvPr/>
            </p:nvSpPr>
            <p:spPr bwMode="auto">
              <a:xfrm>
                <a:off x="4257" y="1083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5" y="3"/>
                  </a:cxn>
                  <a:cxn ang="0">
                    <a:pos x="5" y="2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7" name="Freeform 429"/>
              <p:cNvSpPr>
                <a:spLocks/>
              </p:cNvSpPr>
              <p:nvPr/>
            </p:nvSpPr>
            <p:spPr bwMode="auto">
              <a:xfrm>
                <a:off x="4264" y="1079"/>
                <a:ext cx="5" cy="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5" y="3"/>
                  </a:cxn>
                  <a:cxn ang="0">
                    <a:pos x="5" y="1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8" name="Freeform 430"/>
              <p:cNvSpPr>
                <a:spLocks/>
              </p:cNvSpPr>
              <p:nvPr/>
            </p:nvSpPr>
            <p:spPr bwMode="auto">
              <a:xfrm>
                <a:off x="4273" y="1074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5" y="3"/>
                  </a:cxn>
                  <a:cxn ang="0">
                    <a:pos x="5" y="2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9" name="Freeform 431"/>
              <p:cNvSpPr>
                <a:spLocks/>
              </p:cNvSpPr>
              <p:nvPr/>
            </p:nvSpPr>
            <p:spPr bwMode="auto">
              <a:xfrm>
                <a:off x="4281" y="1070"/>
                <a:ext cx="4" cy="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041" name="Freeform 433"/>
            <p:cNvSpPr>
              <a:spLocks/>
            </p:cNvSpPr>
            <p:nvPr/>
          </p:nvSpPr>
          <p:spPr bwMode="auto">
            <a:xfrm>
              <a:off x="4299" y="1001"/>
              <a:ext cx="25" cy="25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2" y="16"/>
                </a:cxn>
                <a:cxn ang="0">
                  <a:pos x="5" y="19"/>
                </a:cxn>
                <a:cxn ang="0">
                  <a:pos x="7" y="22"/>
                </a:cxn>
                <a:cxn ang="0">
                  <a:pos x="12" y="22"/>
                </a:cxn>
                <a:cxn ang="0">
                  <a:pos x="16" y="22"/>
                </a:cxn>
                <a:cxn ang="0">
                  <a:pos x="19" y="19"/>
                </a:cxn>
                <a:cxn ang="0">
                  <a:pos x="22" y="14"/>
                </a:cxn>
                <a:cxn ang="0">
                  <a:pos x="22" y="10"/>
                </a:cxn>
                <a:cxn ang="0">
                  <a:pos x="21" y="5"/>
                </a:cxn>
                <a:cxn ang="0">
                  <a:pos x="18" y="3"/>
                </a:cxn>
                <a:cxn ang="0">
                  <a:pos x="13" y="1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4"/>
                </a:cxn>
              </a:cxnLst>
              <a:rect l="0" t="0" r="r" b="b"/>
              <a:pathLst>
                <a:path w="22" h="22">
                  <a:moveTo>
                    <a:pt x="3" y="4"/>
                  </a:moveTo>
                  <a:lnTo>
                    <a:pt x="0" y="8"/>
                  </a:lnTo>
                  <a:lnTo>
                    <a:pt x="0" y="11"/>
                  </a:lnTo>
                  <a:lnTo>
                    <a:pt x="2" y="16"/>
                  </a:lnTo>
                  <a:lnTo>
                    <a:pt x="5" y="19"/>
                  </a:lnTo>
                  <a:lnTo>
                    <a:pt x="7" y="22"/>
                  </a:lnTo>
                  <a:lnTo>
                    <a:pt x="12" y="22"/>
                  </a:lnTo>
                  <a:lnTo>
                    <a:pt x="16" y="22"/>
                  </a:lnTo>
                  <a:lnTo>
                    <a:pt x="19" y="19"/>
                  </a:lnTo>
                  <a:lnTo>
                    <a:pt x="22" y="14"/>
                  </a:lnTo>
                  <a:lnTo>
                    <a:pt x="22" y="10"/>
                  </a:lnTo>
                  <a:lnTo>
                    <a:pt x="21" y="5"/>
                  </a:lnTo>
                  <a:lnTo>
                    <a:pt x="18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42" name="Freeform 434"/>
            <p:cNvSpPr>
              <a:spLocks/>
            </p:cNvSpPr>
            <p:nvPr/>
          </p:nvSpPr>
          <p:spPr bwMode="auto">
            <a:xfrm>
              <a:off x="4352" y="970"/>
              <a:ext cx="24" cy="27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0" y="12"/>
                </a:cxn>
                <a:cxn ang="0">
                  <a:pos x="0" y="17"/>
                </a:cxn>
                <a:cxn ang="0">
                  <a:pos x="3" y="20"/>
                </a:cxn>
                <a:cxn ang="0">
                  <a:pos x="7" y="23"/>
                </a:cxn>
                <a:cxn ang="0">
                  <a:pos x="12" y="23"/>
                </a:cxn>
                <a:cxn ang="0">
                  <a:pos x="15" y="23"/>
                </a:cxn>
                <a:cxn ang="0">
                  <a:pos x="19" y="20"/>
                </a:cxn>
                <a:cxn ang="0">
                  <a:pos x="21" y="12"/>
                </a:cxn>
                <a:cxn ang="0">
                  <a:pos x="21" y="8"/>
                </a:cxn>
                <a:cxn ang="0">
                  <a:pos x="18" y="3"/>
                </a:cxn>
                <a:cxn ang="0">
                  <a:pos x="13" y="2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1" y="5"/>
                </a:cxn>
              </a:cxnLst>
              <a:rect l="0" t="0" r="r" b="b"/>
              <a:pathLst>
                <a:path w="21" h="23">
                  <a:moveTo>
                    <a:pt x="1" y="5"/>
                  </a:moveTo>
                  <a:lnTo>
                    <a:pt x="0" y="12"/>
                  </a:lnTo>
                  <a:lnTo>
                    <a:pt x="0" y="17"/>
                  </a:lnTo>
                  <a:lnTo>
                    <a:pt x="3" y="20"/>
                  </a:lnTo>
                  <a:lnTo>
                    <a:pt x="7" y="23"/>
                  </a:lnTo>
                  <a:lnTo>
                    <a:pt x="12" y="23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1" y="12"/>
                  </a:lnTo>
                  <a:lnTo>
                    <a:pt x="21" y="8"/>
                  </a:lnTo>
                  <a:lnTo>
                    <a:pt x="18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6" y="2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43" name="Line 435"/>
            <p:cNvSpPr>
              <a:spLocks noChangeShapeType="1"/>
            </p:cNvSpPr>
            <p:nvPr/>
          </p:nvSpPr>
          <p:spPr bwMode="auto">
            <a:xfrm flipV="1">
              <a:off x="4249" y="943"/>
              <a:ext cx="116" cy="13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44" name="Line 436"/>
            <p:cNvSpPr>
              <a:spLocks noChangeShapeType="1"/>
            </p:cNvSpPr>
            <p:nvPr/>
          </p:nvSpPr>
          <p:spPr bwMode="auto">
            <a:xfrm flipH="1" flipV="1">
              <a:off x="4345" y="965"/>
              <a:ext cx="57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047" name="Group 439"/>
            <p:cNvGrpSpPr>
              <a:grpSpLocks/>
            </p:cNvGrpSpPr>
            <p:nvPr/>
          </p:nvGrpSpPr>
          <p:grpSpPr bwMode="auto">
            <a:xfrm>
              <a:off x="4061" y="998"/>
              <a:ext cx="185" cy="103"/>
              <a:chOff x="4016" y="1083"/>
              <a:chExt cx="163" cy="87"/>
            </a:xfrm>
          </p:grpSpPr>
          <p:sp>
            <p:nvSpPr>
              <p:cNvPr id="69045" name="Line 437"/>
              <p:cNvSpPr>
                <a:spLocks noChangeShapeType="1"/>
              </p:cNvSpPr>
              <p:nvPr/>
            </p:nvSpPr>
            <p:spPr bwMode="auto">
              <a:xfrm flipH="1">
                <a:off x="4016" y="1083"/>
                <a:ext cx="163" cy="8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46" name="Freeform 438"/>
              <p:cNvSpPr>
                <a:spLocks/>
              </p:cNvSpPr>
              <p:nvPr/>
            </p:nvSpPr>
            <p:spPr bwMode="auto">
              <a:xfrm>
                <a:off x="4016" y="1133"/>
                <a:ext cx="49" cy="37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0" y="37"/>
                  </a:cxn>
                  <a:cxn ang="0">
                    <a:pos x="49" y="28"/>
                  </a:cxn>
                </a:cxnLst>
                <a:rect l="0" t="0" r="r" b="b"/>
                <a:pathLst>
                  <a:path w="49" h="37">
                    <a:moveTo>
                      <a:pt x="34" y="0"/>
                    </a:moveTo>
                    <a:lnTo>
                      <a:pt x="0" y="37"/>
                    </a:lnTo>
                    <a:lnTo>
                      <a:pt x="49" y="2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048" name="Rectangle 440"/>
            <p:cNvSpPr>
              <a:spLocks noChangeArrowheads="1"/>
            </p:cNvSpPr>
            <p:nvPr/>
          </p:nvSpPr>
          <p:spPr bwMode="auto">
            <a:xfrm>
              <a:off x="5211" y="2657"/>
              <a:ext cx="378" cy="2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49" name="Rectangle 441"/>
            <p:cNvSpPr>
              <a:spLocks noChangeArrowheads="1"/>
            </p:cNvSpPr>
            <p:nvPr/>
          </p:nvSpPr>
          <p:spPr bwMode="auto">
            <a:xfrm>
              <a:off x="5262" y="2685"/>
              <a:ext cx="35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5-30 min</a:t>
              </a:r>
              <a:endParaRPr lang="en-US"/>
            </a:p>
          </p:txBody>
        </p:sp>
      </p:grpSp>
      <p:sp>
        <p:nvSpPr>
          <p:cNvPr id="69051" name="Rectangle 44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EPROM: Erasable programmable ROM</a:t>
            </a:r>
          </a:p>
        </p:txBody>
      </p:sp>
      <p:sp>
        <p:nvSpPr>
          <p:cNvPr id="69052" name="Rectangle 444"/>
          <p:cNvSpPr>
            <a:spLocks noGrp="1" noChangeArrowheads="1"/>
          </p:cNvSpPr>
          <p:nvPr>
            <p:ph type="body" idx="1"/>
          </p:nvPr>
        </p:nvSpPr>
        <p:spPr>
          <a:xfrm>
            <a:off x="0" y="1390650"/>
            <a:ext cx="5648325" cy="4695825"/>
          </a:xfrm>
        </p:spPr>
        <p:txBody>
          <a:bodyPr/>
          <a:lstStyle/>
          <a:p>
            <a:r>
              <a:rPr lang="en-US" sz="1800" b="1"/>
              <a:t>Programmable component is a MOS transistor</a:t>
            </a:r>
            <a:endParaRPr lang="en-US" sz="2400" b="1"/>
          </a:p>
          <a:p>
            <a:pPr lvl="1"/>
            <a:r>
              <a:rPr lang="en-US" sz="1400"/>
              <a:t>Transistor has “floating” gate surrounded by an insulator</a:t>
            </a:r>
          </a:p>
          <a:p>
            <a:pPr lvl="1"/>
            <a:r>
              <a:rPr lang="en-US" sz="1400" b="1"/>
              <a:t>(a)</a:t>
            </a:r>
            <a:r>
              <a:rPr lang="en-US" sz="1400"/>
              <a:t> Negative charges form a channel between source and drain storing a logic 1</a:t>
            </a:r>
          </a:p>
          <a:p>
            <a:pPr lvl="1"/>
            <a:r>
              <a:rPr lang="en-US" sz="1400" b="1"/>
              <a:t>(b)</a:t>
            </a:r>
            <a:r>
              <a:rPr lang="en-US" sz="1400"/>
              <a:t> Large positive voltage at gate causes negative charges to move out of channel and get trapped in floating gate storing a logic 0</a:t>
            </a:r>
          </a:p>
          <a:p>
            <a:pPr lvl="1"/>
            <a:r>
              <a:rPr lang="en-US" sz="1400" b="1"/>
              <a:t>(c)</a:t>
            </a:r>
            <a:r>
              <a:rPr lang="en-US" sz="1400"/>
              <a:t> (Erase) Shining UV rays on surface of floating-gate causes negative charges to return to channel from floating gate restoring the logic 1</a:t>
            </a:r>
          </a:p>
          <a:p>
            <a:pPr lvl="1"/>
            <a:r>
              <a:rPr lang="en-US" sz="1400" b="1"/>
              <a:t>(d)</a:t>
            </a:r>
            <a:r>
              <a:rPr lang="en-US" sz="1400"/>
              <a:t> An EPROM package showing quartz window through which UV light can pass</a:t>
            </a:r>
          </a:p>
          <a:p>
            <a:r>
              <a:rPr lang="en-US" sz="1800" b="1"/>
              <a:t>Better write ability</a:t>
            </a:r>
            <a:endParaRPr lang="en-US" sz="1800"/>
          </a:p>
          <a:p>
            <a:pPr lvl="1"/>
            <a:r>
              <a:rPr lang="en-US" sz="1600"/>
              <a:t>can be erased and reprogrammed thousands of times</a:t>
            </a:r>
          </a:p>
          <a:p>
            <a:r>
              <a:rPr lang="en-US" sz="1800" b="1"/>
              <a:t>Reduced storage permanence</a:t>
            </a:r>
            <a:endParaRPr lang="en-US" sz="1800"/>
          </a:p>
          <a:p>
            <a:pPr lvl="1"/>
            <a:r>
              <a:rPr lang="en-US" sz="1600"/>
              <a:t>program lasts about 10 years but is susceptible to radiation and electric noise</a:t>
            </a:r>
          </a:p>
          <a:p>
            <a:r>
              <a:rPr lang="en-US" sz="1800" b="1"/>
              <a:t>Typically used during design development</a:t>
            </a:r>
            <a:endParaRPr lang="en-US"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B8843-CF84-491F-ACB8-C95E5AF3E00F}" type="slidenum">
              <a:rPr lang="en-US"/>
              <a:pPr/>
              <a:t>14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EEPROM: Electrically erasable programmable ROM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96300" cy="4600575"/>
          </a:xfrm>
        </p:spPr>
        <p:txBody>
          <a:bodyPr/>
          <a:lstStyle/>
          <a:p>
            <a:r>
              <a:rPr lang="en-US" sz="2400"/>
              <a:t>Programmed and erased electronically</a:t>
            </a:r>
          </a:p>
          <a:p>
            <a:pPr lvl="1"/>
            <a:r>
              <a:rPr lang="en-US" sz="2000"/>
              <a:t>typically by using higher than normal voltage</a:t>
            </a:r>
          </a:p>
          <a:p>
            <a:pPr lvl="1"/>
            <a:r>
              <a:rPr lang="en-US" sz="2000"/>
              <a:t>can program and erase individual words</a:t>
            </a:r>
          </a:p>
          <a:p>
            <a:r>
              <a:rPr lang="en-US" sz="2400"/>
              <a:t>Better write ability</a:t>
            </a:r>
          </a:p>
          <a:p>
            <a:pPr lvl="1"/>
            <a:r>
              <a:rPr lang="en-US" sz="2000"/>
              <a:t>can be in-system programmable with built-in circuit to provide higher than normal voltage</a:t>
            </a:r>
          </a:p>
          <a:p>
            <a:pPr lvl="2"/>
            <a:r>
              <a:rPr lang="en-US" sz="1800"/>
              <a:t>built-in memory controller commonly used to hide details from memory user</a:t>
            </a:r>
          </a:p>
          <a:p>
            <a:pPr lvl="1"/>
            <a:r>
              <a:rPr lang="en-US" sz="2000"/>
              <a:t>writes very slow due to erasing and programming</a:t>
            </a:r>
          </a:p>
          <a:p>
            <a:pPr lvl="2"/>
            <a:r>
              <a:rPr lang="en-US" sz="1800"/>
              <a:t>“busy” pin indicates to processor EEPROM still writing</a:t>
            </a:r>
          </a:p>
          <a:p>
            <a:pPr lvl="1"/>
            <a:r>
              <a:rPr lang="en-US" sz="2000"/>
              <a:t>can be erased and programmed tens of thousands of times</a:t>
            </a:r>
          </a:p>
          <a:p>
            <a:r>
              <a:rPr lang="en-US" sz="2400"/>
              <a:t>Similar storage permanence to EPROM (about 10 years)</a:t>
            </a:r>
          </a:p>
          <a:p>
            <a:r>
              <a:rPr lang="en-US" sz="2400"/>
              <a:t>Far more convenient than EPROMs, but more expensive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AA848-6AD4-4E12-8CBA-8B23245F2425}" type="slidenum">
              <a:rPr lang="en-US"/>
              <a:pPr/>
              <a:t>15</a:t>
            </a:fld>
            <a:endParaRPr lang="en-US"/>
          </a:p>
        </p:txBody>
      </p:sp>
      <p:sp>
        <p:nvSpPr>
          <p:cNvPr id="69658" name="Text Box 26"/>
          <p:cNvSpPr txBox="1">
            <a:spLocks noChangeArrowheads="1"/>
          </p:cNvSpPr>
          <p:nvPr/>
        </p:nvSpPr>
        <p:spPr bwMode="auto">
          <a:xfrm>
            <a:off x="1457325" y="4181475"/>
            <a:ext cx="2333625" cy="365125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69660" name="Text Box 28"/>
          <p:cNvSpPr txBox="1">
            <a:spLocks noChangeArrowheads="1"/>
          </p:cNvSpPr>
          <p:nvPr/>
        </p:nvSpPr>
        <p:spPr bwMode="auto">
          <a:xfrm>
            <a:off x="4724400" y="3886200"/>
            <a:ext cx="2038350" cy="365125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69666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Flash Memory</a:t>
            </a:r>
          </a:p>
        </p:txBody>
      </p:sp>
      <p:sp>
        <p:nvSpPr>
          <p:cNvPr id="69667" name="Rectangle 35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4543425"/>
          </a:xfrm>
        </p:spPr>
        <p:txBody>
          <a:bodyPr/>
          <a:lstStyle/>
          <a:p>
            <a:r>
              <a:rPr lang="en-US" sz="2400"/>
              <a:t>Extension of EEPROM</a:t>
            </a:r>
          </a:p>
          <a:p>
            <a:pPr lvl="1"/>
            <a:r>
              <a:rPr lang="en-US" sz="2000"/>
              <a:t>Same floating gate principle</a:t>
            </a:r>
          </a:p>
          <a:p>
            <a:pPr lvl="1"/>
            <a:r>
              <a:rPr lang="en-US" sz="2000"/>
              <a:t>Same write ability and storage permanence</a:t>
            </a:r>
          </a:p>
          <a:p>
            <a:r>
              <a:rPr lang="en-US" sz="2400"/>
              <a:t>Fast erase</a:t>
            </a:r>
          </a:p>
          <a:p>
            <a:pPr lvl="1"/>
            <a:r>
              <a:rPr lang="en-US" sz="2000"/>
              <a:t>Large blocks of memory erased at once, rather than one word at a time</a:t>
            </a:r>
          </a:p>
          <a:p>
            <a:pPr lvl="1"/>
            <a:r>
              <a:rPr lang="en-US" sz="2000"/>
              <a:t>Blocks typically several thousand bytes large</a:t>
            </a:r>
          </a:p>
          <a:p>
            <a:r>
              <a:rPr lang="en-US" sz="2400"/>
              <a:t>Writes to single words may be slower</a:t>
            </a:r>
          </a:p>
          <a:p>
            <a:pPr lvl="1"/>
            <a:r>
              <a:rPr lang="en-US" sz="2000"/>
              <a:t>Entire block must be read, word updated, then entire block written back</a:t>
            </a:r>
          </a:p>
          <a:p>
            <a:r>
              <a:rPr lang="en-US" sz="2400"/>
              <a:t>Used with embedded systems storing large data items in nonvolatile memory</a:t>
            </a:r>
          </a:p>
          <a:p>
            <a:pPr lvl="1"/>
            <a:r>
              <a:rPr lang="en-US" sz="2000"/>
              <a:t>e.g., digital cameras, TV set-top boxes, cell phones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BE21D-92A5-4EB7-9CE1-2310A9052BDA}" type="slidenum">
              <a:rPr lang="en-US"/>
              <a:pPr/>
              <a:t>16</a:t>
            </a:fld>
            <a:endParaRPr lang="en-US"/>
          </a:p>
        </p:txBody>
      </p:sp>
      <p:sp>
        <p:nvSpPr>
          <p:cNvPr id="70858" name="Rectangle 20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RAM: “Random-access” memory</a:t>
            </a:r>
          </a:p>
        </p:txBody>
      </p:sp>
      <p:sp>
        <p:nvSpPr>
          <p:cNvPr id="70859" name="Rectangle 203"/>
          <p:cNvSpPr>
            <a:spLocks noGrp="1" noChangeArrowheads="1"/>
          </p:cNvSpPr>
          <p:nvPr>
            <p:ph type="body" idx="1"/>
          </p:nvPr>
        </p:nvSpPr>
        <p:spPr>
          <a:xfrm>
            <a:off x="152400" y="1533525"/>
            <a:ext cx="5686425" cy="4457700"/>
          </a:xfrm>
        </p:spPr>
        <p:txBody>
          <a:bodyPr/>
          <a:lstStyle/>
          <a:p>
            <a:r>
              <a:rPr lang="en-US" sz="2000" b="1"/>
              <a:t>Typically volatile memory</a:t>
            </a:r>
            <a:endParaRPr lang="en-US" sz="2000"/>
          </a:p>
          <a:p>
            <a:pPr lvl="1"/>
            <a:r>
              <a:rPr lang="en-US" sz="1800"/>
              <a:t>bits are not held without power supply</a:t>
            </a:r>
          </a:p>
          <a:p>
            <a:r>
              <a:rPr lang="en-US" sz="1800" b="1"/>
              <a:t>R</a:t>
            </a:r>
            <a:r>
              <a:rPr lang="en-US" sz="2000" b="1"/>
              <a:t>ead and written to easily by embedded system during execution</a:t>
            </a:r>
            <a:endParaRPr lang="en-US" sz="2000"/>
          </a:p>
          <a:p>
            <a:r>
              <a:rPr lang="en-US" sz="2000" b="1"/>
              <a:t>Internal structure more complex than ROM</a:t>
            </a:r>
            <a:endParaRPr lang="en-US" sz="2000"/>
          </a:p>
          <a:p>
            <a:pPr lvl="1"/>
            <a:r>
              <a:rPr lang="en-US" sz="1800"/>
              <a:t>a word consists of several memory cells, each storing 1 bit</a:t>
            </a:r>
          </a:p>
          <a:p>
            <a:pPr lvl="1"/>
            <a:r>
              <a:rPr lang="en-US" sz="2000"/>
              <a:t>ea</a:t>
            </a:r>
            <a:r>
              <a:rPr lang="en-US" sz="1800"/>
              <a:t>ch input and output data line connects to each cell in its column</a:t>
            </a:r>
          </a:p>
          <a:p>
            <a:pPr lvl="1"/>
            <a:r>
              <a:rPr lang="en-US" sz="2000"/>
              <a:t>rd/wr connected to every cell</a:t>
            </a:r>
          </a:p>
          <a:p>
            <a:pPr lvl="1"/>
            <a:r>
              <a:rPr lang="en-US" sz="1800"/>
              <a:t>when row is enabled by decoder, each cell has logic that stores input data bit when rd/wr indicates write or outputs stored bit when rd/wr indicates read</a:t>
            </a:r>
            <a:endParaRPr lang="en-US" sz="2000"/>
          </a:p>
        </p:txBody>
      </p:sp>
      <p:grpSp>
        <p:nvGrpSpPr>
          <p:cNvPr id="70935" name="Group 279"/>
          <p:cNvGrpSpPr>
            <a:grpSpLocks/>
          </p:cNvGrpSpPr>
          <p:nvPr/>
        </p:nvGrpSpPr>
        <p:grpSpPr bwMode="auto">
          <a:xfrm>
            <a:off x="5927725" y="1533525"/>
            <a:ext cx="2416175" cy="1839913"/>
            <a:chOff x="3908" y="2436"/>
            <a:chExt cx="1558" cy="1369"/>
          </a:xfrm>
        </p:grpSpPr>
        <p:grpSp>
          <p:nvGrpSpPr>
            <p:cNvPr id="70936" name="Group 280"/>
            <p:cNvGrpSpPr>
              <a:grpSpLocks/>
            </p:cNvGrpSpPr>
            <p:nvPr/>
          </p:nvGrpSpPr>
          <p:grpSpPr bwMode="auto">
            <a:xfrm>
              <a:off x="3908" y="2574"/>
              <a:ext cx="1468" cy="1231"/>
              <a:chOff x="3890" y="2502"/>
              <a:chExt cx="1468" cy="1231"/>
            </a:xfrm>
          </p:grpSpPr>
          <p:sp>
            <p:nvSpPr>
              <p:cNvPr id="70937" name="Text Box 281"/>
              <p:cNvSpPr txBox="1">
                <a:spLocks noChangeArrowheads="1"/>
              </p:cNvSpPr>
              <p:nvPr/>
            </p:nvSpPr>
            <p:spPr bwMode="auto">
              <a:xfrm>
                <a:off x="3890" y="2669"/>
                <a:ext cx="37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enable</a:t>
                </a:r>
                <a:endParaRPr lang="en-US"/>
              </a:p>
            </p:txBody>
          </p:sp>
          <p:sp>
            <p:nvSpPr>
              <p:cNvPr id="70938" name="Text Box 282"/>
              <p:cNvSpPr txBox="1">
                <a:spLocks noChangeArrowheads="1"/>
              </p:cNvSpPr>
              <p:nvPr/>
            </p:nvSpPr>
            <p:spPr bwMode="auto">
              <a:xfrm>
                <a:off x="4578" y="2525"/>
                <a:ext cx="780" cy="71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000"/>
                  <a:t>2</a:t>
                </a:r>
                <a:r>
                  <a:rPr lang="en-US" sz="1000" baseline="30000"/>
                  <a:t>k</a:t>
                </a:r>
                <a:r>
                  <a:rPr lang="en-US" sz="1000"/>
                  <a:t> × n read and write memory</a:t>
                </a:r>
              </a:p>
            </p:txBody>
          </p:sp>
          <p:sp>
            <p:nvSpPr>
              <p:cNvPr id="70939" name="Text Box 283"/>
              <p:cNvSpPr txBox="1">
                <a:spLocks noChangeArrowheads="1"/>
              </p:cNvSpPr>
              <p:nvPr/>
            </p:nvSpPr>
            <p:spPr bwMode="auto">
              <a:xfrm>
                <a:off x="4043" y="2906"/>
                <a:ext cx="216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0</a:t>
                </a:r>
                <a:endParaRPr lang="en-US"/>
              </a:p>
            </p:txBody>
          </p:sp>
          <p:sp>
            <p:nvSpPr>
              <p:cNvPr id="70940" name="Line 284"/>
              <p:cNvSpPr>
                <a:spLocks noChangeShapeType="1"/>
              </p:cNvSpPr>
              <p:nvPr/>
            </p:nvSpPr>
            <p:spPr bwMode="auto">
              <a:xfrm rot="-5400000">
                <a:off x="4419" y="2890"/>
                <a:ext cx="0" cy="31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1" name="Line 285"/>
              <p:cNvSpPr>
                <a:spLocks noChangeShapeType="1"/>
              </p:cNvSpPr>
              <p:nvPr/>
            </p:nvSpPr>
            <p:spPr bwMode="auto">
              <a:xfrm rot="-5400000">
                <a:off x="4419" y="3033"/>
                <a:ext cx="0" cy="31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2" name="Text Box 286"/>
              <p:cNvSpPr txBox="1">
                <a:spLocks noChangeArrowheads="1"/>
              </p:cNvSpPr>
              <p:nvPr/>
            </p:nvSpPr>
            <p:spPr bwMode="auto">
              <a:xfrm>
                <a:off x="4317" y="3003"/>
                <a:ext cx="208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0943" name="Line 287"/>
              <p:cNvSpPr>
                <a:spLocks noChangeShapeType="1"/>
              </p:cNvSpPr>
              <p:nvPr/>
            </p:nvSpPr>
            <p:spPr bwMode="auto">
              <a:xfrm rot="-5400000">
                <a:off x="4419" y="2818"/>
                <a:ext cx="0" cy="31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4" name="Line 288"/>
              <p:cNvSpPr>
                <a:spLocks noChangeShapeType="1"/>
              </p:cNvSpPr>
              <p:nvPr/>
            </p:nvSpPr>
            <p:spPr bwMode="auto">
              <a:xfrm rot="-5400000">
                <a:off x="4419" y="2556"/>
                <a:ext cx="0" cy="31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5" name="Line 289"/>
              <p:cNvSpPr>
                <a:spLocks noChangeShapeType="1"/>
              </p:cNvSpPr>
              <p:nvPr/>
            </p:nvSpPr>
            <p:spPr bwMode="auto">
              <a:xfrm rot="-5400000">
                <a:off x="4419" y="2413"/>
                <a:ext cx="0" cy="31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6" name="Text Box 290"/>
              <p:cNvSpPr txBox="1">
                <a:spLocks noChangeArrowheads="1"/>
              </p:cNvSpPr>
              <p:nvPr/>
            </p:nvSpPr>
            <p:spPr bwMode="auto">
              <a:xfrm>
                <a:off x="3926" y="2502"/>
                <a:ext cx="37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r/w</a:t>
                </a:r>
                <a:endParaRPr lang="en-US"/>
              </a:p>
            </p:txBody>
          </p:sp>
          <p:sp>
            <p:nvSpPr>
              <p:cNvPr id="70947" name="Line 291"/>
              <p:cNvSpPr>
                <a:spLocks noChangeShapeType="1"/>
              </p:cNvSpPr>
              <p:nvPr/>
            </p:nvSpPr>
            <p:spPr bwMode="auto">
              <a:xfrm>
                <a:off x="5085" y="3241"/>
                <a:ext cx="0" cy="3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8" name="Line 292"/>
              <p:cNvSpPr>
                <a:spLocks noChangeShapeType="1"/>
              </p:cNvSpPr>
              <p:nvPr/>
            </p:nvSpPr>
            <p:spPr bwMode="auto">
              <a:xfrm>
                <a:off x="4984" y="3241"/>
                <a:ext cx="0" cy="3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49" name="Text Box 293"/>
              <p:cNvSpPr txBox="1">
                <a:spLocks noChangeArrowheads="1"/>
              </p:cNvSpPr>
              <p:nvPr/>
            </p:nvSpPr>
            <p:spPr bwMode="auto">
              <a:xfrm>
                <a:off x="4783" y="3288"/>
                <a:ext cx="208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0950" name="Line 294"/>
              <p:cNvSpPr>
                <a:spLocks noChangeShapeType="1"/>
              </p:cNvSpPr>
              <p:nvPr/>
            </p:nvSpPr>
            <p:spPr bwMode="auto">
              <a:xfrm>
                <a:off x="5165" y="3241"/>
                <a:ext cx="0" cy="3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51" name="Text Box 295"/>
              <p:cNvSpPr txBox="1">
                <a:spLocks noChangeArrowheads="1"/>
              </p:cNvSpPr>
              <p:nvPr/>
            </p:nvSpPr>
            <p:spPr bwMode="auto">
              <a:xfrm>
                <a:off x="4798" y="3590"/>
                <a:ext cx="186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0952" name="Text Box 296"/>
              <p:cNvSpPr txBox="1">
                <a:spLocks noChangeArrowheads="1"/>
              </p:cNvSpPr>
              <p:nvPr/>
            </p:nvSpPr>
            <p:spPr bwMode="auto">
              <a:xfrm>
                <a:off x="5123" y="3590"/>
                <a:ext cx="13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0</a:t>
                </a:r>
                <a:endParaRPr lang="en-US" sz="1200"/>
              </a:p>
            </p:txBody>
          </p:sp>
          <p:sp>
            <p:nvSpPr>
              <p:cNvPr id="70953" name="Text Box 297"/>
              <p:cNvSpPr txBox="1">
                <a:spLocks noChangeArrowheads="1"/>
              </p:cNvSpPr>
              <p:nvPr/>
            </p:nvSpPr>
            <p:spPr bwMode="auto">
              <a:xfrm>
                <a:off x="4620" y="3590"/>
                <a:ext cx="35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n-1</a:t>
                </a:r>
                <a:endParaRPr lang="en-US"/>
              </a:p>
            </p:txBody>
          </p:sp>
          <p:sp>
            <p:nvSpPr>
              <p:cNvPr id="70954" name="Line 298"/>
              <p:cNvSpPr>
                <a:spLocks noChangeShapeType="1"/>
              </p:cNvSpPr>
              <p:nvPr/>
            </p:nvSpPr>
            <p:spPr bwMode="auto">
              <a:xfrm>
                <a:off x="4783" y="3241"/>
                <a:ext cx="0" cy="3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55" name="Text Box 299"/>
              <p:cNvSpPr txBox="1">
                <a:spLocks noChangeArrowheads="1"/>
              </p:cNvSpPr>
              <p:nvPr/>
            </p:nvSpPr>
            <p:spPr bwMode="auto">
              <a:xfrm>
                <a:off x="4035" y="3145"/>
                <a:ext cx="218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k-1</a:t>
                </a:r>
                <a:endParaRPr lang="en-US" sz="1200"/>
              </a:p>
            </p:txBody>
          </p:sp>
        </p:grpSp>
        <p:sp>
          <p:nvSpPr>
            <p:cNvPr id="70956" name="Text Box 300"/>
            <p:cNvSpPr txBox="1">
              <a:spLocks noChangeArrowheads="1"/>
            </p:cNvSpPr>
            <p:nvPr/>
          </p:nvSpPr>
          <p:spPr bwMode="auto">
            <a:xfrm>
              <a:off x="4524" y="2436"/>
              <a:ext cx="942" cy="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u="sng"/>
                <a:t>external view</a:t>
              </a:r>
            </a:p>
          </p:txBody>
        </p:sp>
      </p:grpSp>
      <p:grpSp>
        <p:nvGrpSpPr>
          <p:cNvPr id="70959" name="Group 303"/>
          <p:cNvGrpSpPr>
            <a:grpSpLocks/>
          </p:cNvGrpSpPr>
          <p:nvPr/>
        </p:nvGrpSpPr>
        <p:grpSpPr bwMode="auto">
          <a:xfrm>
            <a:off x="5910263" y="3495675"/>
            <a:ext cx="3068637" cy="2562225"/>
            <a:chOff x="3669" y="2208"/>
            <a:chExt cx="1933" cy="1614"/>
          </a:xfrm>
        </p:grpSpPr>
        <p:grpSp>
          <p:nvGrpSpPr>
            <p:cNvPr id="70957" name="Group 301"/>
            <p:cNvGrpSpPr>
              <a:grpSpLocks/>
            </p:cNvGrpSpPr>
            <p:nvPr/>
          </p:nvGrpSpPr>
          <p:grpSpPr bwMode="auto">
            <a:xfrm>
              <a:off x="3669" y="2344"/>
              <a:ext cx="1933" cy="1478"/>
              <a:chOff x="3669" y="2308"/>
              <a:chExt cx="1933" cy="1478"/>
            </a:xfrm>
          </p:grpSpPr>
          <p:sp>
            <p:nvSpPr>
              <p:cNvPr id="70861" name="Rectangle 205"/>
              <p:cNvSpPr>
                <a:spLocks noChangeArrowheads="1"/>
              </p:cNvSpPr>
              <p:nvPr/>
            </p:nvSpPr>
            <p:spPr bwMode="auto">
              <a:xfrm>
                <a:off x="4031" y="2534"/>
                <a:ext cx="1571" cy="1063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4×4 RAM</a:t>
                </a:r>
              </a:p>
            </p:txBody>
          </p:sp>
          <p:sp>
            <p:nvSpPr>
              <p:cNvPr id="70862" name="Line 206"/>
              <p:cNvSpPr>
                <a:spLocks noChangeShapeType="1"/>
              </p:cNvSpPr>
              <p:nvPr/>
            </p:nvSpPr>
            <p:spPr bwMode="auto">
              <a:xfrm>
                <a:off x="4587" y="2433"/>
                <a:ext cx="0" cy="9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63" name="Rectangle 207"/>
              <p:cNvSpPr>
                <a:spLocks noChangeArrowheads="1"/>
              </p:cNvSpPr>
              <p:nvPr/>
            </p:nvSpPr>
            <p:spPr bwMode="auto">
              <a:xfrm>
                <a:off x="4137" y="2738"/>
                <a:ext cx="299" cy="6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 bIns="0"/>
              <a:lstStyle/>
              <a:p>
                <a:pPr algn="ctr"/>
                <a:r>
                  <a:rPr lang="en-US"/>
                  <a:t>2×4 decoder</a:t>
                </a:r>
              </a:p>
            </p:txBody>
          </p:sp>
          <p:sp>
            <p:nvSpPr>
              <p:cNvPr id="70864" name="Text Box 208"/>
              <p:cNvSpPr txBox="1">
                <a:spLocks noChangeArrowheads="1"/>
              </p:cNvSpPr>
              <p:nvPr/>
            </p:nvSpPr>
            <p:spPr bwMode="auto">
              <a:xfrm>
                <a:off x="4761" y="3684"/>
                <a:ext cx="125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0865" name="Text Box 209"/>
              <p:cNvSpPr txBox="1">
                <a:spLocks noChangeArrowheads="1"/>
              </p:cNvSpPr>
              <p:nvPr/>
            </p:nvSpPr>
            <p:spPr bwMode="auto">
              <a:xfrm>
                <a:off x="4998" y="3684"/>
                <a:ext cx="9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Q</a:t>
                </a:r>
                <a:r>
                  <a:rPr lang="en-US" sz="1000" baseline="-25000"/>
                  <a:t>0</a:t>
                </a:r>
                <a:endParaRPr lang="en-US"/>
              </a:p>
            </p:txBody>
          </p:sp>
          <p:sp>
            <p:nvSpPr>
              <p:cNvPr id="70866" name="Text Box 210"/>
              <p:cNvSpPr txBox="1">
                <a:spLocks noChangeArrowheads="1"/>
              </p:cNvSpPr>
              <p:nvPr/>
            </p:nvSpPr>
            <p:spPr bwMode="auto">
              <a:xfrm>
                <a:off x="4516" y="3684"/>
                <a:ext cx="245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Q</a:t>
                </a:r>
                <a:r>
                  <a:rPr lang="en-US" sz="1000" baseline="-25000"/>
                  <a:t>3</a:t>
                </a:r>
                <a:endParaRPr lang="en-US"/>
              </a:p>
            </p:txBody>
          </p:sp>
          <p:sp>
            <p:nvSpPr>
              <p:cNvPr id="70867" name="Text Box 211"/>
              <p:cNvSpPr txBox="1">
                <a:spLocks noChangeArrowheads="1"/>
              </p:cNvSpPr>
              <p:nvPr/>
            </p:nvSpPr>
            <p:spPr bwMode="auto">
              <a:xfrm>
                <a:off x="3776" y="3009"/>
                <a:ext cx="147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0</a:t>
                </a:r>
                <a:endParaRPr lang="en-US"/>
              </a:p>
            </p:txBody>
          </p:sp>
          <p:sp>
            <p:nvSpPr>
              <p:cNvPr id="70868" name="Line 212"/>
              <p:cNvSpPr>
                <a:spLocks noChangeShapeType="1"/>
              </p:cNvSpPr>
              <p:nvPr/>
            </p:nvSpPr>
            <p:spPr bwMode="auto">
              <a:xfrm rot="-5400000">
                <a:off x="4030" y="3068"/>
                <a:ext cx="0" cy="2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69" name="Line 213"/>
              <p:cNvSpPr>
                <a:spLocks noChangeShapeType="1"/>
              </p:cNvSpPr>
              <p:nvPr/>
            </p:nvSpPr>
            <p:spPr bwMode="auto">
              <a:xfrm rot="-5400000">
                <a:off x="4030" y="2970"/>
                <a:ext cx="0" cy="2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0" name="Line 214"/>
              <p:cNvSpPr>
                <a:spLocks noChangeShapeType="1"/>
              </p:cNvSpPr>
              <p:nvPr/>
            </p:nvSpPr>
            <p:spPr bwMode="auto">
              <a:xfrm rot="-5400000">
                <a:off x="4030" y="2766"/>
                <a:ext cx="0" cy="2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1" name="Text Box 215"/>
              <p:cNvSpPr txBox="1">
                <a:spLocks noChangeArrowheads="1"/>
              </p:cNvSpPr>
              <p:nvPr/>
            </p:nvSpPr>
            <p:spPr bwMode="auto">
              <a:xfrm>
                <a:off x="3669" y="2772"/>
                <a:ext cx="254" cy="1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enable</a:t>
                </a:r>
              </a:p>
            </p:txBody>
          </p:sp>
          <p:sp>
            <p:nvSpPr>
              <p:cNvPr id="70872" name="Line 216"/>
              <p:cNvSpPr>
                <a:spLocks noChangeShapeType="1"/>
              </p:cNvSpPr>
              <p:nvPr/>
            </p:nvSpPr>
            <p:spPr bwMode="auto">
              <a:xfrm>
                <a:off x="4436" y="2772"/>
                <a:ext cx="6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3" name="Text Box 217"/>
              <p:cNvSpPr txBox="1">
                <a:spLocks noChangeArrowheads="1"/>
              </p:cNvSpPr>
              <p:nvPr/>
            </p:nvSpPr>
            <p:spPr bwMode="auto">
              <a:xfrm>
                <a:off x="3779" y="3111"/>
                <a:ext cx="146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1</a:t>
                </a:r>
                <a:endParaRPr lang="en-US"/>
              </a:p>
            </p:txBody>
          </p:sp>
          <p:sp>
            <p:nvSpPr>
              <p:cNvPr id="70874" name="Line 218"/>
              <p:cNvSpPr>
                <a:spLocks noChangeShapeType="1"/>
              </p:cNvSpPr>
              <p:nvPr/>
            </p:nvSpPr>
            <p:spPr bwMode="auto">
              <a:xfrm>
                <a:off x="4436" y="2971"/>
                <a:ext cx="6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5" name="Line 219"/>
              <p:cNvSpPr>
                <a:spLocks noChangeShapeType="1"/>
              </p:cNvSpPr>
              <p:nvPr/>
            </p:nvSpPr>
            <p:spPr bwMode="auto">
              <a:xfrm>
                <a:off x="4436" y="3175"/>
                <a:ext cx="6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6" name="Line 220"/>
              <p:cNvSpPr>
                <a:spLocks noChangeShapeType="1"/>
              </p:cNvSpPr>
              <p:nvPr/>
            </p:nvSpPr>
            <p:spPr bwMode="auto">
              <a:xfrm>
                <a:off x="4436" y="3378"/>
                <a:ext cx="6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77" name="Text Box 221"/>
              <p:cNvSpPr txBox="1">
                <a:spLocks noChangeArrowheads="1"/>
              </p:cNvSpPr>
              <p:nvPr/>
            </p:nvSpPr>
            <p:spPr bwMode="auto">
              <a:xfrm>
                <a:off x="4665" y="3684"/>
                <a:ext cx="246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Q</a:t>
                </a:r>
                <a:r>
                  <a:rPr lang="en-US" sz="1000" baseline="-25000"/>
                  <a:t>2</a:t>
                </a:r>
                <a:endParaRPr lang="en-US"/>
              </a:p>
            </p:txBody>
          </p:sp>
          <p:grpSp>
            <p:nvGrpSpPr>
              <p:cNvPr id="70878" name="Group 222"/>
              <p:cNvGrpSpPr>
                <a:grpSpLocks/>
              </p:cNvGrpSpPr>
              <p:nvPr/>
            </p:nvGrpSpPr>
            <p:grpSpPr bwMode="auto">
              <a:xfrm>
                <a:off x="4646" y="2772"/>
                <a:ext cx="409" cy="919"/>
                <a:chOff x="5467" y="2487"/>
                <a:chExt cx="1008" cy="2373"/>
              </a:xfrm>
            </p:grpSpPr>
            <p:sp>
              <p:nvSpPr>
                <p:cNvPr id="70879" name="Line 223"/>
                <p:cNvSpPr>
                  <a:spLocks noChangeShapeType="1"/>
                </p:cNvSpPr>
                <p:nvPr/>
              </p:nvSpPr>
              <p:spPr bwMode="auto">
                <a:xfrm>
                  <a:off x="6146" y="2487"/>
                  <a:ext cx="0" cy="23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80" name="Line 224"/>
                <p:cNvSpPr>
                  <a:spLocks noChangeShapeType="1"/>
                </p:cNvSpPr>
                <p:nvPr/>
              </p:nvSpPr>
              <p:spPr bwMode="auto">
                <a:xfrm>
                  <a:off x="6475" y="2487"/>
                  <a:ext cx="0" cy="23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81" name="Line 225"/>
                <p:cNvSpPr>
                  <a:spLocks noChangeShapeType="1"/>
                </p:cNvSpPr>
                <p:nvPr/>
              </p:nvSpPr>
              <p:spPr bwMode="auto">
                <a:xfrm>
                  <a:off x="5467" y="2487"/>
                  <a:ext cx="0" cy="23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82" name="Line 226"/>
                <p:cNvSpPr>
                  <a:spLocks noChangeShapeType="1"/>
                </p:cNvSpPr>
                <p:nvPr/>
              </p:nvSpPr>
              <p:spPr bwMode="auto">
                <a:xfrm>
                  <a:off x="5827" y="2487"/>
                  <a:ext cx="0" cy="23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0883" name="Text Box 227"/>
              <p:cNvSpPr txBox="1">
                <a:spLocks noChangeArrowheads="1"/>
              </p:cNvSpPr>
              <p:nvPr/>
            </p:nvSpPr>
            <p:spPr bwMode="auto">
              <a:xfrm>
                <a:off x="4861" y="3684"/>
                <a:ext cx="9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000"/>
                  <a:t>Q</a:t>
                </a:r>
                <a:r>
                  <a:rPr lang="en-US" sz="1000" baseline="-25000"/>
                  <a:t>1</a:t>
                </a:r>
                <a:endParaRPr lang="en-US"/>
              </a:p>
            </p:txBody>
          </p:sp>
          <p:sp>
            <p:nvSpPr>
              <p:cNvPr id="70884" name="Text Box 228"/>
              <p:cNvSpPr txBox="1">
                <a:spLocks noChangeArrowheads="1"/>
              </p:cNvSpPr>
              <p:nvPr/>
            </p:nvSpPr>
            <p:spPr bwMode="auto">
              <a:xfrm>
                <a:off x="5218" y="3239"/>
                <a:ext cx="367" cy="2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Memory cell</a:t>
                </a:r>
              </a:p>
            </p:txBody>
          </p:sp>
          <p:sp>
            <p:nvSpPr>
              <p:cNvPr id="70885" name="Line 229"/>
              <p:cNvSpPr>
                <a:spLocks noChangeShapeType="1"/>
              </p:cNvSpPr>
              <p:nvPr/>
            </p:nvSpPr>
            <p:spPr bwMode="auto">
              <a:xfrm>
                <a:off x="4733" y="2433"/>
                <a:ext cx="0" cy="9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86" name="Line 230"/>
              <p:cNvSpPr>
                <a:spLocks noChangeShapeType="1"/>
              </p:cNvSpPr>
              <p:nvPr/>
            </p:nvSpPr>
            <p:spPr bwMode="auto">
              <a:xfrm>
                <a:off x="4880" y="2433"/>
                <a:ext cx="0" cy="9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87" name="Line 231"/>
              <p:cNvSpPr>
                <a:spLocks noChangeShapeType="1"/>
              </p:cNvSpPr>
              <p:nvPr/>
            </p:nvSpPr>
            <p:spPr bwMode="auto">
              <a:xfrm>
                <a:off x="4997" y="2433"/>
                <a:ext cx="0" cy="9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88" name="Rectangle 232"/>
              <p:cNvSpPr>
                <a:spLocks noChangeArrowheads="1"/>
              </p:cNvSpPr>
              <p:nvPr/>
            </p:nvSpPr>
            <p:spPr bwMode="auto">
              <a:xfrm>
                <a:off x="4570" y="2715"/>
                <a:ext cx="87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89" name="Rectangle 233"/>
              <p:cNvSpPr>
                <a:spLocks noChangeArrowheads="1"/>
              </p:cNvSpPr>
              <p:nvPr/>
            </p:nvSpPr>
            <p:spPr bwMode="auto">
              <a:xfrm>
                <a:off x="4570" y="2919"/>
                <a:ext cx="87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0" name="Rectangle 234"/>
              <p:cNvSpPr>
                <a:spLocks noChangeArrowheads="1"/>
              </p:cNvSpPr>
              <p:nvPr/>
            </p:nvSpPr>
            <p:spPr bwMode="auto">
              <a:xfrm>
                <a:off x="4716" y="2919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1" name="Rectangle 235"/>
              <p:cNvSpPr>
                <a:spLocks noChangeArrowheads="1"/>
              </p:cNvSpPr>
              <p:nvPr/>
            </p:nvSpPr>
            <p:spPr bwMode="auto">
              <a:xfrm>
                <a:off x="4850" y="2919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2" name="Rectangle 236"/>
              <p:cNvSpPr>
                <a:spLocks noChangeArrowheads="1"/>
              </p:cNvSpPr>
              <p:nvPr/>
            </p:nvSpPr>
            <p:spPr bwMode="auto">
              <a:xfrm>
                <a:off x="4979" y="2919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3" name="Rectangle 237"/>
              <p:cNvSpPr>
                <a:spLocks noChangeArrowheads="1"/>
              </p:cNvSpPr>
              <p:nvPr/>
            </p:nvSpPr>
            <p:spPr bwMode="auto">
              <a:xfrm>
                <a:off x="4570" y="3122"/>
                <a:ext cx="87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4" name="Rectangle 238"/>
              <p:cNvSpPr>
                <a:spLocks noChangeArrowheads="1"/>
              </p:cNvSpPr>
              <p:nvPr/>
            </p:nvSpPr>
            <p:spPr bwMode="auto">
              <a:xfrm>
                <a:off x="4716" y="3122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5" name="Rectangle 239"/>
              <p:cNvSpPr>
                <a:spLocks noChangeArrowheads="1"/>
              </p:cNvSpPr>
              <p:nvPr/>
            </p:nvSpPr>
            <p:spPr bwMode="auto">
              <a:xfrm>
                <a:off x="4850" y="3122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6" name="Rectangle 240"/>
              <p:cNvSpPr>
                <a:spLocks noChangeArrowheads="1"/>
              </p:cNvSpPr>
              <p:nvPr/>
            </p:nvSpPr>
            <p:spPr bwMode="auto">
              <a:xfrm>
                <a:off x="4979" y="3122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7" name="Rectangle 241"/>
              <p:cNvSpPr>
                <a:spLocks noChangeArrowheads="1"/>
              </p:cNvSpPr>
              <p:nvPr/>
            </p:nvSpPr>
            <p:spPr bwMode="auto">
              <a:xfrm>
                <a:off x="4570" y="3326"/>
                <a:ext cx="87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8" name="Rectangle 242"/>
              <p:cNvSpPr>
                <a:spLocks noChangeArrowheads="1"/>
              </p:cNvSpPr>
              <p:nvPr/>
            </p:nvSpPr>
            <p:spPr bwMode="auto">
              <a:xfrm>
                <a:off x="4716" y="3326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99" name="Rectangle 243"/>
              <p:cNvSpPr>
                <a:spLocks noChangeArrowheads="1"/>
              </p:cNvSpPr>
              <p:nvPr/>
            </p:nvSpPr>
            <p:spPr bwMode="auto">
              <a:xfrm>
                <a:off x="4850" y="3326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0" name="Rectangle 244"/>
              <p:cNvSpPr>
                <a:spLocks noChangeArrowheads="1"/>
              </p:cNvSpPr>
              <p:nvPr/>
            </p:nvSpPr>
            <p:spPr bwMode="auto">
              <a:xfrm>
                <a:off x="4979" y="3326"/>
                <a:ext cx="88" cy="1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1" name="Rectangle 245"/>
              <p:cNvSpPr>
                <a:spLocks noChangeArrowheads="1"/>
              </p:cNvSpPr>
              <p:nvPr/>
            </p:nvSpPr>
            <p:spPr bwMode="auto">
              <a:xfrm>
                <a:off x="4716" y="2715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2" name="Rectangle 246"/>
              <p:cNvSpPr>
                <a:spLocks noChangeArrowheads="1"/>
              </p:cNvSpPr>
              <p:nvPr/>
            </p:nvSpPr>
            <p:spPr bwMode="auto">
              <a:xfrm>
                <a:off x="4850" y="2715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3" name="Rectangle 247"/>
              <p:cNvSpPr>
                <a:spLocks noChangeArrowheads="1"/>
              </p:cNvSpPr>
              <p:nvPr/>
            </p:nvSpPr>
            <p:spPr bwMode="auto">
              <a:xfrm>
                <a:off x="4979" y="2715"/>
                <a:ext cx="88" cy="10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4" name="Line 248"/>
              <p:cNvSpPr>
                <a:spLocks noChangeShapeType="1"/>
              </p:cNvSpPr>
              <p:nvPr/>
            </p:nvSpPr>
            <p:spPr bwMode="auto">
              <a:xfrm flipH="1" flipV="1">
                <a:off x="5034" y="3361"/>
                <a:ext cx="1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05" name="Text Box 249"/>
              <p:cNvSpPr txBox="1">
                <a:spLocks noChangeArrowheads="1"/>
              </p:cNvSpPr>
              <p:nvPr/>
            </p:nvSpPr>
            <p:spPr bwMode="auto">
              <a:xfrm>
                <a:off x="4737" y="2308"/>
                <a:ext cx="125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0906" name="Text Box 250"/>
              <p:cNvSpPr txBox="1">
                <a:spLocks noChangeArrowheads="1"/>
              </p:cNvSpPr>
              <p:nvPr/>
            </p:nvSpPr>
            <p:spPr bwMode="auto">
              <a:xfrm>
                <a:off x="4974" y="2308"/>
                <a:ext cx="91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I</a:t>
                </a:r>
                <a:r>
                  <a:rPr lang="en-US" baseline="-25000"/>
                  <a:t>0</a:t>
                </a:r>
                <a:endParaRPr lang="en-US"/>
              </a:p>
            </p:txBody>
          </p:sp>
          <p:sp>
            <p:nvSpPr>
              <p:cNvPr id="70907" name="Text Box 251"/>
              <p:cNvSpPr txBox="1">
                <a:spLocks noChangeArrowheads="1"/>
              </p:cNvSpPr>
              <p:nvPr/>
            </p:nvSpPr>
            <p:spPr bwMode="auto">
              <a:xfrm>
                <a:off x="4492" y="2308"/>
                <a:ext cx="245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I</a:t>
                </a:r>
                <a:r>
                  <a:rPr lang="en-US" baseline="-25000"/>
                  <a:t>3</a:t>
                </a:r>
                <a:endParaRPr lang="en-US"/>
              </a:p>
            </p:txBody>
          </p:sp>
          <p:sp>
            <p:nvSpPr>
              <p:cNvPr id="70908" name="Text Box 252"/>
              <p:cNvSpPr txBox="1">
                <a:spLocks noChangeArrowheads="1"/>
              </p:cNvSpPr>
              <p:nvPr/>
            </p:nvSpPr>
            <p:spPr bwMode="auto">
              <a:xfrm>
                <a:off x="4641" y="2308"/>
                <a:ext cx="246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I</a:t>
                </a:r>
                <a:r>
                  <a:rPr lang="en-US" baseline="-25000"/>
                  <a:t>2</a:t>
                </a:r>
                <a:endParaRPr lang="en-US"/>
              </a:p>
            </p:txBody>
          </p:sp>
          <p:sp>
            <p:nvSpPr>
              <p:cNvPr id="70909" name="Text Box 253"/>
              <p:cNvSpPr txBox="1">
                <a:spLocks noChangeArrowheads="1"/>
              </p:cNvSpPr>
              <p:nvPr/>
            </p:nvSpPr>
            <p:spPr bwMode="auto">
              <a:xfrm>
                <a:off x="4837" y="2308"/>
                <a:ext cx="9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I</a:t>
                </a:r>
                <a:r>
                  <a:rPr lang="en-US" baseline="-25000"/>
                  <a:t>1</a:t>
                </a:r>
                <a:endParaRPr lang="en-US"/>
              </a:p>
            </p:txBody>
          </p:sp>
          <p:sp>
            <p:nvSpPr>
              <p:cNvPr id="70910" name="Line 254"/>
              <p:cNvSpPr>
                <a:spLocks noChangeShapeType="1"/>
              </p:cNvSpPr>
              <p:nvPr/>
            </p:nvSpPr>
            <p:spPr bwMode="auto">
              <a:xfrm rot="-5400000">
                <a:off x="4033" y="3375"/>
                <a:ext cx="0" cy="2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11" name="Text Box 255"/>
              <p:cNvSpPr txBox="1">
                <a:spLocks noChangeArrowheads="1"/>
              </p:cNvSpPr>
              <p:nvPr/>
            </p:nvSpPr>
            <p:spPr bwMode="auto">
              <a:xfrm>
                <a:off x="3681" y="3401"/>
                <a:ext cx="254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rd/wr</a:t>
                </a:r>
                <a:endParaRPr lang="en-US"/>
              </a:p>
            </p:txBody>
          </p:sp>
          <p:sp>
            <p:nvSpPr>
              <p:cNvPr id="70912" name="Text Box 256"/>
              <p:cNvSpPr txBox="1">
                <a:spLocks noChangeArrowheads="1"/>
              </p:cNvSpPr>
              <p:nvPr/>
            </p:nvSpPr>
            <p:spPr bwMode="auto">
              <a:xfrm>
                <a:off x="4135" y="3442"/>
                <a:ext cx="1044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 sz="1000"/>
                  <a:t>To every  cell</a:t>
                </a:r>
                <a:endParaRPr lang="en-US"/>
              </a:p>
            </p:txBody>
          </p:sp>
        </p:grpSp>
        <p:sp>
          <p:nvSpPr>
            <p:cNvPr id="70958" name="Text Box 302"/>
            <p:cNvSpPr txBox="1">
              <a:spLocks noChangeArrowheads="1"/>
            </p:cNvSpPr>
            <p:nvPr/>
          </p:nvSpPr>
          <p:spPr bwMode="auto">
            <a:xfrm>
              <a:off x="4344" y="2208"/>
              <a:ext cx="882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u="sng"/>
                <a:t>internal view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C1384-0F81-4056-8B13-03B2F818FCC2}" type="slidenum">
              <a:rPr lang="en-US"/>
              <a:pPr/>
              <a:t>17</a:t>
            </a:fld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types of RAM</a:t>
            </a:r>
          </a:p>
        </p:txBody>
      </p:sp>
      <p:sp>
        <p:nvSpPr>
          <p:cNvPr id="71857" name="Rectangle 177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5048250" cy="4581525"/>
          </a:xfrm>
          <a:noFill/>
          <a:ln/>
        </p:spPr>
        <p:txBody>
          <a:bodyPr/>
          <a:lstStyle/>
          <a:p>
            <a:r>
              <a:rPr lang="en-US" sz="2400"/>
              <a:t>SRAM: Static RAM</a:t>
            </a:r>
          </a:p>
          <a:p>
            <a:pPr lvl="1"/>
            <a:r>
              <a:rPr lang="en-US" sz="2000"/>
              <a:t>Memory cell uses flip-flop to store bit</a:t>
            </a:r>
          </a:p>
          <a:p>
            <a:pPr lvl="1"/>
            <a:r>
              <a:rPr lang="en-US" sz="2000"/>
              <a:t>Requires 6 transistors </a:t>
            </a:r>
          </a:p>
          <a:p>
            <a:pPr lvl="1"/>
            <a:r>
              <a:rPr lang="en-US" sz="2000"/>
              <a:t>Holds data as long as power supplied</a:t>
            </a:r>
          </a:p>
          <a:p>
            <a:r>
              <a:rPr lang="en-US" sz="2400"/>
              <a:t>DRAM: Dynamic RAM</a:t>
            </a:r>
          </a:p>
          <a:p>
            <a:pPr lvl="1"/>
            <a:r>
              <a:rPr lang="en-US" sz="2000"/>
              <a:t>Memory cell uses MOS transistor and capacitor to store bit</a:t>
            </a:r>
          </a:p>
          <a:p>
            <a:pPr lvl="1"/>
            <a:r>
              <a:rPr lang="en-US" sz="2000"/>
              <a:t>More compact than SRAM</a:t>
            </a:r>
          </a:p>
          <a:p>
            <a:pPr lvl="1"/>
            <a:r>
              <a:rPr lang="en-US" sz="2000"/>
              <a:t>“Refresh” required due to capacitor leak</a:t>
            </a:r>
          </a:p>
          <a:p>
            <a:pPr lvl="2"/>
            <a:r>
              <a:rPr lang="en-US" sz="1800"/>
              <a:t>word’s cells refreshed when read</a:t>
            </a:r>
          </a:p>
          <a:p>
            <a:pPr lvl="1"/>
            <a:r>
              <a:rPr lang="en-US" sz="2000"/>
              <a:t>Typical refresh rate 15.625 microsec.</a:t>
            </a:r>
          </a:p>
          <a:p>
            <a:pPr lvl="1"/>
            <a:r>
              <a:rPr lang="en-US" sz="2000"/>
              <a:t>Slower to access than SRAM</a:t>
            </a:r>
          </a:p>
        </p:txBody>
      </p:sp>
      <p:sp>
        <p:nvSpPr>
          <p:cNvPr id="71915" name="Text Box 235"/>
          <p:cNvSpPr txBox="1">
            <a:spLocks noChangeArrowheads="1"/>
          </p:cNvSpPr>
          <p:nvPr/>
        </p:nvSpPr>
        <p:spPr bwMode="auto">
          <a:xfrm>
            <a:off x="6086475" y="1571625"/>
            <a:ext cx="205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u="sng"/>
              <a:t>memory cell internals</a:t>
            </a:r>
            <a:endParaRPr lang="en-US"/>
          </a:p>
        </p:txBody>
      </p:sp>
      <p:grpSp>
        <p:nvGrpSpPr>
          <p:cNvPr id="71918" name="Group 238"/>
          <p:cNvGrpSpPr>
            <a:grpSpLocks/>
          </p:cNvGrpSpPr>
          <p:nvPr/>
        </p:nvGrpSpPr>
        <p:grpSpPr bwMode="auto">
          <a:xfrm>
            <a:off x="5583238" y="2200275"/>
            <a:ext cx="3352800" cy="1676400"/>
            <a:chOff x="3517" y="1386"/>
            <a:chExt cx="2112" cy="1056"/>
          </a:xfrm>
        </p:grpSpPr>
        <p:grpSp>
          <p:nvGrpSpPr>
            <p:cNvPr id="71914" name="Group 234"/>
            <p:cNvGrpSpPr>
              <a:grpSpLocks/>
            </p:cNvGrpSpPr>
            <p:nvPr/>
          </p:nvGrpSpPr>
          <p:grpSpPr bwMode="auto">
            <a:xfrm>
              <a:off x="3517" y="1604"/>
              <a:ext cx="2112" cy="838"/>
              <a:chOff x="3499" y="1298"/>
              <a:chExt cx="2112" cy="838"/>
            </a:xfrm>
          </p:grpSpPr>
          <p:sp>
            <p:nvSpPr>
              <p:cNvPr id="71859" name="Text Box 179"/>
              <p:cNvSpPr txBox="1">
                <a:spLocks noChangeArrowheads="1"/>
              </p:cNvSpPr>
              <p:nvPr/>
            </p:nvSpPr>
            <p:spPr bwMode="auto">
              <a:xfrm>
                <a:off x="5223" y="1559"/>
                <a:ext cx="388" cy="14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Data</a:t>
                </a:r>
                <a:endParaRPr lang="en-US"/>
              </a:p>
            </p:txBody>
          </p:sp>
          <p:sp>
            <p:nvSpPr>
              <p:cNvPr id="71860" name="Text Box 180"/>
              <p:cNvSpPr txBox="1">
                <a:spLocks noChangeArrowheads="1"/>
              </p:cNvSpPr>
              <p:nvPr/>
            </p:nvSpPr>
            <p:spPr bwMode="auto">
              <a:xfrm>
                <a:off x="5196" y="1990"/>
                <a:ext cx="228" cy="14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W</a:t>
                </a:r>
                <a:endParaRPr lang="en-US"/>
              </a:p>
            </p:txBody>
          </p:sp>
          <p:sp>
            <p:nvSpPr>
              <p:cNvPr id="71861" name="AutoShape 181"/>
              <p:cNvSpPr>
                <a:spLocks/>
              </p:cNvSpPr>
              <p:nvPr/>
            </p:nvSpPr>
            <p:spPr bwMode="auto">
              <a:xfrm>
                <a:off x="4118" y="1390"/>
                <a:ext cx="57" cy="131"/>
              </a:xfrm>
              <a:prstGeom prst="rightBracket">
                <a:avLst>
                  <a:gd name="adj" fmla="val 19152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2" name="Line 182"/>
              <p:cNvSpPr>
                <a:spLocks noChangeShapeType="1"/>
              </p:cNvSpPr>
              <p:nvPr/>
            </p:nvSpPr>
            <p:spPr bwMode="auto">
              <a:xfrm>
                <a:off x="4200" y="1397"/>
                <a:ext cx="0" cy="1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3" name="Oval 183"/>
              <p:cNvSpPr>
                <a:spLocks noChangeArrowheads="1"/>
              </p:cNvSpPr>
              <p:nvPr/>
            </p:nvSpPr>
            <p:spPr bwMode="auto">
              <a:xfrm>
                <a:off x="4200" y="1443"/>
                <a:ext cx="29" cy="2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4" name="AutoShape 184"/>
              <p:cNvSpPr>
                <a:spLocks/>
              </p:cNvSpPr>
              <p:nvPr/>
            </p:nvSpPr>
            <p:spPr bwMode="auto">
              <a:xfrm>
                <a:off x="4122" y="1720"/>
                <a:ext cx="57" cy="132"/>
              </a:xfrm>
              <a:prstGeom prst="rightBracket">
                <a:avLst>
                  <a:gd name="adj" fmla="val 19298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5" name="Line 185"/>
              <p:cNvSpPr>
                <a:spLocks noChangeShapeType="1"/>
              </p:cNvSpPr>
              <p:nvPr/>
            </p:nvSpPr>
            <p:spPr bwMode="auto">
              <a:xfrm>
                <a:off x="4204" y="1727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6" name="Line 186"/>
              <p:cNvSpPr>
                <a:spLocks noChangeShapeType="1"/>
              </p:cNvSpPr>
              <p:nvPr/>
            </p:nvSpPr>
            <p:spPr bwMode="auto">
              <a:xfrm>
                <a:off x="4229" y="1457"/>
                <a:ext cx="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7" name="Line 187"/>
              <p:cNvSpPr>
                <a:spLocks noChangeShapeType="1"/>
              </p:cNvSpPr>
              <p:nvPr/>
            </p:nvSpPr>
            <p:spPr bwMode="auto">
              <a:xfrm>
                <a:off x="4204" y="1784"/>
                <a:ext cx="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8" name="Line 188"/>
              <p:cNvSpPr>
                <a:spLocks noChangeShapeType="1"/>
              </p:cNvSpPr>
              <p:nvPr/>
            </p:nvSpPr>
            <p:spPr bwMode="auto">
              <a:xfrm>
                <a:off x="4254" y="1457"/>
                <a:ext cx="0" cy="3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9" name="Line 189"/>
              <p:cNvSpPr>
                <a:spLocks noChangeShapeType="1"/>
              </p:cNvSpPr>
              <p:nvPr/>
            </p:nvSpPr>
            <p:spPr bwMode="auto">
              <a:xfrm rot="21480000" flipH="1">
                <a:off x="4122" y="1851"/>
                <a:ext cx="4" cy="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0" name="AutoShape 190"/>
              <p:cNvSpPr>
                <a:spLocks noChangeArrowheads="1"/>
              </p:cNvSpPr>
              <p:nvPr/>
            </p:nvSpPr>
            <p:spPr bwMode="auto">
              <a:xfrm rot="-10776239">
                <a:off x="4080" y="1939"/>
                <a:ext cx="88" cy="81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1" name="Line 191"/>
              <p:cNvSpPr>
                <a:spLocks noChangeShapeType="1"/>
              </p:cNvSpPr>
              <p:nvPr/>
            </p:nvSpPr>
            <p:spPr bwMode="auto">
              <a:xfrm rot="21480000" flipH="1">
                <a:off x="4112" y="1311"/>
                <a:ext cx="3" cy="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2" name="Line 192"/>
              <p:cNvSpPr>
                <a:spLocks noChangeShapeType="1"/>
              </p:cNvSpPr>
              <p:nvPr/>
            </p:nvSpPr>
            <p:spPr bwMode="auto">
              <a:xfrm>
                <a:off x="4080" y="1311"/>
                <a:ext cx="74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3" name="Line 193"/>
              <p:cNvSpPr>
                <a:spLocks noChangeShapeType="1"/>
              </p:cNvSpPr>
              <p:nvPr/>
            </p:nvSpPr>
            <p:spPr bwMode="auto">
              <a:xfrm>
                <a:off x="4115" y="1521"/>
                <a:ext cx="0" cy="2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4" name="AutoShape 194"/>
              <p:cNvSpPr>
                <a:spLocks/>
              </p:cNvSpPr>
              <p:nvPr/>
            </p:nvSpPr>
            <p:spPr bwMode="auto">
              <a:xfrm rot="-10800000">
                <a:off x="4690" y="1717"/>
                <a:ext cx="58" cy="131"/>
              </a:xfrm>
              <a:prstGeom prst="rightBracket">
                <a:avLst>
                  <a:gd name="adj" fmla="val 18822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5" name="Line 195"/>
              <p:cNvSpPr>
                <a:spLocks noChangeShapeType="1"/>
              </p:cNvSpPr>
              <p:nvPr/>
            </p:nvSpPr>
            <p:spPr bwMode="auto">
              <a:xfrm rot="-10800000">
                <a:off x="4666" y="1724"/>
                <a:ext cx="0" cy="1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6" name="Oval 196"/>
              <p:cNvSpPr>
                <a:spLocks noChangeArrowheads="1"/>
              </p:cNvSpPr>
              <p:nvPr/>
            </p:nvSpPr>
            <p:spPr bwMode="auto">
              <a:xfrm rot="-10800000">
                <a:off x="4630" y="1443"/>
                <a:ext cx="28" cy="2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7" name="AutoShape 197"/>
              <p:cNvSpPr>
                <a:spLocks/>
              </p:cNvSpPr>
              <p:nvPr/>
            </p:nvSpPr>
            <p:spPr bwMode="auto">
              <a:xfrm rot="-10800000">
                <a:off x="4687" y="1386"/>
                <a:ext cx="57" cy="132"/>
              </a:xfrm>
              <a:prstGeom prst="rightBracket">
                <a:avLst>
                  <a:gd name="adj" fmla="val 19298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8" name="Line 198"/>
              <p:cNvSpPr>
                <a:spLocks noChangeShapeType="1"/>
              </p:cNvSpPr>
              <p:nvPr/>
            </p:nvSpPr>
            <p:spPr bwMode="auto">
              <a:xfrm rot="-10800000">
                <a:off x="4662" y="1394"/>
                <a:ext cx="0" cy="1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9" name="Line 199"/>
              <p:cNvSpPr>
                <a:spLocks noChangeShapeType="1"/>
              </p:cNvSpPr>
              <p:nvPr/>
            </p:nvSpPr>
            <p:spPr bwMode="auto">
              <a:xfrm rot="-10800000">
                <a:off x="4612" y="1458"/>
                <a:ext cx="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0" name="Line 200"/>
              <p:cNvSpPr>
                <a:spLocks noChangeShapeType="1"/>
              </p:cNvSpPr>
              <p:nvPr/>
            </p:nvSpPr>
            <p:spPr bwMode="auto">
              <a:xfrm rot="-10800000">
                <a:off x="4616" y="1785"/>
                <a:ext cx="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1" name="Line 201"/>
              <p:cNvSpPr>
                <a:spLocks noChangeShapeType="1"/>
              </p:cNvSpPr>
              <p:nvPr/>
            </p:nvSpPr>
            <p:spPr bwMode="auto">
              <a:xfrm rot="-10800000">
                <a:off x="4612" y="1454"/>
                <a:ext cx="0" cy="3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2" name="Line 202"/>
              <p:cNvSpPr>
                <a:spLocks noChangeShapeType="1"/>
              </p:cNvSpPr>
              <p:nvPr/>
            </p:nvSpPr>
            <p:spPr bwMode="auto">
              <a:xfrm rot="10680000" flipH="1">
                <a:off x="4741" y="1305"/>
                <a:ext cx="3" cy="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3" name="AutoShape 203"/>
              <p:cNvSpPr>
                <a:spLocks noChangeArrowheads="1"/>
              </p:cNvSpPr>
              <p:nvPr/>
            </p:nvSpPr>
            <p:spPr bwMode="auto">
              <a:xfrm rot="-32376240">
                <a:off x="4713" y="1930"/>
                <a:ext cx="87" cy="8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4" name="Line 204"/>
              <p:cNvSpPr>
                <a:spLocks noChangeShapeType="1"/>
              </p:cNvSpPr>
              <p:nvPr/>
            </p:nvSpPr>
            <p:spPr bwMode="auto">
              <a:xfrm rot="10800000" flipH="1">
                <a:off x="4752" y="1845"/>
                <a:ext cx="3" cy="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5" name="Line 205"/>
              <p:cNvSpPr>
                <a:spLocks noChangeShapeType="1"/>
              </p:cNvSpPr>
              <p:nvPr/>
            </p:nvSpPr>
            <p:spPr bwMode="auto">
              <a:xfrm rot="-10800000">
                <a:off x="4704" y="1298"/>
                <a:ext cx="75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6" name="Line 206"/>
              <p:cNvSpPr>
                <a:spLocks noChangeShapeType="1"/>
              </p:cNvSpPr>
              <p:nvPr/>
            </p:nvSpPr>
            <p:spPr bwMode="auto">
              <a:xfrm rot="-10800000">
                <a:off x="4751" y="1514"/>
                <a:ext cx="0" cy="2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7" name="Line 207"/>
              <p:cNvSpPr>
                <a:spLocks noChangeShapeType="1"/>
              </p:cNvSpPr>
              <p:nvPr/>
            </p:nvSpPr>
            <p:spPr bwMode="auto">
              <a:xfrm>
                <a:off x="4115" y="1553"/>
                <a:ext cx="491" cy="1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oval" w="sm" len="sm"/>
                <a:tailEnd type="oval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8" name="Line 208"/>
              <p:cNvSpPr>
                <a:spLocks noChangeShapeType="1"/>
              </p:cNvSpPr>
              <p:nvPr/>
            </p:nvSpPr>
            <p:spPr bwMode="auto">
              <a:xfrm flipV="1">
                <a:off x="4250" y="1549"/>
                <a:ext cx="502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oval" w="sm" len="sm"/>
                <a:tailEnd type="oval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9" name="AutoShape 209"/>
              <p:cNvSpPr>
                <a:spLocks/>
              </p:cNvSpPr>
              <p:nvPr/>
            </p:nvSpPr>
            <p:spPr bwMode="auto">
              <a:xfrm rot="-16315811">
                <a:off x="3786" y="1656"/>
                <a:ext cx="58" cy="131"/>
              </a:xfrm>
              <a:prstGeom prst="rightBracket">
                <a:avLst>
                  <a:gd name="adj" fmla="val 18822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0" name="Line 210"/>
              <p:cNvSpPr>
                <a:spLocks noChangeShapeType="1"/>
              </p:cNvSpPr>
              <p:nvPr/>
            </p:nvSpPr>
            <p:spPr bwMode="auto">
              <a:xfrm rot="-16315811">
                <a:off x="3816" y="1716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1" name="Line 211"/>
              <p:cNvSpPr>
                <a:spLocks noChangeShapeType="1"/>
              </p:cNvSpPr>
              <p:nvPr/>
            </p:nvSpPr>
            <p:spPr bwMode="auto">
              <a:xfrm rot="-16315811">
                <a:off x="3648" y="1936"/>
                <a:ext cx="336" cy="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2" name="AutoShape 212"/>
              <p:cNvSpPr>
                <a:spLocks/>
              </p:cNvSpPr>
              <p:nvPr/>
            </p:nvSpPr>
            <p:spPr bwMode="auto">
              <a:xfrm rot="-16315811">
                <a:off x="5030" y="1660"/>
                <a:ext cx="57" cy="132"/>
              </a:xfrm>
              <a:prstGeom prst="rightBracket">
                <a:avLst>
                  <a:gd name="adj" fmla="val 19298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3" name="Line 213"/>
              <p:cNvSpPr>
                <a:spLocks noChangeShapeType="1"/>
              </p:cNvSpPr>
              <p:nvPr/>
            </p:nvSpPr>
            <p:spPr bwMode="auto">
              <a:xfrm rot="5460000">
                <a:off x="5061" y="1720"/>
                <a:ext cx="0" cy="1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4" name="Line 214"/>
              <p:cNvSpPr>
                <a:spLocks noChangeShapeType="1"/>
              </p:cNvSpPr>
              <p:nvPr/>
            </p:nvSpPr>
            <p:spPr bwMode="auto">
              <a:xfrm>
                <a:off x="3880" y="1695"/>
                <a:ext cx="23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oval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5" name="Line 215"/>
              <p:cNvSpPr>
                <a:spLocks noChangeShapeType="1"/>
              </p:cNvSpPr>
              <p:nvPr/>
            </p:nvSpPr>
            <p:spPr bwMode="auto">
              <a:xfrm rot="21540000">
                <a:off x="4752" y="1695"/>
                <a:ext cx="23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oval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6" name="Line 216"/>
              <p:cNvSpPr>
                <a:spLocks noChangeShapeType="1"/>
              </p:cNvSpPr>
              <p:nvPr/>
            </p:nvSpPr>
            <p:spPr bwMode="auto">
              <a:xfrm rot="-16315811">
                <a:off x="4888" y="1940"/>
                <a:ext cx="337" cy="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oval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7" name="Line 217"/>
              <p:cNvSpPr>
                <a:spLocks noChangeShapeType="1"/>
              </p:cNvSpPr>
              <p:nvPr/>
            </p:nvSpPr>
            <p:spPr bwMode="auto">
              <a:xfrm>
                <a:off x="3816" y="2107"/>
                <a:ext cx="1529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8" name="Line 218"/>
              <p:cNvSpPr>
                <a:spLocks noChangeShapeType="1"/>
              </p:cNvSpPr>
              <p:nvPr/>
            </p:nvSpPr>
            <p:spPr bwMode="auto">
              <a:xfrm>
                <a:off x="5129" y="1699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9" name="Text Box 219"/>
              <p:cNvSpPr txBox="1">
                <a:spLocks noChangeArrowheads="1"/>
              </p:cNvSpPr>
              <p:nvPr/>
            </p:nvSpPr>
            <p:spPr bwMode="auto">
              <a:xfrm>
                <a:off x="3499" y="1540"/>
                <a:ext cx="428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Data'</a:t>
                </a:r>
                <a:endParaRPr lang="en-US"/>
              </a:p>
            </p:txBody>
          </p:sp>
          <p:sp>
            <p:nvSpPr>
              <p:cNvPr id="71900" name="Line 220"/>
              <p:cNvSpPr>
                <a:spLocks noChangeShapeType="1"/>
              </p:cNvSpPr>
              <p:nvPr/>
            </p:nvSpPr>
            <p:spPr bwMode="auto">
              <a:xfrm>
                <a:off x="3525" y="1706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916" name="Text Box 236"/>
            <p:cNvSpPr txBox="1">
              <a:spLocks noChangeArrowheads="1"/>
            </p:cNvSpPr>
            <p:nvPr/>
          </p:nvSpPr>
          <p:spPr bwMode="auto">
            <a:xfrm>
              <a:off x="3966" y="1386"/>
              <a:ext cx="105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u="sng"/>
                <a:t>SRAM</a:t>
              </a:r>
              <a:endParaRPr lang="en-US"/>
            </a:p>
          </p:txBody>
        </p:sp>
      </p:grpSp>
      <p:grpSp>
        <p:nvGrpSpPr>
          <p:cNvPr id="71919" name="Group 239"/>
          <p:cNvGrpSpPr>
            <a:grpSpLocks/>
          </p:cNvGrpSpPr>
          <p:nvPr/>
        </p:nvGrpSpPr>
        <p:grpSpPr bwMode="auto">
          <a:xfrm>
            <a:off x="6362700" y="4476750"/>
            <a:ext cx="1666875" cy="1174750"/>
            <a:chOff x="4110" y="2616"/>
            <a:chExt cx="1050" cy="740"/>
          </a:xfrm>
        </p:grpSpPr>
        <p:grpSp>
          <p:nvGrpSpPr>
            <p:cNvPr id="71913" name="Group 233"/>
            <p:cNvGrpSpPr>
              <a:grpSpLocks/>
            </p:cNvGrpSpPr>
            <p:nvPr/>
          </p:nvGrpSpPr>
          <p:grpSpPr bwMode="auto">
            <a:xfrm>
              <a:off x="4325" y="2818"/>
              <a:ext cx="725" cy="538"/>
              <a:chOff x="4325" y="2818"/>
              <a:chExt cx="725" cy="538"/>
            </a:xfrm>
          </p:grpSpPr>
          <p:sp>
            <p:nvSpPr>
              <p:cNvPr id="71902" name="Text Box 222"/>
              <p:cNvSpPr txBox="1">
                <a:spLocks noChangeArrowheads="1"/>
              </p:cNvSpPr>
              <p:nvPr/>
            </p:nvSpPr>
            <p:spPr bwMode="auto">
              <a:xfrm>
                <a:off x="4641" y="2818"/>
                <a:ext cx="409" cy="21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Data</a:t>
                </a:r>
                <a:endParaRPr lang="en-US"/>
              </a:p>
            </p:txBody>
          </p:sp>
          <p:sp>
            <p:nvSpPr>
              <p:cNvPr id="71903" name="Text Box 223"/>
              <p:cNvSpPr txBox="1">
                <a:spLocks noChangeArrowheads="1"/>
              </p:cNvSpPr>
              <p:nvPr/>
            </p:nvSpPr>
            <p:spPr bwMode="auto">
              <a:xfrm>
                <a:off x="4325" y="2959"/>
                <a:ext cx="249" cy="21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W</a:t>
                </a:r>
                <a:endParaRPr lang="en-US"/>
              </a:p>
            </p:txBody>
          </p:sp>
          <p:sp>
            <p:nvSpPr>
              <p:cNvPr id="71904" name="AutoShape 224"/>
              <p:cNvSpPr>
                <a:spLocks/>
              </p:cNvSpPr>
              <p:nvPr/>
            </p:nvSpPr>
            <p:spPr bwMode="auto">
              <a:xfrm rot="-10800000">
                <a:off x="4618" y="3054"/>
                <a:ext cx="57" cy="131"/>
              </a:xfrm>
              <a:prstGeom prst="rightBracket">
                <a:avLst>
                  <a:gd name="adj" fmla="val 19152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5" name="Line 225"/>
              <p:cNvSpPr>
                <a:spLocks noChangeShapeType="1"/>
              </p:cNvSpPr>
              <p:nvPr/>
            </p:nvSpPr>
            <p:spPr bwMode="auto">
              <a:xfrm rot="-10800000">
                <a:off x="4593" y="3061"/>
                <a:ext cx="0" cy="1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6" name="Line 226"/>
              <p:cNvSpPr>
                <a:spLocks noChangeShapeType="1"/>
              </p:cNvSpPr>
              <p:nvPr/>
            </p:nvSpPr>
            <p:spPr bwMode="auto">
              <a:xfrm rot="10860000" flipV="1">
                <a:off x="4426" y="3123"/>
                <a:ext cx="164" cy="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7" name="Line 227"/>
              <p:cNvSpPr>
                <a:spLocks noChangeShapeType="1"/>
              </p:cNvSpPr>
              <p:nvPr/>
            </p:nvSpPr>
            <p:spPr bwMode="auto">
              <a:xfrm rot="10800000" flipH="1">
                <a:off x="4679" y="3183"/>
                <a:ext cx="4" cy="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8" name="Line 228"/>
              <p:cNvSpPr>
                <a:spLocks noChangeShapeType="1"/>
              </p:cNvSpPr>
              <p:nvPr/>
            </p:nvSpPr>
            <p:spPr bwMode="auto">
              <a:xfrm rot="-10800000">
                <a:off x="4679" y="2851"/>
                <a:ext cx="0" cy="2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9" name="Line 229"/>
              <p:cNvSpPr>
                <a:spLocks noChangeShapeType="1"/>
              </p:cNvSpPr>
              <p:nvPr/>
            </p:nvSpPr>
            <p:spPr bwMode="auto">
              <a:xfrm>
                <a:off x="4626" y="3267"/>
                <a:ext cx="11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0" name="Line 230"/>
              <p:cNvSpPr>
                <a:spLocks noChangeShapeType="1"/>
              </p:cNvSpPr>
              <p:nvPr/>
            </p:nvSpPr>
            <p:spPr bwMode="auto">
              <a:xfrm>
                <a:off x="4626" y="3296"/>
                <a:ext cx="11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1" name="Line 231"/>
              <p:cNvSpPr>
                <a:spLocks noChangeShapeType="1"/>
              </p:cNvSpPr>
              <p:nvPr/>
            </p:nvSpPr>
            <p:spPr bwMode="auto">
              <a:xfrm rot="240000">
                <a:off x="4683" y="3292"/>
                <a:ext cx="4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2" name="Line 232"/>
              <p:cNvSpPr>
                <a:spLocks noChangeShapeType="1"/>
              </p:cNvSpPr>
              <p:nvPr/>
            </p:nvSpPr>
            <p:spPr bwMode="auto">
              <a:xfrm>
                <a:off x="4651" y="3352"/>
                <a:ext cx="67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917" name="Text Box 237"/>
            <p:cNvSpPr txBox="1">
              <a:spLocks noChangeArrowheads="1"/>
            </p:cNvSpPr>
            <p:nvPr/>
          </p:nvSpPr>
          <p:spPr bwMode="auto">
            <a:xfrm>
              <a:off x="4110" y="2616"/>
              <a:ext cx="105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u="sng"/>
                <a:t>DRAM</a:t>
              </a:r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49A2B-7A70-454F-AF37-9C43743E922A}" type="slidenum">
              <a:rPr lang="en-US"/>
              <a:pPr/>
              <a:t>18</a:t>
            </a:fld>
            <a:endParaRPr lang="en-US"/>
          </a:p>
        </p:txBody>
      </p:sp>
      <p:sp>
        <p:nvSpPr>
          <p:cNvPr id="72749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Ram variations</a:t>
            </a:r>
          </a:p>
        </p:txBody>
      </p:sp>
      <p:sp>
        <p:nvSpPr>
          <p:cNvPr id="72750" name="Rectangle 46"/>
          <p:cNvSpPr>
            <a:spLocks noGrp="1" noChangeArrowheads="1"/>
          </p:cNvSpPr>
          <p:nvPr>
            <p:ph type="body" idx="1"/>
          </p:nvPr>
        </p:nvSpPr>
        <p:spPr>
          <a:xfrm>
            <a:off x="381000" y="1685925"/>
            <a:ext cx="8439150" cy="4362450"/>
          </a:xfrm>
        </p:spPr>
        <p:txBody>
          <a:bodyPr/>
          <a:lstStyle/>
          <a:p>
            <a:r>
              <a:rPr lang="en-US" sz="2400"/>
              <a:t>PSRAM: Pseudo-static RAM</a:t>
            </a:r>
          </a:p>
          <a:p>
            <a:pPr lvl="1"/>
            <a:r>
              <a:rPr lang="en-US" sz="2000"/>
              <a:t>DRAM with built-in memory refresh controller</a:t>
            </a:r>
          </a:p>
          <a:p>
            <a:pPr lvl="1"/>
            <a:r>
              <a:rPr lang="en-US" sz="2000"/>
              <a:t>Popular low-cost high-density alternative to SRAM</a:t>
            </a:r>
          </a:p>
          <a:p>
            <a:r>
              <a:rPr lang="en-US" sz="2400"/>
              <a:t>NVRAM: Nonvolatile RAM</a:t>
            </a:r>
          </a:p>
          <a:p>
            <a:pPr lvl="1"/>
            <a:r>
              <a:rPr lang="en-US" sz="2000"/>
              <a:t>Holds data after external power removed</a:t>
            </a:r>
          </a:p>
          <a:p>
            <a:pPr lvl="1"/>
            <a:r>
              <a:rPr lang="en-US" sz="2000"/>
              <a:t>Battery-backed RAM</a:t>
            </a:r>
          </a:p>
          <a:p>
            <a:pPr lvl="2"/>
            <a:r>
              <a:rPr lang="en-US" sz="1800"/>
              <a:t>SRAM with own permanently connected battery</a:t>
            </a:r>
          </a:p>
          <a:p>
            <a:pPr lvl="2"/>
            <a:r>
              <a:rPr lang="en-US" sz="1800"/>
              <a:t>writes as fast as reads</a:t>
            </a:r>
          </a:p>
          <a:p>
            <a:pPr lvl="2"/>
            <a:r>
              <a:rPr lang="en-US" sz="1800"/>
              <a:t>no limit on number of writes unlike nonvolatile ROM-based memory</a:t>
            </a:r>
          </a:p>
          <a:p>
            <a:pPr lvl="1"/>
            <a:r>
              <a:rPr lang="en-US" sz="2000"/>
              <a:t>SRAM with EEPROM or flash</a:t>
            </a:r>
          </a:p>
          <a:p>
            <a:pPr lvl="2"/>
            <a:r>
              <a:rPr lang="en-US" sz="1800"/>
              <a:t>stores complete RAM contents on EEPROM or flash before power turned off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E2A77-69C9-44BF-B8F0-AA933E872C9A}" type="slidenum">
              <a:rPr lang="en-US"/>
              <a:pPr/>
              <a:t>19</a:t>
            </a:fld>
            <a:endParaRPr lang="en-US"/>
          </a:p>
        </p:txBody>
      </p:sp>
      <p:sp>
        <p:nvSpPr>
          <p:cNvPr id="73914" name="Rectangle 18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</a:t>
            </a:r>
            <a:br>
              <a:rPr lang="en-US"/>
            </a:br>
            <a:r>
              <a:rPr lang="en-US"/>
              <a:t>HM6264 &amp; 27C256 RAM/ROM devices</a:t>
            </a:r>
          </a:p>
        </p:txBody>
      </p:sp>
      <p:sp>
        <p:nvSpPr>
          <p:cNvPr id="73915" name="Rectangle 187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3857625" cy="4495800"/>
          </a:xfrm>
        </p:spPr>
        <p:txBody>
          <a:bodyPr/>
          <a:lstStyle/>
          <a:p>
            <a:r>
              <a:rPr lang="en-US" sz="2000"/>
              <a:t>Low-cost low-capacity memory devices </a:t>
            </a:r>
          </a:p>
          <a:p>
            <a:r>
              <a:rPr lang="en-US" sz="2000"/>
              <a:t>Commonly used in 8-bit microcontroller-based embedded systems</a:t>
            </a:r>
          </a:p>
          <a:p>
            <a:r>
              <a:rPr lang="en-US" sz="2000"/>
              <a:t>First two numeric digits indicate device type</a:t>
            </a:r>
          </a:p>
          <a:p>
            <a:pPr lvl="1"/>
            <a:r>
              <a:rPr lang="en-US" sz="1800"/>
              <a:t>RAM: 62</a:t>
            </a:r>
          </a:p>
          <a:p>
            <a:pPr lvl="1"/>
            <a:r>
              <a:rPr lang="en-US" sz="1800"/>
              <a:t>ROM: 27</a:t>
            </a:r>
          </a:p>
          <a:p>
            <a:r>
              <a:rPr lang="en-US" sz="2000"/>
              <a:t>Subsequent digits indicate capacity in kilobits</a:t>
            </a:r>
            <a:endParaRPr lang="en-US" sz="1800"/>
          </a:p>
        </p:txBody>
      </p:sp>
      <p:grpSp>
        <p:nvGrpSpPr>
          <p:cNvPr id="73922" name="Group 194"/>
          <p:cNvGrpSpPr>
            <a:grpSpLocks/>
          </p:cNvGrpSpPr>
          <p:nvPr/>
        </p:nvGrpSpPr>
        <p:grpSpPr bwMode="auto">
          <a:xfrm>
            <a:off x="4352925" y="1666875"/>
            <a:ext cx="4633913" cy="4362450"/>
            <a:chOff x="2742" y="1050"/>
            <a:chExt cx="2919" cy="2748"/>
          </a:xfrm>
        </p:grpSpPr>
        <p:sp>
          <p:nvSpPr>
            <p:cNvPr id="73817" name="Rectangle 89"/>
            <p:cNvSpPr>
              <a:spLocks noChangeArrowheads="1"/>
            </p:cNvSpPr>
            <p:nvPr/>
          </p:nvSpPr>
          <p:spPr bwMode="auto">
            <a:xfrm>
              <a:off x="3563" y="1188"/>
              <a:ext cx="535" cy="8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18" name="Text Box 90"/>
            <p:cNvSpPr txBox="1">
              <a:spLocks noChangeArrowheads="1"/>
            </p:cNvSpPr>
            <p:nvPr/>
          </p:nvSpPr>
          <p:spPr bwMode="auto">
            <a:xfrm>
              <a:off x="2788" y="2232"/>
              <a:ext cx="2873" cy="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u="sng"/>
                <a:t>Device       Access Time (ns)      Standby Pwr. (mW)      Active Pwr. (mW)      Vcc Voltage (V)</a:t>
              </a:r>
              <a:endParaRPr lang="en-US" sz="1000"/>
            </a:p>
            <a:p>
              <a:r>
                <a:rPr lang="en-US"/>
                <a:t>HM6264            85-100                           .01                                 15                               5</a:t>
              </a:r>
              <a:endParaRPr lang="en-US" sz="1000"/>
            </a:p>
            <a:p>
              <a:r>
                <a:rPr lang="en-US"/>
                <a:t>27C256                  90                              .5                                  100                              5</a:t>
              </a:r>
              <a:endParaRPr lang="en-US" sz="1000"/>
            </a:p>
            <a:p>
              <a:pPr algn="ctr"/>
              <a:endParaRPr lang="en-US"/>
            </a:p>
          </p:txBody>
        </p:sp>
        <p:sp>
          <p:nvSpPr>
            <p:cNvPr id="73819" name="Rectangle 91"/>
            <p:cNvSpPr>
              <a:spLocks noChangeArrowheads="1"/>
            </p:cNvSpPr>
            <p:nvPr/>
          </p:nvSpPr>
          <p:spPr bwMode="auto">
            <a:xfrm>
              <a:off x="4684" y="1547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22</a:t>
              </a:r>
            </a:p>
          </p:txBody>
        </p:sp>
        <p:sp>
          <p:nvSpPr>
            <p:cNvPr id="73820" name="Rectangle 92"/>
            <p:cNvSpPr>
              <a:spLocks noChangeArrowheads="1"/>
            </p:cNvSpPr>
            <p:nvPr/>
          </p:nvSpPr>
          <p:spPr bwMode="auto">
            <a:xfrm>
              <a:off x="4684" y="1705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20</a:t>
              </a:r>
            </a:p>
          </p:txBody>
        </p:sp>
        <p:sp>
          <p:nvSpPr>
            <p:cNvPr id="73821" name="Rectangle 93"/>
            <p:cNvSpPr>
              <a:spLocks noChangeArrowheads="1"/>
            </p:cNvSpPr>
            <p:nvPr/>
          </p:nvSpPr>
          <p:spPr bwMode="auto">
            <a:xfrm>
              <a:off x="3627" y="1197"/>
              <a:ext cx="34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data&lt;7…0&gt;</a:t>
              </a:r>
            </a:p>
          </p:txBody>
        </p:sp>
        <p:sp>
          <p:nvSpPr>
            <p:cNvPr id="73822" name="Rectangle 94"/>
            <p:cNvSpPr>
              <a:spLocks noChangeArrowheads="1"/>
            </p:cNvSpPr>
            <p:nvPr/>
          </p:nvSpPr>
          <p:spPr bwMode="auto">
            <a:xfrm>
              <a:off x="3627" y="1357"/>
              <a:ext cx="3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addr&lt;15...0&gt;</a:t>
              </a:r>
            </a:p>
          </p:txBody>
        </p:sp>
        <p:sp>
          <p:nvSpPr>
            <p:cNvPr id="73823" name="Rectangle 95"/>
            <p:cNvSpPr>
              <a:spLocks noChangeArrowheads="1"/>
            </p:cNvSpPr>
            <p:nvPr/>
          </p:nvSpPr>
          <p:spPr bwMode="auto">
            <a:xfrm>
              <a:off x="3627" y="1516"/>
              <a:ext cx="11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/OE</a:t>
              </a:r>
            </a:p>
          </p:txBody>
        </p:sp>
        <p:sp>
          <p:nvSpPr>
            <p:cNvPr id="73824" name="Rectangle 96"/>
            <p:cNvSpPr>
              <a:spLocks noChangeArrowheads="1"/>
            </p:cNvSpPr>
            <p:nvPr/>
          </p:nvSpPr>
          <p:spPr bwMode="auto">
            <a:xfrm>
              <a:off x="3627" y="1674"/>
              <a:ext cx="1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/WE</a:t>
              </a:r>
            </a:p>
          </p:txBody>
        </p:sp>
        <p:sp>
          <p:nvSpPr>
            <p:cNvPr id="73825" name="Rectangle 97"/>
            <p:cNvSpPr>
              <a:spLocks noChangeArrowheads="1"/>
            </p:cNvSpPr>
            <p:nvPr/>
          </p:nvSpPr>
          <p:spPr bwMode="auto">
            <a:xfrm>
              <a:off x="3627" y="1833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/CS1</a:t>
              </a:r>
            </a:p>
          </p:txBody>
        </p:sp>
        <p:sp>
          <p:nvSpPr>
            <p:cNvPr id="73826" name="Rectangle 98"/>
            <p:cNvSpPr>
              <a:spLocks noChangeArrowheads="1"/>
            </p:cNvSpPr>
            <p:nvPr/>
          </p:nvSpPr>
          <p:spPr bwMode="auto">
            <a:xfrm>
              <a:off x="3627" y="1992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CS2</a:t>
              </a:r>
            </a:p>
          </p:txBody>
        </p:sp>
        <p:sp>
          <p:nvSpPr>
            <p:cNvPr id="73827" name="Rectangle 99"/>
            <p:cNvSpPr>
              <a:spLocks noChangeArrowheads="1"/>
            </p:cNvSpPr>
            <p:nvPr/>
          </p:nvSpPr>
          <p:spPr bwMode="auto">
            <a:xfrm>
              <a:off x="3812" y="1971"/>
              <a:ext cx="2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/>
                <a:t>HM6264</a:t>
              </a:r>
            </a:p>
          </p:txBody>
        </p:sp>
        <p:sp>
          <p:nvSpPr>
            <p:cNvPr id="73828" name="Rectangle 100"/>
            <p:cNvSpPr>
              <a:spLocks noChangeArrowheads="1"/>
            </p:cNvSpPr>
            <p:nvPr/>
          </p:nvSpPr>
          <p:spPr bwMode="auto">
            <a:xfrm>
              <a:off x="3048" y="1210"/>
              <a:ext cx="3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11-13, 15-19</a:t>
              </a:r>
            </a:p>
          </p:txBody>
        </p:sp>
        <p:sp>
          <p:nvSpPr>
            <p:cNvPr id="73829" name="Rectangle 101"/>
            <p:cNvSpPr>
              <a:spLocks noChangeArrowheads="1"/>
            </p:cNvSpPr>
            <p:nvPr/>
          </p:nvSpPr>
          <p:spPr bwMode="auto">
            <a:xfrm>
              <a:off x="3054" y="1340"/>
              <a:ext cx="386" cy="17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30" name="Rectangle 102"/>
            <p:cNvSpPr>
              <a:spLocks noChangeArrowheads="1"/>
            </p:cNvSpPr>
            <p:nvPr/>
          </p:nvSpPr>
          <p:spPr bwMode="auto">
            <a:xfrm>
              <a:off x="3068" y="1360"/>
              <a:ext cx="3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2,23,21,24,</a:t>
              </a:r>
            </a:p>
          </p:txBody>
        </p:sp>
        <p:sp>
          <p:nvSpPr>
            <p:cNvPr id="73831" name="Rectangle 103"/>
            <p:cNvSpPr>
              <a:spLocks noChangeArrowheads="1"/>
            </p:cNvSpPr>
            <p:nvPr/>
          </p:nvSpPr>
          <p:spPr bwMode="auto">
            <a:xfrm>
              <a:off x="3131" y="1428"/>
              <a:ext cx="24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25, 3-10</a:t>
              </a:r>
            </a:p>
          </p:txBody>
        </p:sp>
        <p:sp>
          <p:nvSpPr>
            <p:cNvPr id="73832" name="Rectangle 104"/>
            <p:cNvSpPr>
              <a:spLocks noChangeArrowheads="1"/>
            </p:cNvSpPr>
            <p:nvPr/>
          </p:nvSpPr>
          <p:spPr bwMode="auto">
            <a:xfrm>
              <a:off x="3315" y="1523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22</a:t>
              </a:r>
            </a:p>
          </p:txBody>
        </p:sp>
        <p:sp>
          <p:nvSpPr>
            <p:cNvPr id="73833" name="Rectangle 105"/>
            <p:cNvSpPr>
              <a:spLocks noChangeArrowheads="1"/>
            </p:cNvSpPr>
            <p:nvPr/>
          </p:nvSpPr>
          <p:spPr bwMode="auto">
            <a:xfrm>
              <a:off x="3315" y="1680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27</a:t>
              </a:r>
            </a:p>
          </p:txBody>
        </p:sp>
        <p:sp>
          <p:nvSpPr>
            <p:cNvPr id="73834" name="Rectangle 106"/>
            <p:cNvSpPr>
              <a:spLocks noChangeArrowheads="1"/>
            </p:cNvSpPr>
            <p:nvPr/>
          </p:nvSpPr>
          <p:spPr bwMode="auto">
            <a:xfrm>
              <a:off x="3315" y="1840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20</a:t>
              </a:r>
            </a:p>
          </p:txBody>
        </p:sp>
        <p:sp>
          <p:nvSpPr>
            <p:cNvPr id="73835" name="Rectangle 107"/>
            <p:cNvSpPr>
              <a:spLocks noChangeArrowheads="1"/>
            </p:cNvSpPr>
            <p:nvPr/>
          </p:nvSpPr>
          <p:spPr bwMode="auto">
            <a:xfrm>
              <a:off x="3315" y="2002"/>
              <a:ext cx="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26</a:t>
              </a:r>
            </a:p>
          </p:txBody>
        </p:sp>
        <p:sp>
          <p:nvSpPr>
            <p:cNvPr id="73836" name="Line 108"/>
            <p:cNvSpPr>
              <a:spLocks noChangeShapeType="1"/>
            </p:cNvSpPr>
            <p:nvPr/>
          </p:nvSpPr>
          <p:spPr bwMode="auto">
            <a:xfrm flipH="1">
              <a:off x="3401" y="1400"/>
              <a:ext cx="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37" name="Line 109"/>
            <p:cNvSpPr>
              <a:spLocks noChangeShapeType="1"/>
            </p:cNvSpPr>
            <p:nvPr/>
          </p:nvSpPr>
          <p:spPr bwMode="auto">
            <a:xfrm flipH="1">
              <a:off x="3403" y="1563"/>
              <a:ext cx="15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38" name="Line 110"/>
            <p:cNvSpPr>
              <a:spLocks noChangeShapeType="1"/>
            </p:cNvSpPr>
            <p:nvPr/>
          </p:nvSpPr>
          <p:spPr bwMode="auto">
            <a:xfrm flipH="1">
              <a:off x="3403" y="1715"/>
              <a:ext cx="15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39" name="Line 111"/>
            <p:cNvSpPr>
              <a:spLocks noChangeShapeType="1"/>
            </p:cNvSpPr>
            <p:nvPr/>
          </p:nvSpPr>
          <p:spPr bwMode="auto">
            <a:xfrm flipH="1">
              <a:off x="3403" y="1880"/>
              <a:ext cx="15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40" name="Line 112"/>
            <p:cNvSpPr>
              <a:spLocks noChangeShapeType="1"/>
            </p:cNvSpPr>
            <p:nvPr/>
          </p:nvSpPr>
          <p:spPr bwMode="auto">
            <a:xfrm flipH="1">
              <a:off x="3403" y="2041"/>
              <a:ext cx="15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41" name="Rectangle 113"/>
            <p:cNvSpPr>
              <a:spLocks noChangeArrowheads="1"/>
            </p:cNvSpPr>
            <p:nvPr/>
          </p:nvSpPr>
          <p:spPr bwMode="auto">
            <a:xfrm>
              <a:off x="4937" y="1193"/>
              <a:ext cx="536" cy="8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42" name="Rectangle 114"/>
            <p:cNvSpPr>
              <a:spLocks noChangeArrowheads="1"/>
            </p:cNvSpPr>
            <p:nvPr/>
          </p:nvSpPr>
          <p:spPr bwMode="auto">
            <a:xfrm>
              <a:off x="4994" y="1218"/>
              <a:ext cx="34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data&lt;7…0&gt;</a:t>
              </a:r>
            </a:p>
          </p:txBody>
        </p:sp>
        <p:sp>
          <p:nvSpPr>
            <p:cNvPr id="73843" name="Rectangle 115"/>
            <p:cNvSpPr>
              <a:spLocks noChangeArrowheads="1"/>
            </p:cNvSpPr>
            <p:nvPr/>
          </p:nvSpPr>
          <p:spPr bwMode="auto">
            <a:xfrm>
              <a:off x="4994" y="1377"/>
              <a:ext cx="3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addr&lt;15...0&gt;</a:t>
              </a:r>
            </a:p>
          </p:txBody>
        </p:sp>
        <p:sp>
          <p:nvSpPr>
            <p:cNvPr id="73844" name="Rectangle 116"/>
            <p:cNvSpPr>
              <a:spLocks noChangeArrowheads="1"/>
            </p:cNvSpPr>
            <p:nvPr/>
          </p:nvSpPr>
          <p:spPr bwMode="auto">
            <a:xfrm>
              <a:off x="4994" y="1536"/>
              <a:ext cx="11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/OE</a:t>
              </a:r>
            </a:p>
          </p:txBody>
        </p:sp>
        <p:sp>
          <p:nvSpPr>
            <p:cNvPr id="73845" name="Rectangle 117"/>
            <p:cNvSpPr>
              <a:spLocks noChangeArrowheads="1"/>
            </p:cNvSpPr>
            <p:nvPr/>
          </p:nvSpPr>
          <p:spPr bwMode="auto">
            <a:xfrm>
              <a:off x="4994" y="1696"/>
              <a:ext cx="1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/CS</a:t>
              </a:r>
            </a:p>
          </p:txBody>
        </p:sp>
        <p:sp>
          <p:nvSpPr>
            <p:cNvPr id="73846" name="Rectangle 118"/>
            <p:cNvSpPr>
              <a:spLocks noChangeArrowheads="1"/>
            </p:cNvSpPr>
            <p:nvPr/>
          </p:nvSpPr>
          <p:spPr bwMode="auto">
            <a:xfrm>
              <a:off x="5181" y="1969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/>
                <a:t>27C256</a:t>
              </a:r>
            </a:p>
          </p:txBody>
        </p:sp>
        <p:sp>
          <p:nvSpPr>
            <p:cNvPr id="73847" name="Rectangle 119"/>
            <p:cNvSpPr>
              <a:spLocks noChangeArrowheads="1"/>
            </p:cNvSpPr>
            <p:nvPr/>
          </p:nvSpPr>
          <p:spPr bwMode="auto">
            <a:xfrm>
              <a:off x="4402" y="1237"/>
              <a:ext cx="3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11-13, 15-19</a:t>
              </a:r>
            </a:p>
          </p:txBody>
        </p:sp>
        <p:sp>
          <p:nvSpPr>
            <p:cNvPr id="73848" name="Rectangle 120"/>
            <p:cNvSpPr>
              <a:spLocks noChangeArrowheads="1"/>
            </p:cNvSpPr>
            <p:nvPr/>
          </p:nvSpPr>
          <p:spPr bwMode="auto">
            <a:xfrm>
              <a:off x="4409" y="1391"/>
              <a:ext cx="3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>
                  <a:solidFill>
                    <a:srgbClr val="000000"/>
                  </a:solidFill>
                </a:rPr>
                <a:t>27,26,2,</a:t>
              </a:r>
              <a:r>
                <a:rPr lang="en-US"/>
                <a:t>2</a:t>
              </a:r>
              <a:r>
                <a:rPr lang="en-US" sz="800">
                  <a:solidFill>
                    <a:srgbClr val="000000"/>
                  </a:solidFill>
                </a:rPr>
                <a:t>3,21,</a:t>
              </a:r>
              <a:endParaRPr lang="en-US" sz="1000"/>
            </a:p>
          </p:txBody>
        </p:sp>
        <p:sp>
          <p:nvSpPr>
            <p:cNvPr id="73849" name="Rectangle 121"/>
            <p:cNvSpPr>
              <a:spLocks noChangeArrowheads="1"/>
            </p:cNvSpPr>
            <p:nvPr/>
          </p:nvSpPr>
          <p:spPr bwMode="auto">
            <a:xfrm>
              <a:off x="4482" y="1455"/>
              <a:ext cx="33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24,25, 3-10</a:t>
              </a:r>
            </a:p>
          </p:txBody>
        </p:sp>
        <p:sp>
          <p:nvSpPr>
            <p:cNvPr id="73850" name="Line 122"/>
            <p:cNvSpPr>
              <a:spLocks noChangeShapeType="1"/>
            </p:cNvSpPr>
            <p:nvPr/>
          </p:nvSpPr>
          <p:spPr bwMode="auto">
            <a:xfrm flipH="1">
              <a:off x="4776" y="1424"/>
              <a:ext cx="1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51" name="Line 123"/>
            <p:cNvSpPr>
              <a:spLocks noChangeShapeType="1"/>
            </p:cNvSpPr>
            <p:nvPr/>
          </p:nvSpPr>
          <p:spPr bwMode="auto">
            <a:xfrm flipH="1">
              <a:off x="4778" y="1588"/>
              <a:ext cx="1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52" name="Line 124"/>
            <p:cNvSpPr>
              <a:spLocks noChangeShapeType="1"/>
            </p:cNvSpPr>
            <p:nvPr/>
          </p:nvSpPr>
          <p:spPr bwMode="auto">
            <a:xfrm flipH="1">
              <a:off x="4776" y="1751"/>
              <a:ext cx="1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53" name="Text Box 125"/>
            <p:cNvSpPr txBox="1">
              <a:spLocks noChangeArrowheads="1"/>
            </p:cNvSpPr>
            <p:nvPr/>
          </p:nvSpPr>
          <p:spPr bwMode="auto">
            <a:xfrm>
              <a:off x="4215" y="2052"/>
              <a:ext cx="605" cy="1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b="1" u="sng"/>
                <a:t>block diagrams</a:t>
              </a:r>
              <a:endParaRPr lang="en-US" b="1"/>
            </a:p>
          </p:txBody>
        </p:sp>
        <p:sp>
          <p:nvSpPr>
            <p:cNvPr id="73854" name="Text Box 126"/>
            <p:cNvSpPr txBox="1">
              <a:spLocks noChangeArrowheads="1"/>
            </p:cNvSpPr>
            <p:nvPr/>
          </p:nvSpPr>
          <p:spPr bwMode="auto">
            <a:xfrm>
              <a:off x="3915" y="2579"/>
              <a:ext cx="821" cy="1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b="1" u="sng"/>
                <a:t>device characteristics</a:t>
              </a:r>
              <a:endParaRPr lang="en-US" b="1"/>
            </a:p>
          </p:txBody>
        </p:sp>
        <p:sp>
          <p:nvSpPr>
            <p:cNvPr id="73855" name="Text Box 127"/>
            <p:cNvSpPr txBox="1">
              <a:spLocks noChangeArrowheads="1"/>
            </p:cNvSpPr>
            <p:nvPr/>
          </p:nvSpPr>
          <p:spPr bwMode="auto">
            <a:xfrm>
              <a:off x="3933" y="3563"/>
              <a:ext cx="869" cy="1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b="1" u="sng"/>
                <a:t>timing diagrams</a:t>
              </a:r>
              <a:endParaRPr lang="en-US" b="1"/>
            </a:p>
          </p:txBody>
        </p:sp>
        <p:sp>
          <p:nvSpPr>
            <p:cNvPr id="73856" name="Rectangle 128"/>
            <p:cNvSpPr>
              <a:spLocks noChangeArrowheads="1"/>
            </p:cNvSpPr>
            <p:nvPr/>
          </p:nvSpPr>
          <p:spPr bwMode="auto">
            <a:xfrm>
              <a:off x="3040" y="2963"/>
              <a:ext cx="1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73857" name="Rectangle 129"/>
            <p:cNvSpPr>
              <a:spLocks noChangeArrowheads="1"/>
            </p:cNvSpPr>
            <p:nvPr/>
          </p:nvSpPr>
          <p:spPr bwMode="auto">
            <a:xfrm>
              <a:off x="3033" y="3091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addr</a:t>
              </a:r>
            </a:p>
          </p:txBody>
        </p:sp>
        <p:sp>
          <p:nvSpPr>
            <p:cNvPr id="73858" name="Rectangle 130"/>
            <p:cNvSpPr>
              <a:spLocks noChangeArrowheads="1"/>
            </p:cNvSpPr>
            <p:nvPr/>
          </p:nvSpPr>
          <p:spPr bwMode="auto">
            <a:xfrm>
              <a:off x="3074" y="3216"/>
              <a:ext cx="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OE</a:t>
              </a:r>
            </a:p>
          </p:txBody>
        </p:sp>
        <p:sp>
          <p:nvSpPr>
            <p:cNvPr id="73859" name="Rectangle 131"/>
            <p:cNvSpPr>
              <a:spLocks noChangeArrowheads="1"/>
            </p:cNvSpPr>
            <p:nvPr/>
          </p:nvSpPr>
          <p:spPr bwMode="auto">
            <a:xfrm>
              <a:off x="3035" y="3345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/CS1</a:t>
              </a:r>
            </a:p>
          </p:txBody>
        </p:sp>
        <p:sp>
          <p:nvSpPr>
            <p:cNvPr id="73860" name="Rectangle 132"/>
            <p:cNvSpPr>
              <a:spLocks noChangeArrowheads="1"/>
            </p:cNvSpPr>
            <p:nvPr/>
          </p:nvSpPr>
          <p:spPr bwMode="auto">
            <a:xfrm>
              <a:off x="3051" y="3471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CS2</a:t>
              </a:r>
            </a:p>
          </p:txBody>
        </p:sp>
        <p:sp>
          <p:nvSpPr>
            <p:cNvPr id="73861" name="Line 133"/>
            <p:cNvSpPr>
              <a:spLocks noChangeShapeType="1"/>
            </p:cNvSpPr>
            <p:nvPr/>
          </p:nvSpPr>
          <p:spPr bwMode="auto">
            <a:xfrm>
              <a:off x="3186" y="2986"/>
              <a:ext cx="491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2" name="Line 134"/>
            <p:cNvSpPr>
              <a:spLocks noChangeShapeType="1"/>
            </p:cNvSpPr>
            <p:nvPr/>
          </p:nvSpPr>
          <p:spPr bwMode="auto">
            <a:xfrm>
              <a:off x="3186" y="3125"/>
              <a:ext cx="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3" name="Rectangle 135"/>
            <p:cNvSpPr>
              <a:spLocks noChangeArrowheads="1"/>
            </p:cNvSpPr>
            <p:nvPr/>
          </p:nvSpPr>
          <p:spPr bwMode="auto">
            <a:xfrm>
              <a:off x="3250" y="3069"/>
              <a:ext cx="807" cy="1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4" name="Line 136"/>
            <p:cNvSpPr>
              <a:spLocks noChangeShapeType="1"/>
            </p:cNvSpPr>
            <p:nvPr/>
          </p:nvSpPr>
          <p:spPr bwMode="auto">
            <a:xfrm>
              <a:off x="3189" y="3515"/>
              <a:ext cx="34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5" name="Line 137"/>
            <p:cNvSpPr>
              <a:spLocks noChangeShapeType="1"/>
            </p:cNvSpPr>
            <p:nvPr/>
          </p:nvSpPr>
          <p:spPr bwMode="auto">
            <a:xfrm flipV="1">
              <a:off x="3541" y="3486"/>
              <a:ext cx="1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6" name="Line 138"/>
            <p:cNvSpPr>
              <a:spLocks noChangeShapeType="1"/>
            </p:cNvSpPr>
            <p:nvPr/>
          </p:nvSpPr>
          <p:spPr bwMode="auto">
            <a:xfrm>
              <a:off x="3542" y="3484"/>
              <a:ext cx="5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7" name="Line 139"/>
            <p:cNvSpPr>
              <a:spLocks noChangeShapeType="1"/>
            </p:cNvSpPr>
            <p:nvPr/>
          </p:nvSpPr>
          <p:spPr bwMode="auto">
            <a:xfrm>
              <a:off x="4073" y="3486"/>
              <a:ext cx="1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8" name="Line 140"/>
            <p:cNvSpPr>
              <a:spLocks noChangeShapeType="1"/>
            </p:cNvSpPr>
            <p:nvPr/>
          </p:nvSpPr>
          <p:spPr bwMode="auto">
            <a:xfrm>
              <a:off x="4075" y="3515"/>
              <a:ext cx="1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69" name="Line 141"/>
            <p:cNvSpPr>
              <a:spLocks noChangeShapeType="1"/>
            </p:cNvSpPr>
            <p:nvPr/>
          </p:nvSpPr>
          <p:spPr bwMode="auto">
            <a:xfrm flipV="1">
              <a:off x="4061" y="3132"/>
              <a:ext cx="184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0" name="Rectangle 142"/>
            <p:cNvSpPr>
              <a:spLocks noChangeArrowheads="1"/>
            </p:cNvSpPr>
            <p:nvPr/>
          </p:nvSpPr>
          <p:spPr bwMode="auto">
            <a:xfrm>
              <a:off x="3678" y="2936"/>
              <a:ext cx="335" cy="1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1" name="Line 143"/>
            <p:cNvSpPr>
              <a:spLocks noChangeShapeType="1"/>
            </p:cNvSpPr>
            <p:nvPr/>
          </p:nvSpPr>
          <p:spPr bwMode="auto">
            <a:xfrm flipV="1">
              <a:off x="3657" y="3251"/>
              <a:ext cx="2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2" name="Line 144"/>
            <p:cNvSpPr>
              <a:spLocks noChangeShapeType="1"/>
            </p:cNvSpPr>
            <p:nvPr/>
          </p:nvSpPr>
          <p:spPr bwMode="auto">
            <a:xfrm>
              <a:off x="3662" y="3280"/>
              <a:ext cx="3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3" name="Line 145"/>
            <p:cNvSpPr>
              <a:spLocks noChangeShapeType="1"/>
            </p:cNvSpPr>
            <p:nvPr/>
          </p:nvSpPr>
          <p:spPr bwMode="auto">
            <a:xfrm>
              <a:off x="4023" y="3245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4" name="Line 146"/>
            <p:cNvSpPr>
              <a:spLocks noChangeShapeType="1"/>
            </p:cNvSpPr>
            <p:nvPr/>
          </p:nvSpPr>
          <p:spPr bwMode="auto">
            <a:xfrm flipV="1">
              <a:off x="4025" y="3245"/>
              <a:ext cx="210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5" name="Line 147"/>
            <p:cNvSpPr>
              <a:spLocks noChangeShapeType="1"/>
            </p:cNvSpPr>
            <p:nvPr/>
          </p:nvSpPr>
          <p:spPr bwMode="auto">
            <a:xfrm flipV="1">
              <a:off x="3550" y="3374"/>
              <a:ext cx="1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6" name="Line 148"/>
            <p:cNvSpPr>
              <a:spLocks noChangeShapeType="1"/>
            </p:cNvSpPr>
            <p:nvPr/>
          </p:nvSpPr>
          <p:spPr bwMode="auto">
            <a:xfrm>
              <a:off x="3554" y="3407"/>
              <a:ext cx="51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7" name="Line 149"/>
            <p:cNvSpPr>
              <a:spLocks noChangeShapeType="1"/>
            </p:cNvSpPr>
            <p:nvPr/>
          </p:nvSpPr>
          <p:spPr bwMode="auto">
            <a:xfrm>
              <a:off x="4070" y="3376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8" name="Line 150"/>
            <p:cNvSpPr>
              <a:spLocks noChangeShapeType="1"/>
            </p:cNvSpPr>
            <p:nvPr/>
          </p:nvSpPr>
          <p:spPr bwMode="auto">
            <a:xfrm>
              <a:off x="4071" y="3376"/>
              <a:ext cx="1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79" name="Freeform 151"/>
            <p:cNvSpPr>
              <a:spLocks/>
            </p:cNvSpPr>
            <p:nvPr/>
          </p:nvSpPr>
          <p:spPr bwMode="auto">
            <a:xfrm>
              <a:off x="3458" y="3029"/>
              <a:ext cx="203" cy="202"/>
            </a:xfrm>
            <a:custGeom>
              <a:avLst/>
              <a:gdLst/>
              <a:ahLst/>
              <a:cxnLst>
                <a:cxn ang="0">
                  <a:pos x="558" y="567"/>
                </a:cxn>
                <a:cxn ang="0">
                  <a:pos x="455" y="521"/>
                </a:cxn>
                <a:cxn ang="0">
                  <a:pos x="357" y="474"/>
                </a:cxn>
                <a:cxn ang="0">
                  <a:pos x="264" y="433"/>
                </a:cxn>
                <a:cxn ang="0">
                  <a:pos x="181" y="386"/>
                </a:cxn>
                <a:cxn ang="0">
                  <a:pos x="112" y="344"/>
                </a:cxn>
                <a:cxn ang="0">
                  <a:pos x="53" y="298"/>
                </a:cxn>
                <a:cxn ang="0">
                  <a:pos x="34" y="279"/>
                </a:cxn>
                <a:cxn ang="0">
                  <a:pos x="14" y="261"/>
                </a:cxn>
                <a:cxn ang="0">
                  <a:pos x="4" y="237"/>
                </a:cxn>
                <a:cxn ang="0">
                  <a:pos x="0" y="219"/>
                </a:cxn>
                <a:cxn ang="0">
                  <a:pos x="0" y="186"/>
                </a:cxn>
                <a:cxn ang="0">
                  <a:pos x="14" y="158"/>
                </a:cxn>
                <a:cxn ang="0">
                  <a:pos x="44" y="130"/>
                </a:cxn>
                <a:cxn ang="0">
                  <a:pos x="78" y="103"/>
                </a:cxn>
                <a:cxn ang="0">
                  <a:pos x="127" y="79"/>
                </a:cxn>
                <a:cxn ang="0">
                  <a:pos x="181" y="51"/>
                </a:cxn>
                <a:cxn ang="0">
                  <a:pos x="240" y="28"/>
                </a:cxn>
                <a:cxn ang="0">
                  <a:pos x="303" y="0"/>
                </a:cxn>
              </a:cxnLst>
              <a:rect l="0" t="0" r="r" b="b"/>
              <a:pathLst>
                <a:path w="558" h="567">
                  <a:moveTo>
                    <a:pt x="558" y="567"/>
                  </a:moveTo>
                  <a:lnTo>
                    <a:pt x="455" y="521"/>
                  </a:lnTo>
                  <a:lnTo>
                    <a:pt x="357" y="474"/>
                  </a:lnTo>
                  <a:lnTo>
                    <a:pt x="264" y="433"/>
                  </a:lnTo>
                  <a:lnTo>
                    <a:pt x="181" y="386"/>
                  </a:lnTo>
                  <a:lnTo>
                    <a:pt x="112" y="344"/>
                  </a:lnTo>
                  <a:lnTo>
                    <a:pt x="53" y="298"/>
                  </a:lnTo>
                  <a:lnTo>
                    <a:pt x="34" y="279"/>
                  </a:lnTo>
                  <a:lnTo>
                    <a:pt x="14" y="261"/>
                  </a:lnTo>
                  <a:lnTo>
                    <a:pt x="4" y="237"/>
                  </a:lnTo>
                  <a:lnTo>
                    <a:pt x="0" y="219"/>
                  </a:lnTo>
                  <a:lnTo>
                    <a:pt x="0" y="186"/>
                  </a:lnTo>
                  <a:lnTo>
                    <a:pt x="14" y="158"/>
                  </a:lnTo>
                  <a:lnTo>
                    <a:pt x="44" y="130"/>
                  </a:lnTo>
                  <a:lnTo>
                    <a:pt x="78" y="103"/>
                  </a:lnTo>
                  <a:lnTo>
                    <a:pt x="127" y="79"/>
                  </a:lnTo>
                  <a:lnTo>
                    <a:pt x="181" y="51"/>
                  </a:lnTo>
                  <a:lnTo>
                    <a:pt x="240" y="28"/>
                  </a:lnTo>
                  <a:lnTo>
                    <a:pt x="30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80" name="Freeform 152"/>
            <p:cNvSpPr>
              <a:spLocks/>
            </p:cNvSpPr>
            <p:nvPr/>
          </p:nvSpPr>
          <p:spPr bwMode="auto">
            <a:xfrm>
              <a:off x="4019" y="3036"/>
              <a:ext cx="209" cy="192"/>
            </a:xfrm>
            <a:custGeom>
              <a:avLst/>
              <a:gdLst/>
              <a:ahLst/>
              <a:cxnLst>
                <a:cxn ang="0">
                  <a:pos x="0" y="520"/>
                </a:cxn>
                <a:cxn ang="0">
                  <a:pos x="103" y="497"/>
                </a:cxn>
                <a:cxn ang="0">
                  <a:pos x="201" y="474"/>
                </a:cxn>
                <a:cxn ang="0">
                  <a:pos x="294" y="446"/>
                </a:cxn>
                <a:cxn ang="0">
                  <a:pos x="377" y="423"/>
                </a:cxn>
                <a:cxn ang="0">
                  <a:pos x="446" y="395"/>
                </a:cxn>
                <a:cxn ang="0">
                  <a:pos x="505" y="362"/>
                </a:cxn>
                <a:cxn ang="0">
                  <a:pos x="524" y="348"/>
                </a:cxn>
                <a:cxn ang="0">
                  <a:pos x="544" y="334"/>
                </a:cxn>
                <a:cxn ang="0">
                  <a:pos x="554" y="316"/>
                </a:cxn>
                <a:cxn ang="0">
                  <a:pos x="559" y="297"/>
                </a:cxn>
                <a:cxn ang="0">
                  <a:pos x="554" y="264"/>
                </a:cxn>
                <a:cxn ang="0">
                  <a:pos x="534" y="232"/>
                </a:cxn>
                <a:cxn ang="0">
                  <a:pos x="500" y="195"/>
                </a:cxn>
                <a:cxn ang="0">
                  <a:pos x="461" y="158"/>
                </a:cxn>
                <a:cxn ang="0">
                  <a:pos x="407" y="120"/>
                </a:cxn>
                <a:cxn ang="0">
                  <a:pos x="348" y="79"/>
                </a:cxn>
                <a:cxn ang="0">
                  <a:pos x="279" y="41"/>
                </a:cxn>
                <a:cxn ang="0">
                  <a:pos x="211" y="0"/>
                </a:cxn>
              </a:cxnLst>
              <a:rect l="0" t="0" r="r" b="b"/>
              <a:pathLst>
                <a:path w="559" h="520">
                  <a:moveTo>
                    <a:pt x="0" y="520"/>
                  </a:moveTo>
                  <a:lnTo>
                    <a:pt x="103" y="497"/>
                  </a:lnTo>
                  <a:lnTo>
                    <a:pt x="201" y="474"/>
                  </a:lnTo>
                  <a:lnTo>
                    <a:pt x="294" y="446"/>
                  </a:lnTo>
                  <a:lnTo>
                    <a:pt x="377" y="423"/>
                  </a:lnTo>
                  <a:lnTo>
                    <a:pt x="446" y="395"/>
                  </a:lnTo>
                  <a:lnTo>
                    <a:pt x="505" y="362"/>
                  </a:lnTo>
                  <a:lnTo>
                    <a:pt x="524" y="348"/>
                  </a:lnTo>
                  <a:lnTo>
                    <a:pt x="544" y="334"/>
                  </a:lnTo>
                  <a:lnTo>
                    <a:pt x="554" y="316"/>
                  </a:lnTo>
                  <a:lnTo>
                    <a:pt x="559" y="297"/>
                  </a:lnTo>
                  <a:lnTo>
                    <a:pt x="554" y="264"/>
                  </a:lnTo>
                  <a:lnTo>
                    <a:pt x="534" y="232"/>
                  </a:lnTo>
                  <a:lnTo>
                    <a:pt x="500" y="195"/>
                  </a:lnTo>
                  <a:lnTo>
                    <a:pt x="461" y="158"/>
                  </a:lnTo>
                  <a:lnTo>
                    <a:pt x="407" y="120"/>
                  </a:lnTo>
                  <a:lnTo>
                    <a:pt x="348" y="79"/>
                  </a:lnTo>
                  <a:lnTo>
                    <a:pt x="279" y="41"/>
                  </a:lnTo>
                  <a:lnTo>
                    <a:pt x="2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81" name="Rectangle 153"/>
            <p:cNvSpPr>
              <a:spLocks noChangeArrowheads="1"/>
            </p:cNvSpPr>
            <p:nvPr/>
          </p:nvSpPr>
          <p:spPr bwMode="auto">
            <a:xfrm>
              <a:off x="3136" y="2775"/>
              <a:ext cx="43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Read operation</a:t>
              </a:r>
            </a:p>
          </p:txBody>
        </p:sp>
        <p:sp>
          <p:nvSpPr>
            <p:cNvPr id="73882" name="Line 154"/>
            <p:cNvSpPr>
              <a:spLocks noChangeShapeType="1"/>
            </p:cNvSpPr>
            <p:nvPr/>
          </p:nvSpPr>
          <p:spPr bwMode="auto">
            <a:xfrm>
              <a:off x="3197" y="3376"/>
              <a:ext cx="3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83" name="Line 155"/>
            <p:cNvSpPr>
              <a:spLocks noChangeShapeType="1"/>
            </p:cNvSpPr>
            <p:nvPr/>
          </p:nvSpPr>
          <p:spPr bwMode="auto">
            <a:xfrm>
              <a:off x="3197" y="3248"/>
              <a:ext cx="4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84" name="Line 156"/>
            <p:cNvSpPr>
              <a:spLocks noChangeShapeType="1"/>
            </p:cNvSpPr>
            <p:nvPr/>
          </p:nvSpPr>
          <p:spPr bwMode="auto">
            <a:xfrm>
              <a:off x="4011" y="3000"/>
              <a:ext cx="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85" name="Rectangle 157"/>
            <p:cNvSpPr>
              <a:spLocks noChangeArrowheads="1"/>
            </p:cNvSpPr>
            <p:nvPr/>
          </p:nvSpPr>
          <p:spPr bwMode="auto">
            <a:xfrm>
              <a:off x="4399" y="2952"/>
              <a:ext cx="1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73886" name="Rectangle 158"/>
            <p:cNvSpPr>
              <a:spLocks noChangeArrowheads="1"/>
            </p:cNvSpPr>
            <p:nvPr/>
          </p:nvSpPr>
          <p:spPr bwMode="auto">
            <a:xfrm>
              <a:off x="4393" y="3081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addr</a:t>
              </a:r>
            </a:p>
          </p:txBody>
        </p:sp>
        <p:sp>
          <p:nvSpPr>
            <p:cNvPr id="73887" name="Rectangle 159"/>
            <p:cNvSpPr>
              <a:spLocks noChangeArrowheads="1"/>
            </p:cNvSpPr>
            <p:nvPr/>
          </p:nvSpPr>
          <p:spPr bwMode="auto">
            <a:xfrm>
              <a:off x="4422" y="3207"/>
              <a:ext cx="1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WE</a:t>
              </a:r>
            </a:p>
          </p:txBody>
        </p:sp>
        <p:sp>
          <p:nvSpPr>
            <p:cNvPr id="73888" name="Rectangle 160"/>
            <p:cNvSpPr>
              <a:spLocks noChangeArrowheads="1"/>
            </p:cNvSpPr>
            <p:nvPr/>
          </p:nvSpPr>
          <p:spPr bwMode="auto">
            <a:xfrm>
              <a:off x="4395" y="3334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/CS1</a:t>
              </a:r>
            </a:p>
          </p:txBody>
        </p:sp>
        <p:sp>
          <p:nvSpPr>
            <p:cNvPr id="73889" name="Rectangle 161"/>
            <p:cNvSpPr>
              <a:spLocks noChangeArrowheads="1"/>
            </p:cNvSpPr>
            <p:nvPr/>
          </p:nvSpPr>
          <p:spPr bwMode="auto">
            <a:xfrm>
              <a:off x="4410" y="3460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CS2</a:t>
              </a:r>
            </a:p>
          </p:txBody>
        </p:sp>
        <p:sp>
          <p:nvSpPr>
            <p:cNvPr id="73890" name="Line 162"/>
            <p:cNvSpPr>
              <a:spLocks noChangeShapeType="1"/>
            </p:cNvSpPr>
            <p:nvPr/>
          </p:nvSpPr>
          <p:spPr bwMode="auto">
            <a:xfrm>
              <a:off x="4544" y="3115"/>
              <a:ext cx="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1" name="Rectangle 163"/>
            <p:cNvSpPr>
              <a:spLocks noChangeArrowheads="1"/>
            </p:cNvSpPr>
            <p:nvPr/>
          </p:nvSpPr>
          <p:spPr bwMode="auto">
            <a:xfrm>
              <a:off x="4610" y="3059"/>
              <a:ext cx="805" cy="1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2" name="Line 164"/>
            <p:cNvSpPr>
              <a:spLocks noChangeShapeType="1"/>
            </p:cNvSpPr>
            <p:nvPr/>
          </p:nvSpPr>
          <p:spPr bwMode="auto">
            <a:xfrm>
              <a:off x="4549" y="3505"/>
              <a:ext cx="34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3" name="Line 165"/>
            <p:cNvSpPr>
              <a:spLocks noChangeShapeType="1"/>
            </p:cNvSpPr>
            <p:nvPr/>
          </p:nvSpPr>
          <p:spPr bwMode="auto">
            <a:xfrm flipV="1">
              <a:off x="4898" y="3475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4" name="Line 166"/>
            <p:cNvSpPr>
              <a:spLocks noChangeShapeType="1"/>
            </p:cNvSpPr>
            <p:nvPr/>
          </p:nvSpPr>
          <p:spPr bwMode="auto">
            <a:xfrm>
              <a:off x="4901" y="3473"/>
              <a:ext cx="534" cy="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5" name="Line 167"/>
            <p:cNvSpPr>
              <a:spLocks noChangeShapeType="1"/>
            </p:cNvSpPr>
            <p:nvPr/>
          </p:nvSpPr>
          <p:spPr bwMode="auto">
            <a:xfrm>
              <a:off x="5437" y="3475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6" name="Line 168"/>
            <p:cNvSpPr>
              <a:spLocks noChangeShapeType="1"/>
            </p:cNvSpPr>
            <p:nvPr/>
          </p:nvSpPr>
          <p:spPr bwMode="auto">
            <a:xfrm>
              <a:off x="5437" y="3505"/>
              <a:ext cx="10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7" name="Line 169"/>
            <p:cNvSpPr>
              <a:spLocks noChangeShapeType="1"/>
            </p:cNvSpPr>
            <p:nvPr/>
          </p:nvSpPr>
          <p:spPr bwMode="auto">
            <a:xfrm>
              <a:off x="5419" y="3125"/>
              <a:ext cx="11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8" name="Rectangle 170"/>
            <p:cNvSpPr>
              <a:spLocks noChangeArrowheads="1"/>
            </p:cNvSpPr>
            <p:nvPr/>
          </p:nvSpPr>
          <p:spPr bwMode="auto">
            <a:xfrm>
              <a:off x="4612" y="2926"/>
              <a:ext cx="807" cy="1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99" name="Line 171"/>
            <p:cNvSpPr>
              <a:spLocks noChangeShapeType="1"/>
            </p:cNvSpPr>
            <p:nvPr/>
          </p:nvSpPr>
          <p:spPr bwMode="auto">
            <a:xfrm>
              <a:off x="5421" y="2986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0" name="Line 172"/>
            <p:cNvSpPr>
              <a:spLocks noChangeShapeType="1"/>
            </p:cNvSpPr>
            <p:nvPr/>
          </p:nvSpPr>
          <p:spPr bwMode="auto">
            <a:xfrm flipV="1">
              <a:off x="5017" y="3241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1" name="Line 173"/>
            <p:cNvSpPr>
              <a:spLocks noChangeShapeType="1"/>
            </p:cNvSpPr>
            <p:nvPr/>
          </p:nvSpPr>
          <p:spPr bwMode="auto">
            <a:xfrm>
              <a:off x="5022" y="3269"/>
              <a:ext cx="35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2" name="Line 174"/>
            <p:cNvSpPr>
              <a:spLocks noChangeShapeType="1"/>
            </p:cNvSpPr>
            <p:nvPr/>
          </p:nvSpPr>
          <p:spPr bwMode="auto">
            <a:xfrm>
              <a:off x="5383" y="3238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3" name="Line 175"/>
            <p:cNvSpPr>
              <a:spLocks noChangeShapeType="1"/>
            </p:cNvSpPr>
            <p:nvPr/>
          </p:nvSpPr>
          <p:spPr bwMode="auto">
            <a:xfrm>
              <a:off x="5385" y="3238"/>
              <a:ext cx="1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4" name="Line 176"/>
            <p:cNvSpPr>
              <a:spLocks noChangeShapeType="1"/>
            </p:cNvSpPr>
            <p:nvPr/>
          </p:nvSpPr>
          <p:spPr bwMode="auto">
            <a:xfrm flipV="1">
              <a:off x="4908" y="3364"/>
              <a:ext cx="1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5" name="Line 177"/>
            <p:cNvSpPr>
              <a:spLocks noChangeShapeType="1"/>
            </p:cNvSpPr>
            <p:nvPr/>
          </p:nvSpPr>
          <p:spPr bwMode="auto">
            <a:xfrm>
              <a:off x="4911" y="3397"/>
              <a:ext cx="5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6" name="Line 178"/>
            <p:cNvSpPr>
              <a:spLocks noChangeShapeType="1"/>
            </p:cNvSpPr>
            <p:nvPr/>
          </p:nvSpPr>
          <p:spPr bwMode="auto">
            <a:xfrm>
              <a:off x="5426" y="3366"/>
              <a:ext cx="0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7" name="Line 179"/>
            <p:cNvSpPr>
              <a:spLocks noChangeShapeType="1"/>
            </p:cNvSpPr>
            <p:nvPr/>
          </p:nvSpPr>
          <p:spPr bwMode="auto">
            <a:xfrm flipV="1">
              <a:off x="5431" y="3362"/>
              <a:ext cx="108" cy="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08" name="Rectangle 180"/>
            <p:cNvSpPr>
              <a:spLocks noChangeArrowheads="1"/>
            </p:cNvSpPr>
            <p:nvPr/>
          </p:nvSpPr>
          <p:spPr bwMode="auto">
            <a:xfrm>
              <a:off x="4560" y="2775"/>
              <a:ext cx="45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Write operation</a:t>
              </a:r>
            </a:p>
          </p:txBody>
        </p:sp>
        <p:sp>
          <p:nvSpPr>
            <p:cNvPr id="73909" name="Line 181"/>
            <p:cNvSpPr>
              <a:spLocks noChangeShapeType="1"/>
            </p:cNvSpPr>
            <p:nvPr/>
          </p:nvSpPr>
          <p:spPr bwMode="auto">
            <a:xfrm>
              <a:off x="4553" y="2986"/>
              <a:ext cx="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10" name="Line 182"/>
            <p:cNvSpPr>
              <a:spLocks noChangeShapeType="1"/>
            </p:cNvSpPr>
            <p:nvPr/>
          </p:nvSpPr>
          <p:spPr bwMode="auto">
            <a:xfrm>
              <a:off x="4556" y="3366"/>
              <a:ext cx="34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11" name="Line 183"/>
            <p:cNvSpPr>
              <a:spLocks noChangeShapeType="1"/>
            </p:cNvSpPr>
            <p:nvPr/>
          </p:nvSpPr>
          <p:spPr bwMode="auto">
            <a:xfrm>
              <a:off x="4556" y="3238"/>
              <a:ext cx="4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12" name="Line 184"/>
            <p:cNvSpPr>
              <a:spLocks noChangeShapeType="1"/>
            </p:cNvSpPr>
            <p:nvPr/>
          </p:nvSpPr>
          <p:spPr bwMode="auto">
            <a:xfrm flipH="1">
              <a:off x="3395" y="1251"/>
              <a:ext cx="1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13" name="Line 185"/>
            <p:cNvSpPr>
              <a:spLocks noChangeShapeType="1"/>
            </p:cNvSpPr>
            <p:nvPr/>
          </p:nvSpPr>
          <p:spPr bwMode="auto">
            <a:xfrm flipH="1">
              <a:off x="4783" y="1268"/>
              <a:ext cx="1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18" name="Rectangle 190"/>
            <p:cNvSpPr>
              <a:spLocks noChangeArrowheads="1"/>
            </p:cNvSpPr>
            <p:nvPr/>
          </p:nvSpPr>
          <p:spPr bwMode="auto">
            <a:xfrm>
              <a:off x="2742" y="1050"/>
              <a:ext cx="2886" cy="27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920" name="Rectangle 192"/>
            <p:cNvSpPr>
              <a:spLocks noChangeArrowheads="1"/>
            </p:cNvSpPr>
            <p:nvPr/>
          </p:nvSpPr>
          <p:spPr bwMode="auto">
            <a:xfrm>
              <a:off x="2814" y="2244"/>
              <a:ext cx="2790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865CE-E205-45AA-BDAC-49E7EA0DEC04}" type="slidenum">
              <a:rPr lang="en-US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Memory Write Ability and Storage Permanence</a:t>
            </a:r>
          </a:p>
          <a:p>
            <a:r>
              <a:rPr lang="en-US"/>
              <a:t>Common Memory Types</a:t>
            </a:r>
          </a:p>
          <a:p>
            <a:r>
              <a:rPr lang="en-US"/>
              <a:t>Composing Memory</a:t>
            </a:r>
          </a:p>
          <a:p>
            <a:r>
              <a:rPr lang="en-US"/>
              <a:t>Memory Hierarchy and Cache</a:t>
            </a:r>
          </a:p>
          <a:p>
            <a:r>
              <a:rPr lang="en-US"/>
              <a:t>Advanced RAM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FF6BE-F5E8-4C1D-909F-AA3CEE976A0F}" type="slidenum">
              <a:rPr lang="en-US"/>
              <a:pPr/>
              <a:t>20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</a:t>
            </a:r>
            <a:br>
              <a:rPr lang="en-US"/>
            </a:br>
            <a:r>
              <a:rPr lang="en-US"/>
              <a:t>TC55V2325FF-100 memory device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2838450" cy="4495800"/>
          </a:xfrm>
        </p:spPr>
        <p:txBody>
          <a:bodyPr/>
          <a:lstStyle/>
          <a:p>
            <a:r>
              <a:rPr lang="en-US" sz="2000"/>
              <a:t>2-megabit synchronous pipelined burst SRAM memory device</a:t>
            </a:r>
          </a:p>
          <a:p>
            <a:r>
              <a:rPr lang="en-US" sz="2000"/>
              <a:t>Designed to be interfaced with 32-bit processors</a:t>
            </a:r>
          </a:p>
          <a:p>
            <a:r>
              <a:rPr lang="en-US" sz="2000"/>
              <a:t>Capable of fast sequential reads and writes as well as single byte I/O</a:t>
            </a:r>
          </a:p>
        </p:txBody>
      </p:sp>
      <p:grpSp>
        <p:nvGrpSpPr>
          <p:cNvPr id="90198" name="Group 86"/>
          <p:cNvGrpSpPr>
            <a:grpSpLocks/>
          </p:cNvGrpSpPr>
          <p:nvPr/>
        </p:nvGrpSpPr>
        <p:grpSpPr bwMode="auto">
          <a:xfrm>
            <a:off x="3305175" y="1533525"/>
            <a:ext cx="5676900" cy="4432300"/>
            <a:chOff x="2082" y="966"/>
            <a:chExt cx="3576" cy="2792"/>
          </a:xfrm>
        </p:grpSpPr>
        <p:sp>
          <p:nvSpPr>
            <p:cNvPr id="90117" name="Text Box 5"/>
            <p:cNvSpPr txBox="1">
              <a:spLocks noChangeArrowheads="1"/>
            </p:cNvSpPr>
            <p:nvPr/>
          </p:nvSpPr>
          <p:spPr bwMode="auto">
            <a:xfrm>
              <a:off x="3651" y="3619"/>
              <a:ext cx="883" cy="1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b="1" u="sng"/>
                <a:t>timing diagram</a:t>
              </a:r>
              <a:endParaRPr lang="en-US" b="1"/>
            </a:p>
          </p:txBody>
        </p:sp>
        <p:sp>
          <p:nvSpPr>
            <p:cNvPr id="90118" name="Text Box 6"/>
            <p:cNvSpPr txBox="1">
              <a:spLocks noChangeArrowheads="1"/>
            </p:cNvSpPr>
            <p:nvPr/>
          </p:nvSpPr>
          <p:spPr bwMode="auto">
            <a:xfrm>
              <a:off x="2214" y="3526"/>
              <a:ext cx="625" cy="1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b="1" u="sng"/>
                <a:t>block diagram</a:t>
              </a:r>
              <a:endParaRPr lang="en-US" b="1"/>
            </a:p>
          </p:txBody>
        </p:sp>
        <p:sp>
          <p:nvSpPr>
            <p:cNvPr id="90119" name="Text Box 7"/>
            <p:cNvSpPr txBox="1">
              <a:spLocks noChangeArrowheads="1"/>
            </p:cNvSpPr>
            <p:nvPr/>
          </p:nvSpPr>
          <p:spPr bwMode="auto">
            <a:xfrm>
              <a:off x="3801" y="1360"/>
              <a:ext cx="949" cy="16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b="1" u="sng"/>
                <a:t>device characteristics</a:t>
              </a:r>
              <a:endParaRPr lang="en-US" b="1"/>
            </a:p>
          </p:txBody>
        </p:sp>
        <p:sp>
          <p:nvSpPr>
            <p:cNvPr id="90120" name="Text Box 8"/>
            <p:cNvSpPr txBox="1">
              <a:spLocks noChangeArrowheads="1"/>
            </p:cNvSpPr>
            <p:nvPr/>
          </p:nvSpPr>
          <p:spPr bwMode="auto">
            <a:xfrm>
              <a:off x="2269" y="1001"/>
              <a:ext cx="547" cy="249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data&lt;31…0&gt;</a:t>
              </a:r>
            </a:p>
            <a:p>
              <a:endParaRPr lang="en-US"/>
            </a:p>
            <a:p>
              <a:r>
                <a:rPr lang="en-US"/>
                <a:t>addr&lt;15…0&gt;</a:t>
              </a:r>
            </a:p>
            <a:p>
              <a:endParaRPr lang="en-US"/>
            </a:p>
            <a:p>
              <a:r>
                <a:rPr lang="en-US"/>
                <a:t>addr&lt;10...0&gt;</a:t>
              </a:r>
            </a:p>
            <a:p>
              <a:endParaRPr lang="en-US"/>
            </a:p>
            <a:p>
              <a:r>
                <a:rPr lang="en-US"/>
                <a:t>/CS1</a:t>
              </a:r>
            </a:p>
            <a:p>
              <a:endParaRPr lang="en-US"/>
            </a:p>
            <a:p>
              <a:r>
                <a:rPr lang="en-US"/>
                <a:t>/CS2</a:t>
              </a:r>
            </a:p>
            <a:p>
              <a:endParaRPr lang="en-US"/>
            </a:p>
            <a:p>
              <a:r>
                <a:rPr lang="en-US"/>
                <a:t>CS3</a:t>
              </a:r>
            </a:p>
            <a:p>
              <a:endParaRPr lang="en-US"/>
            </a:p>
            <a:p>
              <a:r>
                <a:rPr lang="en-US"/>
                <a:t>/WE</a:t>
              </a:r>
            </a:p>
            <a:p>
              <a:endParaRPr lang="en-US"/>
            </a:p>
            <a:p>
              <a:r>
                <a:rPr lang="en-US"/>
                <a:t>/OE</a:t>
              </a:r>
            </a:p>
            <a:p>
              <a:endParaRPr lang="en-US"/>
            </a:p>
            <a:p>
              <a:r>
                <a:rPr lang="en-US"/>
                <a:t>MODE</a:t>
              </a:r>
            </a:p>
            <a:p>
              <a:endParaRPr lang="en-US"/>
            </a:p>
            <a:p>
              <a:r>
                <a:rPr lang="en-US"/>
                <a:t>/ADSP</a:t>
              </a:r>
            </a:p>
            <a:p>
              <a:endParaRPr lang="en-US"/>
            </a:p>
            <a:p>
              <a:r>
                <a:rPr lang="en-US"/>
                <a:t>/ADSC</a:t>
              </a:r>
            </a:p>
            <a:p>
              <a:endParaRPr lang="en-US"/>
            </a:p>
            <a:p>
              <a:r>
                <a:rPr lang="en-US"/>
                <a:t>/ADV</a:t>
              </a:r>
            </a:p>
            <a:p>
              <a:endParaRPr lang="en-US"/>
            </a:p>
            <a:p>
              <a:r>
                <a:rPr lang="en-US"/>
                <a:t>CLK</a:t>
              </a:r>
            </a:p>
            <a:p>
              <a:endParaRPr lang="en-US"/>
            </a:p>
            <a:p>
              <a:pPr algn="ctr"/>
              <a:r>
                <a:rPr lang="en-US" b="1"/>
                <a:t>TC55V2325FF-100</a:t>
              </a:r>
            </a:p>
          </p:txBody>
        </p:sp>
        <p:sp>
          <p:nvSpPr>
            <p:cNvPr id="90121" name="Line 9"/>
            <p:cNvSpPr>
              <a:spLocks noChangeShapeType="1"/>
            </p:cNvSpPr>
            <p:nvPr/>
          </p:nvSpPr>
          <p:spPr bwMode="auto">
            <a:xfrm flipH="1">
              <a:off x="2108" y="1262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2" name="Line 10"/>
            <p:cNvSpPr>
              <a:spLocks noChangeShapeType="1"/>
            </p:cNvSpPr>
            <p:nvPr/>
          </p:nvSpPr>
          <p:spPr bwMode="auto">
            <a:xfrm flipH="1">
              <a:off x="2108" y="1089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3" name="Line 11"/>
            <p:cNvSpPr>
              <a:spLocks noChangeShapeType="1"/>
            </p:cNvSpPr>
            <p:nvPr/>
          </p:nvSpPr>
          <p:spPr bwMode="auto">
            <a:xfrm flipH="1">
              <a:off x="2108" y="1436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4" name="Line 12"/>
            <p:cNvSpPr>
              <a:spLocks noChangeShapeType="1"/>
            </p:cNvSpPr>
            <p:nvPr/>
          </p:nvSpPr>
          <p:spPr bwMode="auto">
            <a:xfrm flipH="1">
              <a:off x="2108" y="1584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5" name="Line 13"/>
            <p:cNvSpPr>
              <a:spLocks noChangeShapeType="1"/>
            </p:cNvSpPr>
            <p:nvPr/>
          </p:nvSpPr>
          <p:spPr bwMode="auto">
            <a:xfrm flipH="1">
              <a:off x="2108" y="1753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6" name="Line 14"/>
            <p:cNvSpPr>
              <a:spLocks noChangeShapeType="1"/>
            </p:cNvSpPr>
            <p:nvPr/>
          </p:nvSpPr>
          <p:spPr bwMode="auto">
            <a:xfrm flipH="1">
              <a:off x="2108" y="1924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7" name="Line 15"/>
            <p:cNvSpPr>
              <a:spLocks noChangeShapeType="1"/>
            </p:cNvSpPr>
            <p:nvPr/>
          </p:nvSpPr>
          <p:spPr bwMode="auto">
            <a:xfrm flipH="1">
              <a:off x="2108" y="2073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8" name="Line 16"/>
            <p:cNvSpPr>
              <a:spLocks noChangeShapeType="1"/>
            </p:cNvSpPr>
            <p:nvPr/>
          </p:nvSpPr>
          <p:spPr bwMode="auto">
            <a:xfrm flipH="1">
              <a:off x="2108" y="2245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9" name="Line 17"/>
            <p:cNvSpPr>
              <a:spLocks noChangeShapeType="1"/>
            </p:cNvSpPr>
            <p:nvPr/>
          </p:nvSpPr>
          <p:spPr bwMode="auto">
            <a:xfrm flipH="1">
              <a:off x="2108" y="2407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30" name="Line 18"/>
            <p:cNvSpPr>
              <a:spLocks noChangeShapeType="1"/>
            </p:cNvSpPr>
            <p:nvPr/>
          </p:nvSpPr>
          <p:spPr bwMode="auto">
            <a:xfrm flipH="1">
              <a:off x="2108" y="2579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31" name="Line 19"/>
            <p:cNvSpPr>
              <a:spLocks noChangeShapeType="1"/>
            </p:cNvSpPr>
            <p:nvPr/>
          </p:nvSpPr>
          <p:spPr bwMode="auto">
            <a:xfrm flipH="1">
              <a:off x="2108" y="2751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32" name="Line 20"/>
            <p:cNvSpPr>
              <a:spLocks noChangeShapeType="1"/>
            </p:cNvSpPr>
            <p:nvPr/>
          </p:nvSpPr>
          <p:spPr bwMode="auto">
            <a:xfrm flipH="1">
              <a:off x="2108" y="2908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33" name="Line 21"/>
            <p:cNvSpPr>
              <a:spLocks noChangeShapeType="1"/>
            </p:cNvSpPr>
            <p:nvPr/>
          </p:nvSpPr>
          <p:spPr bwMode="auto">
            <a:xfrm flipH="1">
              <a:off x="2108" y="3077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34" name="Text Box 22"/>
            <p:cNvSpPr txBox="1">
              <a:spLocks noChangeArrowheads="1"/>
            </p:cNvSpPr>
            <p:nvPr/>
          </p:nvSpPr>
          <p:spPr bwMode="auto">
            <a:xfrm>
              <a:off x="2808" y="1005"/>
              <a:ext cx="2850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u="sng"/>
                <a:t>Device        Access Time (ns)     Standby Pwr. (mW)    Active Pwr. (mW)     Vcc Voltage (V)</a:t>
              </a:r>
              <a:endParaRPr lang="en-US"/>
            </a:p>
            <a:p>
              <a:r>
                <a:rPr lang="en-US"/>
                <a:t>TC55V23               10                                na                              1200                         3.3</a:t>
              </a:r>
            </a:p>
            <a:p>
              <a:r>
                <a:rPr lang="en-US"/>
                <a:t>25FF-100</a:t>
              </a:r>
            </a:p>
            <a:p>
              <a:pPr algn="ctr"/>
              <a:endParaRPr lang="en-US"/>
            </a:p>
          </p:txBody>
        </p:sp>
        <p:sp>
          <p:nvSpPr>
            <p:cNvPr id="90136" name="Text Box 24"/>
            <p:cNvSpPr txBox="1">
              <a:spLocks noChangeArrowheads="1"/>
            </p:cNvSpPr>
            <p:nvPr/>
          </p:nvSpPr>
          <p:spPr bwMode="auto">
            <a:xfrm>
              <a:off x="3546" y="1675"/>
              <a:ext cx="1129" cy="26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u="sng"/>
                <a:t>A single read operation</a:t>
              </a:r>
              <a:endParaRPr lang="en-US"/>
            </a:p>
          </p:txBody>
        </p:sp>
        <p:grpSp>
          <p:nvGrpSpPr>
            <p:cNvPr id="90195" name="Group 83"/>
            <p:cNvGrpSpPr>
              <a:grpSpLocks/>
            </p:cNvGrpSpPr>
            <p:nvPr/>
          </p:nvGrpSpPr>
          <p:grpSpPr bwMode="auto">
            <a:xfrm>
              <a:off x="2929" y="1946"/>
              <a:ext cx="1942" cy="1806"/>
              <a:chOff x="3073" y="1946"/>
              <a:chExt cx="1798" cy="1644"/>
            </a:xfrm>
          </p:grpSpPr>
          <p:sp>
            <p:nvSpPr>
              <p:cNvPr id="90135" name="Text Box 23"/>
              <p:cNvSpPr txBox="1">
                <a:spLocks noChangeArrowheads="1"/>
              </p:cNvSpPr>
              <p:nvPr/>
            </p:nvSpPr>
            <p:spPr bwMode="auto">
              <a:xfrm>
                <a:off x="3073" y="1946"/>
                <a:ext cx="613" cy="16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r"/>
                <a:r>
                  <a:rPr lang="en-US"/>
                  <a:t>CLK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/ADSP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/ADSC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/ADV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addr &lt;15…0&gt;</a:t>
                </a:r>
              </a:p>
              <a:p>
                <a:pPr algn="r"/>
                <a:r>
                  <a:rPr lang="en-US"/>
                  <a:t>/WE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/OE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/CS1 and /CS2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CS3</a:t>
                </a:r>
              </a:p>
              <a:p>
                <a:pPr algn="r"/>
                <a:endParaRPr lang="en-US"/>
              </a:p>
              <a:p>
                <a:pPr algn="r"/>
                <a:r>
                  <a:rPr lang="en-US"/>
                  <a:t>data&lt;31…0&gt;</a:t>
                </a:r>
              </a:p>
            </p:txBody>
          </p:sp>
          <p:sp>
            <p:nvSpPr>
              <p:cNvPr id="90137" name="Line 25"/>
              <p:cNvSpPr>
                <a:spLocks noChangeShapeType="1"/>
              </p:cNvSpPr>
              <p:nvPr/>
            </p:nvSpPr>
            <p:spPr bwMode="auto">
              <a:xfrm>
                <a:off x="3677" y="2038"/>
                <a:ext cx="12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38" name="Line 26"/>
              <p:cNvSpPr>
                <a:spLocks noChangeShapeType="1"/>
              </p:cNvSpPr>
              <p:nvPr/>
            </p:nvSpPr>
            <p:spPr bwMode="auto">
              <a:xfrm flipV="1">
                <a:off x="3802" y="1973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39" name="Line 27"/>
              <p:cNvSpPr>
                <a:spLocks noChangeShapeType="1"/>
              </p:cNvSpPr>
              <p:nvPr/>
            </p:nvSpPr>
            <p:spPr bwMode="auto">
              <a:xfrm>
                <a:off x="3802" y="1968"/>
                <a:ext cx="9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0" name="Line 28"/>
              <p:cNvSpPr>
                <a:spLocks noChangeShapeType="1"/>
              </p:cNvSpPr>
              <p:nvPr/>
            </p:nvSpPr>
            <p:spPr bwMode="auto">
              <a:xfrm flipV="1">
                <a:off x="3898" y="1971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1" name="Line 29"/>
              <p:cNvSpPr>
                <a:spLocks noChangeShapeType="1"/>
              </p:cNvSpPr>
              <p:nvPr/>
            </p:nvSpPr>
            <p:spPr bwMode="auto">
              <a:xfrm>
                <a:off x="3898" y="2041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2" name="Line 30"/>
              <p:cNvSpPr>
                <a:spLocks noChangeShapeType="1"/>
              </p:cNvSpPr>
              <p:nvPr/>
            </p:nvSpPr>
            <p:spPr bwMode="auto">
              <a:xfrm flipV="1">
                <a:off x="4024" y="1976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3" name="Line 31"/>
              <p:cNvSpPr>
                <a:spLocks noChangeShapeType="1"/>
              </p:cNvSpPr>
              <p:nvPr/>
            </p:nvSpPr>
            <p:spPr bwMode="auto">
              <a:xfrm>
                <a:off x="4024" y="1971"/>
                <a:ext cx="9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4" name="Line 32"/>
              <p:cNvSpPr>
                <a:spLocks noChangeShapeType="1"/>
              </p:cNvSpPr>
              <p:nvPr/>
            </p:nvSpPr>
            <p:spPr bwMode="auto">
              <a:xfrm flipV="1">
                <a:off x="4125" y="1975"/>
                <a:ext cx="0" cy="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5" name="Line 33"/>
              <p:cNvSpPr>
                <a:spLocks noChangeShapeType="1"/>
              </p:cNvSpPr>
              <p:nvPr/>
            </p:nvSpPr>
            <p:spPr bwMode="auto">
              <a:xfrm>
                <a:off x="4121" y="2040"/>
                <a:ext cx="12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6" name="Line 34"/>
              <p:cNvSpPr>
                <a:spLocks noChangeShapeType="1"/>
              </p:cNvSpPr>
              <p:nvPr/>
            </p:nvSpPr>
            <p:spPr bwMode="auto">
              <a:xfrm flipV="1">
                <a:off x="4251" y="1975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7" name="Line 35"/>
              <p:cNvSpPr>
                <a:spLocks noChangeShapeType="1"/>
              </p:cNvSpPr>
              <p:nvPr/>
            </p:nvSpPr>
            <p:spPr bwMode="auto">
              <a:xfrm>
                <a:off x="4251" y="1971"/>
                <a:ext cx="9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8" name="Line 36"/>
              <p:cNvSpPr>
                <a:spLocks noChangeShapeType="1"/>
              </p:cNvSpPr>
              <p:nvPr/>
            </p:nvSpPr>
            <p:spPr bwMode="auto">
              <a:xfrm flipV="1">
                <a:off x="4352" y="1974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49" name="Line 37"/>
              <p:cNvSpPr>
                <a:spLocks noChangeShapeType="1"/>
              </p:cNvSpPr>
              <p:nvPr/>
            </p:nvSpPr>
            <p:spPr bwMode="auto">
              <a:xfrm>
                <a:off x="3691" y="2182"/>
                <a:ext cx="5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0" name="Line 38"/>
              <p:cNvSpPr>
                <a:spLocks noChangeShapeType="1"/>
              </p:cNvSpPr>
              <p:nvPr/>
            </p:nvSpPr>
            <p:spPr bwMode="auto">
              <a:xfrm>
                <a:off x="3751" y="2182"/>
                <a:ext cx="0" cy="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1" name="Line 39"/>
              <p:cNvSpPr>
                <a:spLocks noChangeShapeType="1"/>
              </p:cNvSpPr>
              <p:nvPr/>
            </p:nvSpPr>
            <p:spPr bwMode="auto">
              <a:xfrm>
                <a:off x="3756" y="2251"/>
                <a:ext cx="1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2" name="Line 40"/>
              <p:cNvSpPr>
                <a:spLocks noChangeShapeType="1"/>
              </p:cNvSpPr>
              <p:nvPr/>
            </p:nvSpPr>
            <p:spPr bwMode="auto">
              <a:xfrm flipH="1" flipV="1">
                <a:off x="3909" y="2177"/>
                <a:ext cx="0" cy="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3" name="Line 41"/>
              <p:cNvSpPr>
                <a:spLocks noChangeShapeType="1"/>
              </p:cNvSpPr>
              <p:nvPr/>
            </p:nvSpPr>
            <p:spPr bwMode="auto">
              <a:xfrm>
                <a:off x="3686" y="2331"/>
                <a:ext cx="6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4" name="Line 42"/>
              <p:cNvSpPr>
                <a:spLocks noChangeShapeType="1"/>
              </p:cNvSpPr>
              <p:nvPr/>
            </p:nvSpPr>
            <p:spPr bwMode="auto">
              <a:xfrm>
                <a:off x="3751" y="2331"/>
                <a:ext cx="0" cy="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5" name="Line 43"/>
              <p:cNvSpPr>
                <a:spLocks noChangeShapeType="1"/>
              </p:cNvSpPr>
              <p:nvPr/>
            </p:nvSpPr>
            <p:spPr bwMode="auto">
              <a:xfrm flipV="1">
                <a:off x="4109" y="2331"/>
                <a:ext cx="0" cy="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6" name="Line 44"/>
              <p:cNvSpPr>
                <a:spLocks noChangeShapeType="1"/>
              </p:cNvSpPr>
              <p:nvPr/>
            </p:nvSpPr>
            <p:spPr bwMode="auto">
              <a:xfrm>
                <a:off x="4113" y="2331"/>
                <a:ext cx="7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7" name="Line 45"/>
              <p:cNvSpPr>
                <a:spLocks noChangeShapeType="1"/>
              </p:cNvSpPr>
              <p:nvPr/>
            </p:nvSpPr>
            <p:spPr bwMode="auto">
              <a:xfrm>
                <a:off x="3672" y="2632"/>
                <a:ext cx="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8" name="Rectangle 46"/>
              <p:cNvSpPr>
                <a:spLocks noChangeArrowheads="1"/>
              </p:cNvSpPr>
              <p:nvPr/>
            </p:nvSpPr>
            <p:spPr bwMode="auto">
              <a:xfrm>
                <a:off x="3747" y="2590"/>
                <a:ext cx="176" cy="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59" name="Line 47"/>
              <p:cNvSpPr>
                <a:spLocks noChangeShapeType="1"/>
              </p:cNvSpPr>
              <p:nvPr/>
            </p:nvSpPr>
            <p:spPr bwMode="auto">
              <a:xfrm>
                <a:off x="3923" y="2632"/>
                <a:ext cx="93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0" name="Line 48"/>
              <p:cNvSpPr>
                <a:spLocks noChangeShapeType="1"/>
              </p:cNvSpPr>
              <p:nvPr/>
            </p:nvSpPr>
            <p:spPr bwMode="auto">
              <a:xfrm>
                <a:off x="3679" y="3046"/>
                <a:ext cx="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1" name="Line 49"/>
              <p:cNvSpPr>
                <a:spLocks noChangeShapeType="1"/>
              </p:cNvSpPr>
              <p:nvPr/>
            </p:nvSpPr>
            <p:spPr bwMode="auto">
              <a:xfrm>
                <a:off x="3743" y="3046"/>
                <a:ext cx="0" cy="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2" name="Line 50"/>
              <p:cNvSpPr>
                <a:spLocks noChangeShapeType="1"/>
              </p:cNvSpPr>
              <p:nvPr/>
            </p:nvSpPr>
            <p:spPr bwMode="auto">
              <a:xfrm>
                <a:off x="3743" y="3121"/>
                <a:ext cx="79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3" name="Line 51"/>
              <p:cNvSpPr>
                <a:spLocks noChangeShapeType="1"/>
              </p:cNvSpPr>
              <p:nvPr/>
            </p:nvSpPr>
            <p:spPr bwMode="auto">
              <a:xfrm flipV="1">
                <a:off x="4542" y="3046"/>
                <a:ext cx="0" cy="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4" name="Line 52"/>
              <p:cNvSpPr>
                <a:spLocks noChangeShapeType="1"/>
              </p:cNvSpPr>
              <p:nvPr/>
            </p:nvSpPr>
            <p:spPr bwMode="auto">
              <a:xfrm>
                <a:off x="4547" y="3046"/>
                <a:ext cx="30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5" name="Line 53"/>
              <p:cNvSpPr>
                <a:spLocks noChangeShapeType="1"/>
              </p:cNvSpPr>
              <p:nvPr/>
            </p:nvSpPr>
            <p:spPr bwMode="auto">
              <a:xfrm>
                <a:off x="3667" y="3260"/>
                <a:ext cx="6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6" name="Line 54"/>
              <p:cNvSpPr>
                <a:spLocks noChangeShapeType="1"/>
              </p:cNvSpPr>
              <p:nvPr/>
            </p:nvSpPr>
            <p:spPr bwMode="auto">
              <a:xfrm>
                <a:off x="3733" y="3184"/>
                <a:ext cx="0" cy="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7" name="Line 55"/>
              <p:cNvSpPr>
                <a:spLocks noChangeShapeType="1"/>
              </p:cNvSpPr>
              <p:nvPr/>
            </p:nvSpPr>
            <p:spPr bwMode="auto">
              <a:xfrm>
                <a:off x="3737" y="3185"/>
                <a:ext cx="79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8" name="Line 56"/>
              <p:cNvSpPr>
                <a:spLocks noChangeShapeType="1"/>
              </p:cNvSpPr>
              <p:nvPr/>
            </p:nvSpPr>
            <p:spPr bwMode="auto">
              <a:xfrm flipV="1">
                <a:off x="4536" y="3184"/>
                <a:ext cx="0" cy="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9" name="Line 57"/>
              <p:cNvSpPr>
                <a:spLocks noChangeShapeType="1"/>
              </p:cNvSpPr>
              <p:nvPr/>
            </p:nvSpPr>
            <p:spPr bwMode="auto">
              <a:xfrm flipV="1">
                <a:off x="4537" y="3254"/>
                <a:ext cx="30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0" name="Line 58"/>
              <p:cNvSpPr>
                <a:spLocks noChangeShapeType="1"/>
              </p:cNvSpPr>
              <p:nvPr/>
            </p:nvSpPr>
            <p:spPr bwMode="auto">
              <a:xfrm>
                <a:off x="3672" y="3371"/>
                <a:ext cx="6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1" name="Rectangle 59"/>
              <p:cNvSpPr>
                <a:spLocks noChangeArrowheads="1"/>
              </p:cNvSpPr>
              <p:nvPr/>
            </p:nvSpPr>
            <p:spPr bwMode="auto">
              <a:xfrm>
                <a:off x="4327" y="3329"/>
                <a:ext cx="186" cy="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2" name="Line 60"/>
              <p:cNvSpPr>
                <a:spLocks noChangeShapeType="1"/>
              </p:cNvSpPr>
              <p:nvPr/>
            </p:nvSpPr>
            <p:spPr bwMode="auto">
              <a:xfrm>
                <a:off x="4517" y="3375"/>
                <a:ext cx="335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3" name="Line 61"/>
              <p:cNvSpPr>
                <a:spLocks noChangeShapeType="1"/>
              </p:cNvSpPr>
              <p:nvPr/>
            </p:nvSpPr>
            <p:spPr bwMode="auto">
              <a:xfrm>
                <a:off x="3691" y="2906"/>
                <a:ext cx="6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4" name="Line 62"/>
              <p:cNvSpPr>
                <a:spLocks noChangeShapeType="1"/>
              </p:cNvSpPr>
              <p:nvPr/>
            </p:nvSpPr>
            <p:spPr bwMode="auto">
              <a:xfrm>
                <a:off x="4338" y="2908"/>
                <a:ext cx="0" cy="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5" name="Line 63"/>
              <p:cNvSpPr>
                <a:spLocks noChangeShapeType="1"/>
              </p:cNvSpPr>
              <p:nvPr/>
            </p:nvSpPr>
            <p:spPr bwMode="auto">
              <a:xfrm>
                <a:off x="4338" y="2982"/>
                <a:ext cx="11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6" name="Line 64"/>
              <p:cNvSpPr>
                <a:spLocks noChangeShapeType="1"/>
              </p:cNvSpPr>
              <p:nvPr/>
            </p:nvSpPr>
            <p:spPr bwMode="auto">
              <a:xfrm flipV="1">
                <a:off x="4454" y="2912"/>
                <a:ext cx="0" cy="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7" name="Line 65"/>
              <p:cNvSpPr>
                <a:spLocks noChangeShapeType="1"/>
              </p:cNvSpPr>
              <p:nvPr/>
            </p:nvSpPr>
            <p:spPr bwMode="auto">
              <a:xfrm flipV="1">
                <a:off x="4454" y="2908"/>
                <a:ext cx="39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8" name="Line 66"/>
              <p:cNvSpPr>
                <a:spLocks noChangeShapeType="1"/>
              </p:cNvSpPr>
              <p:nvPr/>
            </p:nvSpPr>
            <p:spPr bwMode="auto">
              <a:xfrm>
                <a:off x="3695" y="2762"/>
                <a:ext cx="117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79" name="Freeform 67"/>
              <p:cNvSpPr>
                <a:spLocks/>
              </p:cNvSpPr>
              <p:nvPr/>
            </p:nvSpPr>
            <p:spPr bwMode="auto">
              <a:xfrm>
                <a:off x="4267" y="2967"/>
                <a:ext cx="65" cy="334"/>
              </a:xfrm>
              <a:custGeom>
                <a:avLst/>
                <a:gdLst/>
                <a:ahLst/>
                <a:cxnLst>
                  <a:cxn ang="0">
                    <a:pos x="472" y="0"/>
                  </a:cxn>
                  <a:cxn ang="0">
                    <a:pos x="19" y="302"/>
                  </a:cxn>
                  <a:cxn ang="0">
                    <a:pos x="356" y="836"/>
                  </a:cxn>
                </a:cxnLst>
                <a:rect l="0" t="0" r="r" b="b"/>
                <a:pathLst>
                  <a:path w="472" h="836">
                    <a:moveTo>
                      <a:pt x="472" y="0"/>
                    </a:moveTo>
                    <a:cubicBezTo>
                      <a:pt x="255" y="81"/>
                      <a:pt x="38" y="163"/>
                      <a:pt x="19" y="302"/>
                    </a:cubicBezTo>
                    <a:cubicBezTo>
                      <a:pt x="0" y="441"/>
                      <a:pt x="178" y="638"/>
                      <a:pt x="356" y="836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0" name="Line 68"/>
              <p:cNvSpPr>
                <a:spLocks noChangeShapeType="1"/>
              </p:cNvSpPr>
              <p:nvPr/>
            </p:nvSpPr>
            <p:spPr bwMode="auto">
              <a:xfrm>
                <a:off x="4353" y="2036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1" name="Line 69"/>
              <p:cNvSpPr>
                <a:spLocks noChangeShapeType="1"/>
              </p:cNvSpPr>
              <p:nvPr/>
            </p:nvSpPr>
            <p:spPr bwMode="auto">
              <a:xfrm flipV="1">
                <a:off x="4483" y="1971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2" name="Line 70"/>
              <p:cNvSpPr>
                <a:spLocks noChangeShapeType="1"/>
              </p:cNvSpPr>
              <p:nvPr/>
            </p:nvSpPr>
            <p:spPr bwMode="auto">
              <a:xfrm>
                <a:off x="4483" y="1967"/>
                <a:ext cx="9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3" name="Line 71"/>
              <p:cNvSpPr>
                <a:spLocks noChangeShapeType="1"/>
              </p:cNvSpPr>
              <p:nvPr/>
            </p:nvSpPr>
            <p:spPr bwMode="auto">
              <a:xfrm flipV="1">
                <a:off x="4584" y="1970"/>
                <a:ext cx="0" cy="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4" name="Line 72"/>
              <p:cNvSpPr>
                <a:spLocks noChangeShapeType="1"/>
              </p:cNvSpPr>
              <p:nvPr/>
            </p:nvSpPr>
            <p:spPr bwMode="auto">
              <a:xfrm>
                <a:off x="4583" y="203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5" name="Line 73"/>
              <p:cNvSpPr>
                <a:spLocks noChangeShapeType="1"/>
              </p:cNvSpPr>
              <p:nvPr/>
            </p:nvSpPr>
            <p:spPr bwMode="auto">
              <a:xfrm>
                <a:off x="3914" y="2177"/>
                <a:ext cx="94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6" name="Freeform 74"/>
              <p:cNvSpPr>
                <a:spLocks/>
              </p:cNvSpPr>
              <p:nvPr/>
            </p:nvSpPr>
            <p:spPr bwMode="auto">
              <a:xfrm>
                <a:off x="4221" y="2047"/>
                <a:ext cx="74" cy="1296"/>
              </a:xfrm>
              <a:custGeom>
                <a:avLst/>
                <a:gdLst/>
                <a:ahLst/>
                <a:cxnLst>
                  <a:cxn ang="0">
                    <a:pos x="572" y="0"/>
                  </a:cxn>
                  <a:cxn ang="0">
                    <a:pos x="15" y="2485"/>
                  </a:cxn>
                  <a:cxn ang="0">
                    <a:pos x="665" y="3240"/>
                  </a:cxn>
                </a:cxnLst>
                <a:rect l="0" t="0" r="r" b="b"/>
                <a:pathLst>
                  <a:path w="665" h="3240">
                    <a:moveTo>
                      <a:pt x="572" y="0"/>
                    </a:moveTo>
                    <a:cubicBezTo>
                      <a:pt x="286" y="972"/>
                      <a:pt x="0" y="1945"/>
                      <a:pt x="15" y="2485"/>
                    </a:cubicBezTo>
                    <a:cubicBezTo>
                      <a:pt x="30" y="3025"/>
                      <a:pt x="347" y="3132"/>
                      <a:pt x="665" y="324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7" name="Line 75"/>
              <p:cNvSpPr>
                <a:spLocks noChangeShapeType="1"/>
              </p:cNvSpPr>
              <p:nvPr/>
            </p:nvSpPr>
            <p:spPr bwMode="auto">
              <a:xfrm>
                <a:off x="3751" y="2405"/>
                <a:ext cx="3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88" name="Line 76"/>
              <p:cNvSpPr>
                <a:spLocks noChangeShapeType="1"/>
              </p:cNvSpPr>
              <p:nvPr/>
            </p:nvSpPr>
            <p:spPr bwMode="auto">
              <a:xfrm>
                <a:off x="3701" y="2468"/>
                <a:ext cx="11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0191" name="Rectangle 79"/>
            <p:cNvSpPr>
              <a:spLocks noChangeArrowheads="1"/>
            </p:cNvSpPr>
            <p:nvPr/>
          </p:nvSpPr>
          <p:spPr bwMode="auto">
            <a:xfrm>
              <a:off x="2082" y="966"/>
              <a:ext cx="3576" cy="27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3" name="Rectangle 81"/>
            <p:cNvSpPr>
              <a:spLocks noChangeArrowheads="1"/>
            </p:cNvSpPr>
            <p:nvPr/>
          </p:nvSpPr>
          <p:spPr bwMode="auto">
            <a:xfrm>
              <a:off x="2850" y="1014"/>
              <a:ext cx="2724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6" name="Rectangle 84"/>
            <p:cNvSpPr>
              <a:spLocks noChangeArrowheads="1"/>
            </p:cNvSpPr>
            <p:nvPr/>
          </p:nvSpPr>
          <p:spPr bwMode="auto">
            <a:xfrm>
              <a:off x="3024" y="1620"/>
              <a:ext cx="1998" cy="1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B92D5-1FA7-4805-ACE4-22432B974E5F}" type="slidenum">
              <a:rPr lang="en-US"/>
              <a:pPr/>
              <a:t>21</a:t>
            </a:fld>
            <a:endParaRPr lang="en-US"/>
          </a:p>
        </p:txBody>
      </p:sp>
      <p:sp>
        <p:nvSpPr>
          <p:cNvPr id="74887" name="Rectangle 1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Composing memory</a:t>
            </a:r>
          </a:p>
        </p:txBody>
      </p:sp>
      <p:sp>
        <p:nvSpPr>
          <p:cNvPr id="74888" name="Rectangle 136"/>
          <p:cNvSpPr>
            <a:spLocks noGrp="1" noChangeArrowheads="1"/>
          </p:cNvSpPr>
          <p:nvPr>
            <p:ph type="body" idx="1"/>
          </p:nvPr>
        </p:nvSpPr>
        <p:spPr>
          <a:xfrm>
            <a:off x="190500" y="1390650"/>
            <a:ext cx="5495925" cy="3048000"/>
          </a:xfrm>
        </p:spPr>
        <p:txBody>
          <a:bodyPr/>
          <a:lstStyle/>
          <a:p>
            <a:r>
              <a:rPr lang="en-US" sz="1600"/>
              <a:t>Memory size needed often differs from size of readily available memories</a:t>
            </a:r>
          </a:p>
          <a:p>
            <a:r>
              <a:rPr lang="en-US" sz="1600"/>
              <a:t>When available memory is larger, simply ignore unneeded high-order address bits and higher data lines</a:t>
            </a:r>
          </a:p>
          <a:p>
            <a:r>
              <a:rPr lang="en-US" sz="1600"/>
              <a:t>When available memory is smaller, compose several smaller memories into one larger memory</a:t>
            </a:r>
          </a:p>
          <a:p>
            <a:pPr lvl="1"/>
            <a:r>
              <a:rPr lang="en-US" sz="1400"/>
              <a:t>Connect side-by-side to increase width of words</a:t>
            </a:r>
          </a:p>
          <a:p>
            <a:pPr lvl="1"/>
            <a:r>
              <a:rPr lang="en-US" sz="1400"/>
              <a:t>Connect top to bottom to increase number of words</a:t>
            </a:r>
          </a:p>
          <a:p>
            <a:pPr lvl="2"/>
            <a:r>
              <a:rPr lang="en-US" sz="1400"/>
              <a:t>added high-order address line selects smaller memory containing desired word using a decoder</a:t>
            </a:r>
            <a:endParaRPr lang="en-US" sz="1200"/>
          </a:p>
          <a:p>
            <a:pPr lvl="1"/>
            <a:r>
              <a:rPr lang="en-US" sz="1400"/>
              <a:t>Combine techniques to increase number and width of words</a:t>
            </a:r>
          </a:p>
          <a:p>
            <a:endParaRPr lang="en-US" sz="1800"/>
          </a:p>
        </p:txBody>
      </p:sp>
      <p:grpSp>
        <p:nvGrpSpPr>
          <p:cNvPr id="75064" name="Group 312"/>
          <p:cNvGrpSpPr>
            <a:grpSpLocks/>
          </p:cNvGrpSpPr>
          <p:nvPr/>
        </p:nvGrpSpPr>
        <p:grpSpPr bwMode="auto">
          <a:xfrm>
            <a:off x="247650" y="4533900"/>
            <a:ext cx="5395913" cy="1547813"/>
            <a:chOff x="156" y="2856"/>
            <a:chExt cx="3399" cy="975"/>
          </a:xfrm>
        </p:grpSpPr>
        <p:grpSp>
          <p:nvGrpSpPr>
            <p:cNvPr id="75004" name="Group 252"/>
            <p:cNvGrpSpPr>
              <a:grpSpLocks/>
            </p:cNvGrpSpPr>
            <p:nvPr/>
          </p:nvGrpSpPr>
          <p:grpSpPr bwMode="auto">
            <a:xfrm>
              <a:off x="939" y="2856"/>
              <a:ext cx="2616" cy="975"/>
              <a:chOff x="2535" y="2142"/>
              <a:chExt cx="2808" cy="1119"/>
            </a:xfrm>
          </p:grpSpPr>
          <p:sp>
            <p:nvSpPr>
              <p:cNvPr id="74890" name="Line 138"/>
              <p:cNvSpPr>
                <a:spLocks noChangeShapeType="1"/>
              </p:cNvSpPr>
              <p:nvPr/>
            </p:nvSpPr>
            <p:spPr bwMode="auto">
              <a:xfrm>
                <a:off x="4179" y="2868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891" name="Line 139"/>
              <p:cNvSpPr>
                <a:spLocks noChangeShapeType="1"/>
              </p:cNvSpPr>
              <p:nvPr/>
            </p:nvSpPr>
            <p:spPr bwMode="auto">
              <a:xfrm>
                <a:off x="4106" y="2868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892" name="Text Box 140"/>
              <p:cNvSpPr txBox="1">
                <a:spLocks noChangeArrowheads="1"/>
              </p:cNvSpPr>
              <p:nvPr/>
            </p:nvSpPr>
            <p:spPr bwMode="auto">
              <a:xfrm>
                <a:off x="3964" y="2904"/>
                <a:ext cx="148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893" name="Line 141"/>
              <p:cNvSpPr>
                <a:spLocks noChangeShapeType="1"/>
              </p:cNvSpPr>
              <p:nvPr/>
            </p:nvSpPr>
            <p:spPr bwMode="auto">
              <a:xfrm>
                <a:off x="4236" y="2868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894" name="Line 142"/>
              <p:cNvSpPr>
                <a:spLocks noChangeShapeType="1"/>
              </p:cNvSpPr>
              <p:nvPr/>
            </p:nvSpPr>
            <p:spPr bwMode="auto">
              <a:xfrm>
                <a:off x="3964" y="2868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895" name="Rectangle 143"/>
              <p:cNvSpPr>
                <a:spLocks noChangeArrowheads="1"/>
              </p:cNvSpPr>
              <p:nvPr/>
            </p:nvSpPr>
            <p:spPr bwMode="auto">
              <a:xfrm>
                <a:off x="2861" y="2142"/>
                <a:ext cx="2482" cy="85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200"/>
                  <a:t>2</a:t>
                </a:r>
                <a:r>
                  <a:rPr lang="en-US" sz="1200" baseline="30000"/>
                  <a:t>m</a:t>
                </a:r>
                <a:r>
                  <a:rPr lang="en-US" sz="1200"/>
                  <a:t> × 3n  ROM</a:t>
                </a:r>
                <a:endParaRPr lang="en-US"/>
              </a:p>
            </p:txBody>
          </p:sp>
          <p:sp>
            <p:nvSpPr>
              <p:cNvPr id="74896" name="Text Box 144"/>
              <p:cNvSpPr txBox="1">
                <a:spLocks noChangeArrowheads="1"/>
              </p:cNvSpPr>
              <p:nvPr/>
            </p:nvSpPr>
            <p:spPr bwMode="auto">
              <a:xfrm>
                <a:off x="3031" y="2320"/>
                <a:ext cx="558" cy="5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200"/>
                  <a:t>2</a:t>
                </a:r>
                <a:r>
                  <a:rPr lang="en-US" sz="1200" baseline="30000"/>
                  <a:t>m</a:t>
                </a:r>
                <a:r>
                  <a:rPr lang="en-US" sz="1200"/>
                  <a:t> × n  ROM</a:t>
                </a:r>
                <a:endParaRPr lang="en-US"/>
              </a:p>
            </p:txBody>
          </p:sp>
          <p:sp>
            <p:nvSpPr>
              <p:cNvPr id="74897" name="Text Box 145"/>
              <p:cNvSpPr txBox="1">
                <a:spLocks noChangeArrowheads="1"/>
              </p:cNvSpPr>
              <p:nvPr/>
            </p:nvSpPr>
            <p:spPr bwMode="auto">
              <a:xfrm>
                <a:off x="2649" y="2606"/>
                <a:ext cx="155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0</a:t>
                </a:r>
                <a:endParaRPr lang="en-US"/>
              </a:p>
            </p:txBody>
          </p:sp>
          <p:sp>
            <p:nvSpPr>
              <p:cNvPr id="74898" name="Line 146"/>
              <p:cNvSpPr>
                <a:spLocks noChangeShapeType="1"/>
              </p:cNvSpPr>
              <p:nvPr/>
            </p:nvSpPr>
            <p:spPr bwMode="auto">
              <a:xfrm rot="-5400000">
                <a:off x="2917" y="260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899" name="Line 147"/>
              <p:cNvSpPr>
                <a:spLocks noChangeShapeType="1"/>
              </p:cNvSpPr>
              <p:nvPr/>
            </p:nvSpPr>
            <p:spPr bwMode="auto">
              <a:xfrm rot="-5400000">
                <a:off x="2917" y="2707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0" name="Text Box 148"/>
              <p:cNvSpPr txBox="1">
                <a:spLocks noChangeArrowheads="1"/>
              </p:cNvSpPr>
              <p:nvPr/>
            </p:nvSpPr>
            <p:spPr bwMode="auto">
              <a:xfrm>
                <a:off x="2845" y="2677"/>
                <a:ext cx="148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01" name="Line 149"/>
              <p:cNvSpPr>
                <a:spLocks noChangeShapeType="1"/>
              </p:cNvSpPr>
              <p:nvPr/>
            </p:nvSpPr>
            <p:spPr bwMode="auto">
              <a:xfrm rot="-5400000">
                <a:off x="2917" y="2564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2" name="Line 150"/>
              <p:cNvSpPr>
                <a:spLocks noChangeShapeType="1"/>
              </p:cNvSpPr>
              <p:nvPr/>
            </p:nvSpPr>
            <p:spPr bwMode="auto">
              <a:xfrm rot="-5400000">
                <a:off x="2917" y="235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3" name="Text Box 151"/>
              <p:cNvSpPr txBox="1">
                <a:spLocks noChangeArrowheads="1"/>
              </p:cNvSpPr>
              <p:nvPr/>
            </p:nvSpPr>
            <p:spPr bwMode="auto">
              <a:xfrm>
                <a:off x="2535" y="2356"/>
                <a:ext cx="26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enable</a:t>
                </a:r>
              </a:p>
            </p:txBody>
          </p:sp>
          <p:sp>
            <p:nvSpPr>
              <p:cNvPr id="74904" name="Text Box 152"/>
              <p:cNvSpPr txBox="1">
                <a:spLocks noChangeArrowheads="1"/>
              </p:cNvSpPr>
              <p:nvPr/>
            </p:nvSpPr>
            <p:spPr bwMode="auto">
              <a:xfrm>
                <a:off x="3828" y="2320"/>
                <a:ext cx="558" cy="5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200"/>
                  <a:t>2</a:t>
                </a:r>
                <a:r>
                  <a:rPr lang="en-US" sz="1200" baseline="30000"/>
                  <a:t>m</a:t>
                </a:r>
                <a:r>
                  <a:rPr lang="en-US" sz="1200"/>
                  <a:t> × n  ROM</a:t>
                </a:r>
                <a:endParaRPr lang="en-US"/>
              </a:p>
            </p:txBody>
          </p:sp>
          <p:sp>
            <p:nvSpPr>
              <p:cNvPr id="74905" name="Line 153"/>
              <p:cNvSpPr>
                <a:spLocks noChangeShapeType="1"/>
              </p:cNvSpPr>
              <p:nvPr/>
            </p:nvSpPr>
            <p:spPr bwMode="auto">
              <a:xfrm rot="-5400000">
                <a:off x="3714" y="260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6" name="Text Box 154"/>
              <p:cNvSpPr txBox="1">
                <a:spLocks noChangeArrowheads="1"/>
              </p:cNvSpPr>
              <p:nvPr/>
            </p:nvSpPr>
            <p:spPr bwMode="auto">
              <a:xfrm>
                <a:off x="3642" y="2677"/>
                <a:ext cx="14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07" name="Line 155"/>
              <p:cNvSpPr>
                <a:spLocks noChangeShapeType="1"/>
              </p:cNvSpPr>
              <p:nvPr/>
            </p:nvSpPr>
            <p:spPr bwMode="auto">
              <a:xfrm rot="-5400000">
                <a:off x="3714" y="2564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8" name="Line 156"/>
              <p:cNvSpPr>
                <a:spLocks noChangeShapeType="1"/>
              </p:cNvSpPr>
              <p:nvPr/>
            </p:nvSpPr>
            <p:spPr bwMode="auto">
              <a:xfrm rot="-5400000">
                <a:off x="3714" y="235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09" name="Text Box 157"/>
              <p:cNvSpPr txBox="1">
                <a:spLocks noChangeArrowheads="1"/>
              </p:cNvSpPr>
              <p:nvPr/>
            </p:nvSpPr>
            <p:spPr bwMode="auto">
              <a:xfrm>
                <a:off x="4633" y="2320"/>
                <a:ext cx="558" cy="5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200"/>
                  <a:t>2</a:t>
                </a:r>
                <a:r>
                  <a:rPr lang="en-US" sz="1200" baseline="30000"/>
                  <a:t>m</a:t>
                </a:r>
                <a:r>
                  <a:rPr lang="en-US" sz="1200"/>
                  <a:t> × n  ROM</a:t>
                </a:r>
                <a:endParaRPr lang="en-US"/>
              </a:p>
            </p:txBody>
          </p:sp>
          <p:sp>
            <p:nvSpPr>
              <p:cNvPr id="74910" name="Line 158"/>
              <p:cNvSpPr>
                <a:spLocks noChangeShapeType="1"/>
              </p:cNvSpPr>
              <p:nvPr/>
            </p:nvSpPr>
            <p:spPr bwMode="auto">
              <a:xfrm rot="-5400000">
                <a:off x="4519" y="260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11" name="Text Box 159"/>
              <p:cNvSpPr txBox="1">
                <a:spLocks noChangeArrowheads="1"/>
              </p:cNvSpPr>
              <p:nvPr/>
            </p:nvSpPr>
            <p:spPr bwMode="auto">
              <a:xfrm>
                <a:off x="4447" y="2677"/>
                <a:ext cx="148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12" name="Line 160"/>
              <p:cNvSpPr>
                <a:spLocks noChangeShapeType="1"/>
              </p:cNvSpPr>
              <p:nvPr/>
            </p:nvSpPr>
            <p:spPr bwMode="auto">
              <a:xfrm rot="-5400000">
                <a:off x="4519" y="2564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13" name="Line 161"/>
              <p:cNvSpPr>
                <a:spLocks noChangeShapeType="1"/>
              </p:cNvSpPr>
              <p:nvPr/>
            </p:nvSpPr>
            <p:spPr bwMode="auto">
              <a:xfrm rot="-5400000">
                <a:off x="4519" y="2350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14" name="Text Box 162"/>
              <p:cNvSpPr txBox="1">
                <a:spLocks noChangeArrowheads="1"/>
              </p:cNvSpPr>
              <p:nvPr/>
            </p:nvSpPr>
            <p:spPr bwMode="auto">
              <a:xfrm>
                <a:off x="3051" y="3118"/>
                <a:ext cx="20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3n-1</a:t>
                </a:r>
                <a:endParaRPr lang="en-US" sz="1200"/>
              </a:p>
            </p:txBody>
          </p:sp>
          <p:sp>
            <p:nvSpPr>
              <p:cNvPr id="74915" name="Text Box 163"/>
              <p:cNvSpPr txBox="1">
                <a:spLocks noChangeArrowheads="1"/>
              </p:cNvSpPr>
              <p:nvPr/>
            </p:nvSpPr>
            <p:spPr bwMode="auto">
              <a:xfrm>
                <a:off x="3983" y="3118"/>
                <a:ext cx="133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4916" name="Text Box 164"/>
              <p:cNvSpPr txBox="1">
                <a:spLocks noChangeArrowheads="1"/>
              </p:cNvSpPr>
              <p:nvPr/>
            </p:nvSpPr>
            <p:spPr bwMode="auto">
              <a:xfrm>
                <a:off x="3864" y="3118"/>
                <a:ext cx="216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2n-1</a:t>
                </a:r>
                <a:endParaRPr lang="en-US"/>
              </a:p>
            </p:txBody>
          </p:sp>
          <p:sp>
            <p:nvSpPr>
              <p:cNvPr id="74917" name="Line 165"/>
              <p:cNvSpPr>
                <a:spLocks noChangeShapeType="1"/>
              </p:cNvSpPr>
              <p:nvPr/>
            </p:nvSpPr>
            <p:spPr bwMode="auto">
              <a:xfrm>
                <a:off x="4971" y="2856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18" name="Line 166"/>
              <p:cNvSpPr>
                <a:spLocks noChangeShapeType="1"/>
              </p:cNvSpPr>
              <p:nvPr/>
            </p:nvSpPr>
            <p:spPr bwMode="auto">
              <a:xfrm>
                <a:off x="4898" y="2856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19" name="Text Box 167"/>
              <p:cNvSpPr txBox="1">
                <a:spLocks noChangeArrowheads="1"/>
              </p:cNvSpPr>
              <p:nvPr/>
            </p:nvSpPr>
            <p:spPr bwMode="auto">
              <a:xfrm>
                <a:off x="4755" y="2892"/>
                <a:ext cx="14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20" name="Line 168"/>
              <p:cNvSpPr>
                <a:spLocks noChangeShapeType="1"/>
              </p:cNvSpPr>
              <p:nvPr/>
            </p:nvSpPr>
            <p:spPr bwMode="auto">
              <a:xfrm>
                <a:off x="5028" y="2856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1" name="Text Box 169"/>
              <p:cNvSpPr txBox="1">
                <a:spLocks noChangeArrowheads="1"/>
              </p:cNvSpPr>
              <p:nvPr/>
            </p:nvSpPr>
            <p:spPr bwMode="auto">
              <a:xfrm>
                <a:off x="4766" y="3118"/>
                <a:ext cx="132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4922" name="Text Box 170"/>
              <p:cNvSpPr txBox="1">
                <a:spLocks noChangeArrowheads="1"/>
              </p:cNvSpPr>
              <p:nvPr/>
            </p:nvSpPr>
            <p:spPr bwMode="auto">
              <a:xfrm>
                <a:off x="4962" y="3118"/>
                <a:ext cx="20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0</a:t>
                </a:r>
                <a:endParaRPr lang="en-US" sz="1200"/>
              </a:p>
            </p:txBody>
          </p:sp>
          <p:sp>
            <p:nvSpPr>
              <p:cNvPr id="74923" name="Line 171"/>
              <p:cNvSpPr>
                <a:spLocks noChangeShapeType="1"/>
              </p:cNvSpPr>
              <p:nvPr/>
            </p:nvSpPr>
            <p:spPr bwMode="auto">
              <a:xfrm>
                <a:off x="4755" y="2856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4" name="Line 172"/>
              <p:cNvSpPr>
                <a:spLocks noChangeShapeType="1"/>
              </p:cNvSpPr>
              <p:nvPr/>
            </p:nvSpPr>
            <p:spPr bwMode="auto">
              <a:xfrm>
                <a:off x="3031" y="2463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5" name="Line 173"/>
              <p:cNvSpPr>
                <a:spLocks noChangeShapeType="1"/>
              </p:cNvSpPr>
              <p:nvPr/>
            </p:nvSpPr>
            <p:spPr bwMode="auto">
              <a:xfrm>
                <a:off x="3031" y="2677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6" name="Line 174"/>
              <p:cNvSpPr>
                <a:spLocks noChangeShapeType="1"/>
              </p:cNvSpPr>
              <p:nvPr/>
            </p:nvSpPr>
            <p:spPr bwMode="auto">
              <a:xfrm>
                <a:off x="3031" y="2713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7" name="Line 175"/>
              <p:cNvSpPr>
                <a:spLocks noChangeShapeType="1"/>
              </p:cNvSpPr>
              <p:nvPr/>
            </p:nvSpPr>
            <p:spPr bwMode="auto">
              <a:xfrm>
                <a:off x="3031" y="2820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8" name="Line 176"/>
              <p:cNvSpPr>
                <a:spLocks noChangeShapeType="1"/>
              </p:cNvSpPr>
              <p:nvPr/>
            </p:nvSpPr>
            <p:spPr bwMode="auto">
              <a:xfrm rot="-5400000">
                <a:off x="3714" y="2707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29" name="Line 177"/>
              <p:cNvSpPr>
                <a:spLocks noChangeShapeType="1"/>
              </p:cNvSpPr>
              <p:nvPr/>
            </p:nvSpPr>
            <p:spPr bwMode="auto">
              <a:xfrm rot="-5400000">
                <a:off x="4519" y="2707"/>
                <a:ext cx="1" cy="2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0" name="Line 178"/>
              <p:cNvSpPr>
                <a:spLocks noChangeShapeType="1"/>
              </p:cNvSpPr>
              <p:nvPr/>
            </p:nvSpPr>
            <p:spPr bwMode="auto">
              <a:xfrm>
                <a:off x="3828" y="2463"/>
                <a:ext cx="56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1" name="Line 179"/>
              <p:cNvSpPr>
                <a:spLocks noChangeShapeType="1"/>
              </p:cNvSpPr>
              <p:nvPr/>
            </p:nvSpPr>
            <p:spPr bwMode="auto">
              <a:xfrm>
                <a:off x="3828" y="2677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2" name="Line 180"/>
              <p:cNvSpPr>
                <a:spLocks noChangeShapeType="1"/>
              </p:cNvSpPr>
              <p:nvPr/>
            </p:nvSpPr>
            <p:spPr bwMode="auto">
              <a:xfrm>
                <a:off x="3828" y="2713"/>
                <a:ext cx="55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3" name="Line 181"/>
              <p:cNvSpPr>
                <a:spLocks noChangeShapeType="1"/>
              </p:cNvSpPr>
              <p:nvPr/>
            </p:nvSpPr>
            <p:spPr bwMode="auto">
              <a:xfrm>
                <a:off x="3828" y="2820"/>
                <a:ext cx="56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5" name="Line 183"/>
              <p:cNvSpPr>
                <a:spLocks noChangeShapeType="1"/>
              </p:cNvSpPr>
              <p:nvPr/>
            </p:nvSpPr>
            <p:spPr bwMode="auto">
              <a:xfrm>
                <a:off x="3389" y="2855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6" name="Line 184"/>
              <p:cNvSpPr>
                <a:spLocks noChangeShapeType="1"/>
              </p:cNvSpPr>
              <p:nvPr/>
            </p:nvSpPr>
            <p:spPr bwMode="auto">
              <a:xfrm>
                <a:off x="3316" y="2855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7" name="Text Box 185"/>
              <p:cNvSpPr txBox="1">
                <a:spLocks noChangeArrowheads="1"/>
              </p:cNvSpPr>
              <p:nvPr/>
            </p:nvSpPr>
            <p:spPr bwMode="auto">
              <a:xfrm>
                <a:off x="3173" y="2891"/>
                <a:ext cx="14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38" name="Line 186"/>
              <p:cNvSpPr>
                <a:spLocks noChangeShapeType="1"/>
              </p:cNvSpPr>
              <p:nvPr/>
            </p:nvSpPr>
            <p:spPr bwMode="auto">
              <a:xfrm>
                <a:off x="3446" y="2855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39" name="Line 187"/>
              <p:cNvSpPr>
                <a:spLocks noChangeShapeType="1"/>
              </p:cNvSpPr>
              <p:nvPr/>
            </p:nvSpPr>
            <p:spPr bwMode="auto">
              <a:xfrm>
                <a:off x="3173" y="2855"/>
                <a:ext cx="1" cy="2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03" name="Text Box 251"/>
              <p:cNvSpPr txBox="1">
                <a:spLocks noChangeArrowheads="1"/>
              </p:cNvSpPr>
              <p:nvPr/>
            </p:nvSpPr>
            <p:spPr bwMode="auto">
              <a:xfrm>
                <a:off x="2655" y="2762"/>
                <a:ext cx="155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A</a:t>
                </a:r>
                <a:r>
                  <a:rPr lang="en-US" sz="1200" baseline="-25000"/>
                  <a:t>m</a:t>
                </a:r>
                <a:endParaRPr lang="en-US"/>
              </a:p>
            </p:txBody>
          </p:sp>
        </p:grpSp>
        <p:sp>
          <p:nvSpPr>
            <p:cNvPr id="75057" name="Text Box 305"/>
            <p:cNvSpPr txBox="1">
              <a:spLocks noChangeArrowheads="1"/>
            </p:cNvSpPr>
            <p:nvPr/>
          </p:nvSpPr>
          <p:spPr bwMode="auto">
            <a:xfrm>
              <a:off x="156" y="3168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u="sng"/>
                <a:t>Increase width of words</a:t>
              </a:r>
              <a:endParaRPr lang="en-US"/>
            </a:p>
          </p:txBody>
        </p:sp>
      </p:grpSp>
      <p:grpSp>
        <p:nvGrpSpPr>
          <p:cNvPr id="75062" name="Group 310"/>
          <p:cNvGrpSpPr>
            <a:grpSpLocks/>
          </p:cNvGrpSpPr>
          <p:nvPr/>
        </p:nvGrpSpPr>
        <p:grpSpPr bwMode="auto">
          <a:xfrm>
            <a:off x="5756275" y="1438275"/>
            <a:ext cx="3057525" cy="3232150"/>
            <a:chOff x="3626" y="942"/>
            <a:chExt cx="1926" cy="2036"/>
          </a:xfrm>
        </p:grpSpPr>
        <p:grpSp>
          <p:nvGrpSpPr>
            <p:cNvPr id="75002" name="Group 250"/>
            <p:cNvGrpSpPr>
              <a:grpSpLocks/>
            </p:cNvGrpSpPr>
            <p:nvPr/>
          </p:nvGrpSpPr>
          <p:grpSpPr bwMode="auto">
            <a:xfrm>
              <a:off x="3626" y="1097"/>
              <a:ext cx="1926" cy="1881"/>
              <a:chOff x="656" y="1841"/>
              <a:chExt cx="1926" cy="1881"/>
            </a:xfrm>
          </p:grpSpPr>
          <p:sp>
            <p:nvSpPr>
              <p:cNvPr id="74942" name="Rectangle 190"/>
              <p:cNvSpPr>
                <a:spLocks noChangeArrowheads="1"/>
              </p:cNvSpPr>
              <p:nvPr/>
            </p:nvSpPr>
            <p:spPr bwMode="auto">
              <a:xfrm>
                <a:off x="1025" y="1841"/>
                <a:ext cx="1557" cy="161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200"/>
                  <a:t>2</a:t>
                </a:r>
                <a:r>
                  <a:rPr lang="en-US" sz="1200" baseline="30000"/>
                  <a:t>m+1</a:t>
                </a:r>
                <a:r>
                  <a:rPr lang="en-US" sz="1200"/>
                  <a:t> × n  ROM</a:t>
                </a:r>
                <a:endParaRPr lang="en-US"/>
              </a:p>
            </p:txBody>
          </p:sp>
          <p:sp>
            <p:nvSpPr>
              <p:cNvPr id="74943" name="Text Box 191"/>
              <p:cNvSpPr txBox="1">
                <a:spLocks noChangeArrowheads="1"/>
              </p:cNvSpPr>
              <p:nvPr/>
            </p:nvSpPr>
            <p:spPr bwMode="auto">
              <a:xfrm>
                <a:off x="1913" y="1992"/>
                <a:ext cx="519" cy="43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000"/>
                  <a:t>2</a:t>
                </a:r>
                <a:r>
                  <a:rPr lang="en-US" sz="1000" baseline="30000"/>
                  <a:t>m</a:t>
                </a:r>
                <a:r>
                  <a:rPr lang="en-US" sz="1000"/>
                  <a:t> × n  ROM</a:t>
                </a:r>
                <a:endParaRPr lang="en-US"/>
              </a:p>
            </p:txBody>
          </p:sp>
          <p:sp>
            <p:nvSpPr>
              <p:cNvPr id="74944" name="Text Box 192"/>
              <p:cNvSpPr txBox="1">
                <a:spLocks noChangeArrowheads="1"/>
              </p:cNvSpPr>
              <p:nvPr/>
            </p:nvSpPr>
            <p:spPr bwMode="auto">
              <a:xfrm>
                <a:off x="810" y="2168"/>
                <a:ext cx="144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400"/>
                  <a:t>A</a:t>
                </a:r>
                <a:r>
                  <a:rPr lang="en-US" sz="1400" baseline="-25000"/>
                  <a:t>0</a:t>
                </a:r>
                <a:endParaRPr lang="en-US"/>
              </a:p>
            </p:txBody>
          </p:sp>
          <p:sp>
            <p:nvSpPr>
              <p:cNvPr id="74945" name="Line 193"/>
              <p:cNvSpPr>
                <a:spLocks noChangeShapeType="1"/>
              </p:cNvSpPr>
              <p:nvPr/>
            </p:nvSpPr>
            <p:spPr bwMode="auto">
              <a:xfrm rot="-5400000">
                <a:off x="1438" y="1834"/>
                <a:ext cx="0" cy="9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46" name="Line 194"/>
              <p:cNvSpPr>
                <a:spLocks noChangeShapeType="1"/>
              </p:cNvSpPr>
              <p:nvPr/>
            </p:nvSpPr>
            <p:spPr bwMode="auto">
              <a:xfrm rot="-5400000">
                <a:off x="1438" y="1891"/>
                <a:ext cx="0" cy="9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47" name="Text Box 195"/>
              <p:cNvSpPr txBox="1">
                <a:spLocks noChangeArrowheads="1"/>
              </p:cNvSpPr>
              <p:nvPr/>
            </p:nvSpPr>
            <p:spPr bwMode="auto">
              <a:xfrm>
                <a:off x="1740" y="2280"/>
                <a:ext cx="139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48" name="Line 196"/>
              <p:cNvSpPr>
                <a:spLocks noChangeShapeType="1"/>
              </p:cNvSpPr>
              <p:nvPr/>
            </p:nvSpPr>
            <p:spPr bwMode="auto">
              <a:xfrm rot="-5400000">
                <a:off x="1438" y="1805"/>
                <a:ext cx="0" cy="9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49" name="Line 197"/>
              <p:cNvSpPr>
                <a:spLocks noChangeShapeType="1"/>
              </p:cNvSpPr>
              <p:nvPr/>
            </p:nvSpPr>
            <p:spPr bwMode="auto">
              <a:xfrm rot="-5400000">
                <a:off x="1766" y="1960"/>
                <a:ext cx="0" cy="2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50" name="Text Box 198"/>
              <p:cNvSpPr txBox="1">
                <a:spLocks noChangeArrowheads="1"/>
              </p:cNvSpPr>
              <p:nvPr/>
            </p:nvSpPr>
            <p:spPr bwMode="auto">
              <a:xfrm>
                <a:off x="656" y="2779"/>
                <a:ext cx="298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enable</a:t>
                </a:r>
                <a:endParaRPr lang="en-US"/>
              </a:p>
            </p:txBody>
          </p:sp>
          <p:sp>
            <p:nvSpPr>
              <p:cNvPr id="74951" name="Text Box 199"/>
              <p:cNvSpPr txBox="1">
                <a:spLocks noChangeArrowheads="1"/>
              </p:cNvSpPr>
              <p:nvPr/>
            </p:nvSpPr>
            <p:spPr bwMode="auto">
              <a:xfrm>
                <a:off x="2090" y="2453"/>
                <a:ext cx="13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52" name="Line 200"/>
              <p:cNvSpPr>
                <a:spLocks noChangeShapeType="1"/>
              </p:cNvSpPr>
              <p:nvPr/>
            </p:nvSpPr>
            <p:spPr bwMode="auto">
              <a:xfrm>
                <a:off x="2340" y="2424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53" name="Text Box 201"/>
              <p:cNvSpPr txBox="1">
                <a:spLocks noChangeArrowheads="1"/>
              </p:cNvSpPr>
              <p:nvPr/>
            </p:nvSpPr>
            <p:spPr bwMode="auto">
              <a:xfrm>
                <a:off x="2062" y="2635"/>
                <a:ext cx="12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4954" name="Line 202"/>
              <p:cNvSpPr>
                <a:spLocks noChangeShapeType="1"/>
              </p:cNvSpPr>
              <p:nvPr/>
            </p:nvSpPr>
            <p:spPr bwMode="auto">
              <a:xfrm>
                <a:off x="2066" y="2424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55" name="Text Box 203"/>
              <p:cNvSpPr txBox="1">
                <a:spLocks noChangeArrowheads="1"/>
              </p:cNvSpPr>
              <p:nvPr/>
            </p:nvSpPr>
            <p:spPr bwMode="auto">
              <a:xfrm>
                <a:off x="1913" y="2635"/>
                <a:ext cx="519" cy="43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r>
                  <a:rPr lang="en-US" sz="1000"/>
                  <a:t>2</a:t>
                </a:r>
                <a:r>
                  <a:rPr lang="en-US" sz="1000" baseline="30000"/>
                  <a:t>m</a:t>
                </a:r>
                <a:r>
                  <a:rPr lang="en-US" sz="1000"/>
                  <a:t> × n  ROM</a:t>
                </a:r>
                <a:endParaRPr lang="en-US"/>
              </a:p>
            </p:txBody>
          </p:sp>
          <p:sp>
            <p:nvSpPr>
              <p:cNvPr id="74958" name="Text Box 206"/>
              <p:cNvSpPr txBox="1">
                <a:spLocks noChangeArrowheads="1"/>
              </p:cNvSpPr>
              <p:nvPr/>
            </p:nvSpPr>
            <p:spPr bwMode="auto">
              <a:xfrm>
                <a:off x="2050" y="3470"/>
                <a:ext cx="12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/>
              </a:p>
            </p:txBody>
          </p:sp>
          <p:sp>
            <p:nvSpPr>
              <p:cNvPr id="74960" name="Text Box 208"/>
              <p:cNvSpPr txBox="1">
                <a:spLocks noChangeArrowheads="1"/>
              </p:cNvSpPr>
              <p:nvPr/>
            </p:nvSpPr>
            <p:spPr bwMode="auto">
              <a:xfrm>
                <a:off x="769" y="2301"/>
                <a:ext cx="234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400"/>
                  <a:t>A</a:t>
                </a:r>
                <a:r>
                  <a:rPr lang="en-US" sz="1400" baseline="-25000"/>
                  <a:t>m-1</a:t>
                </a:r>
                <a:endParaRPr lang="en-US" baseline="-25000"/>
              </a:p>
            </p:txBody>
          </p:sp>
          <p:sp>
            <p:nvSpPr>
              <p:cNvPr id="74962" name="Text Box 210"/>
              <p:cNvSpPr txBox="1">
                <a:spLocks noChangeArrowheads="1"/>
              </p:cNvSpPr>
              <p:nvPr/>
            </p:nvSpPr>
            <p:spPr bwMode="auto">
              <a:xfrm>
                <a:off x="806" y="2468"/>
                <a:ext cx="144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400"/>
                  <a:t>A</a:t>
                </a:r>
                <a:r>
                  <a:rPr lang="en-US" sz="1400" baseline="-25000"/>
                  <a:t>m</a:t>
                </a:r>
                <a:endParaRPr lang="en-US" baseline="-25000"/>
              </a:p>
            </p:txBody>
          </p:sp>
          <p:sp>
            <p:nvSpPr>
              <p:cNvPr id="74963" name="Rectangle 211"/>
              <p:cNvSpPr>
                <a:spLocks noChangeArrowheads="1"/>
              </p:cNvSpPr>
              <p:nvPr/>
            </p:nvSpPr>
            <p:spPr bwMode="auto">
              <a:xfrm>
                <a:off x="1257" y="2395"/>
                <a:ext cx="294" cy="2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 bIns="0"/>
              <a:lstStyle/>
              <a:p>
                <a:pPr algn="ctr"/>
                <a:r>
                  <a:rPr lang="en-US"/>
                  <a:t>1 × 2 decoder</a:t>
                </a:r>
              </a:p>
            </p:txBody>
          </p:sp>
          <p:sp>
            <p:nvSpPr>
              <p:cNvPr id="74964" name="Line 212"/>
              <p:cNvSpPr>
                <a:spLocks noChangeShapeType="1"/>
              </p:cNvSpPr>
              <p:nvPr/>
            </p:nvSpPr>
            <p:spPr bwMode="auto">
              <a:xfrm rot="5400000" flipV="1">
                <a:off x="1107" y="2375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65" name="Line 213"/>
              <p:cNvSpPr>
                <a:spLocks noChangeShapeType="1"/>
              </p:cNvSpPr>
              <p:nvPr/>
            </p:nvSpPr>
            <p:spPr bwMode="auto">
              <a:xfrm>
                <a:off x="1551" y="2453"/>
                <a:ext cx="6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66" name="Line 214"/>
              <p:cNvSpPr>
                <a:spLocks noChangeShapeType="1"/>
              </p:cNvSpPr>
              <p:nvPr/>
            </p:nvSpPr>
            <p:spPr bwMode="auto">
              <a:xfrm flipV="1">
                <a:off x="1619" y="2107"/>
                <a:ext cx="0" cy="34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67" name="Line 215"/>
              <p:cNvSpPr>
                <a:spLocks noChangeShapeType="1"/>
              </p:cNvSpPr>
              <p:nvPr/>
            </p:nvSpPr>
            <p:spPr bwMode="auto">
              <a:xfrm>
                <a:off x="1551" y="2616"/>
                <a:ext cx="6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68" name="Line 216"/>
              <p:cNvSpPr>
                <a:spLocks noChangeShapeType="1"/>
              </p:cNvSpPr>
              <p:nvPr/>
            </p:nvSpPr>
            <p:spPr bwMode="auto">
              <a:xfrm flipV="1">
                <a:off x="1619" y="2616"/>
                <a:ext cx="0" cy="1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69" name="Line 217"/>
              <p:cNvSpPr>
                <a:spLocks noChangeShapeType="1"/>
              </p:cNvSpPr>
              <p:nvPr/>
            </p:nvSpPr>
            <p:spPr bwMode="auto">
              <a:xfrm rot="-5400000">
                <a:off x="1766" y="2594"/>
                <a:ext cx="0" cy="2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0" name="Line 218"/>
              <p:cNvSpPr>
                <a:spLocks noChangeShapeType="1"/>
              </p:cNvSpPr>
              <p:nvPr/>
            </p:nvSpPr>
            <p:spPr bwMode="auto">
              <a:xfrm rot="-5400000">
                <a:off x="1827" y="2880"/>
                <a:ext cx="0" cy="17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1" name="Line 219"/>
              <p:cNvSpPr>
                <a:spLocks noChangeShapeType="1"/>
              </p:cNvSpPr>
              <p:nvPr/>
            </p:nvSpPr>
            <p:spPr bwMode="auto">
              <a:xfrm rot="-5400000">
                <a:off x="1805" y="2919"/>
                <a:ext cx="0" cy="2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2" name="Text Box 220"/>
              <p:cNvSpPr txBox="1">
                <a:spLocks noChangeArrowheads="1"/>
              </p:cNvSpPr>
              <p:nvPr/>
            </p:nvSpPr>
            <p:spPr bwMode="auto">
              <a:xfrm>
                <a:off x="1740" y="2944"/>
                <a:ext cx="139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73" name="Line 221"/>
              <p:cNvSpPr>
                <a:spLocks noChangeShapeType="1"/>
              </p:cNvSpPr>
              <p:nvPr/>
            </p:nvSpPr>
            <p:spPr bwMode="auto">
              <a:xfrm rot="-5400000">
                <a:off x="1844" y="2874"/>
                <a:ext cx="0" cy="13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4" name="Line 222"/>
              <p:cNvSpPr>
                <a:spLocks noChangeShapeType="1"/>
              </p:cNvSpPr>
              <p:nvPr/>
            </p:nvSpPr>
            <p:spPr bwMode="auto">
              <a:xfrm flipV="1">
                <a:off x="1393" y="2654"/>
                <a:ext cx="0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5" name="Line 223"/>
              <p:cNvSpPr>
                <a:spLocks noChangeShapeType="1"/>
              </p:cNvSpPr>
              <p:nvPr/>
            </p:nvSpPr>
            <p:spPr bwMode="auto">
              <a:xfrm flipH="1">
                <a:off x="963" y="2871"/>
                <a:ext cx="4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6" name="Line 224"/>
              <p:cNvSpPr>
                <a:spLocks noChangeShapeType="1"/>
              </p:cNvSpPr>
              <p:nvPr/>
            </p:nvSpPr>
            <p:spPr bwMode="auto">
              <a:xfrm flipV="1">
                <a:off x="1774" y="2280"/>
                <a:ext cx="0" cy="6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7" name="Line 225"/>
              <p:cNvSpPr>
                <a:spLocks noChangeShapeType="1"/>
              </p:cNvSpPr>
              <p:nvPr/>
            </p:nvSpPr>
            <p:spPr bwMode="auto">
              <a:xfrm flipV="1">
                <a:off x="1740" y="2309"/>
                <a:ext cx="0" cy="6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8" name="Line 226"/>
              <p:cNvSpPr>
                <a:spLocks noChangeShapeType="1"/>
              </p:cNvSpPr>
              <p:nvPr/>
            </p:nvSpPr>
            <p:spPr bwMode="auto">
              <a:xfrm flipV="1">
                <a:off x="1699" y="2366"/>
                <a:ext cx="0" cy="6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79" name="Line 227"/>
              <p:cNvSpPr>
                <a:spLocks noChangeShapeType="1"/>
              </p:cNvSpPr>
              <p:nvPr/>
            </p:nvSpPr>
            <p:spPr bwMode="auto">
              <a:xfrm>
                <a:off x="2066" y="2635"/>
                <a:ext cx="0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80" name="Line 228"/>
              <p:cNvSpPr>
                <a:spLocks noChangeShapeType="1"/>
              </p:cNvSpPr>
              <p:nvPr/>
            </p:nvSpPr>
            <p:spPr bwMode="auto">
              <a:xfrm>
                <a:off x="2340" y="2635"/>
                <a:ext cx="0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4998" name="Group 246"/>
              <p:cNvGrpSpPr>
                <a:grpSpLocks/>
              </p:cNvGrpSpPr>
              <p:nvPr/>
            </p:nvGrpSpPr>
            <p:grpSpPr bwMode="auto">
              <a:xfrm>
                <a:off x="2047" y="3079"/>
                <a:ext cx="299" cy="211"/>
                <a:chOff x="2041" y="3163"/>
                <a:chExt cx="299" cy="211"/>
              </a:xfrm>
            </p:grpSpPr>
            <p:sp>
              <p:nvSpPr>
                <p:cNvPr id="74956" name="Text Box 204"/>
                <p:cNvSpPr txBox="1">
                  <a:spLocks noChangeArrowheads="1"/>
                </p:cNvSpPr>
                <p:nvPr/>
              </p:nvSpPr>
              <p:spPr bwMode="auto">
                <a:xfrm>
                  <a:off x="2090" y="3192"/>
                  <a:ext cx="138" cy="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/>
                    <a:t>…</a:t>
                  </a:r>
                </a:p>
              </p:txBody>
            </p:sp>
            <p:sp>
              <p:nvSpPr>
                <p:cNvPr id="74957" name="Line 205"/>
                <p:cNvSpPr>
                  <a:spLocks noChangeShapeType="1"/>
                </p:cNvSpPr>
                <p:nvPr/>
              </p:nvSpPr>
              <p:spPr bwMode="auto">
                <a:xfrm>
                  <a:off x="2294" y="3163"/>
                  <a:ext cx="0" cy="2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59" name="Line 207"/>
                <p:cNvSpPr>
                  <a:spLocks noChangeShapeType="1"/>
                </p:cNvSpPr>
                <p:nvPr/>
              </p:nvSpPr>
              <p:spPr bwMode="auto">
                <a:xfrm>
                  <a:off x="2041" y="3163"/>
                  <a:ext cx="0" cy="2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1" name="Line 229"/>
                <p:cNvSpPr>
                  <a:spLocks noChangeShapeType="1"/>
                </p:cNvSpPr>
                <p:nvPr/>
              </p:nvSpPr>
              <p:spPr bwMode="auto">
                <a:xfrm>
                  <a:off x="2066" y="3163"/>
                  <a:ext cx="0" cy="2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2" name="Line 230"/>
                <p:cNvSpPr>
                  <a:spLocks noChangeShapeType="1"/>
                </p:cNvSpPr>
                <p:nvPr/>
              </p:nvSpPr>
              <p:spPr bwMode="auto">
                <a:xfrm>
                  <a:off x="2340" y="3163"/>
                  <a:ext cx="0" cy="2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4999" name="Group 247"/>
              <p:cNvGrpSpPr>
                <a:grpSpLocks/>
              </p:cNvGrpSpPr>
              <p:nvPr/>
            </p:nvGrpSpPr>
            <p:grpSpPr bwMode="auto">
              <a:xfrm>
                <a:off x="2228" y="3278"/>
                <a:ext cx="173" cy="173"/>
                <a:chOff x="2228" y="3434"/>
                <a:chExt cx="173" cy="173"/>
              </a:xfrm>
            </p:grpSpPr>
            <p:sp>
              <p:nvSpPr>
                <p:cNvPr id="74983" name="Freeform 231"/>
                <p:cNvSpPr>
                  <a:spLocks/>
                </p:cNvSpPr>
                <p:nvPr/>
              </p:nvSpPr>
              <p:spPr bwMode="auto">
                <a:xfrm rot="5400000" flipV="1">
                  <a:off x="2184" y="3478"/>
                  <a:ext cx="173" cy="8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0" y="50"/>
                    </a:cxn>
                    <a:cxn ang="0">
                      <a:pos x="576" y="288"/>
                    </a:cxn>
                  </a:cxnLst>
                  <a:rect l="0" t="0" r="r" b="b"/>
                  <a:pathLst>
                    <a:path w="576" h="288">
                      <a:moveTo>
                        <a:pt x="0" y="0"/>
                      </a:moveTo>
                      <a:cubicBezTo>
                        <a:pt x="68" y="8"/>
                        <a:pt x="314" y="2"/>
                        <a:pt x="410" y="50"/>
                      </a:cubicBezTo>
                      <a:cubicBezTo>
                        <a:pt x="506" y="98"/>
                        <a:pt x="542" y="238"/>
                        <a:pt x="576" y="288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4" name="Freeform 232"/>
                <p:cNvSpPr>
                  <a:spLocks/>
                </p:cNvSpPr>
                <p:nvPr/>
              </p:nvSpPr>
              <p:spPr bwMode="auto">
                <a:xfrm rot="5400000">
                  <a:off x="2303" y="3359"/>
                  <a:ext cx="24" cy="1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0" y="290"/>
                    </a:cxn>
                    <a:cxn ang="0">
                      <a:pos x="0" y="576"/>
                    </a:cxn>
                  </a:cxnLst>
                  <a:rect l="0" t="0" r="r" b="b"/>
                  <a:pathLst>
                    <a:path w="80" h="576">
                      <a:moveTo>
                        <a:pt x="0" y="0"/>
                      </a:moveTo>
                      <a:cubicBezTo>
                        <a:pt x="13" y="48"/>
                        <a:pt x="80" y="194"/>
                        <a:pt x="80" y="290"/>
                      </a:cubicBezTo>
                      <a:cubicBezTo>
                        <a:pt x="80" y="386"/>
                        <a:pt x="17" y="517"/>
                        <a:pt x="0" y="57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5" name="Freeform 233"/>
                <p:cNvSpPr>
                  <a:spLocks/>
                </p:cNvSpPr>
                <p:nvPr/>
              </p:nvSpPr>
              <p:spPr bwMode="auto">
                <a:xfrm rot="5400000">
                  <a:off x="2271" y="3477"/>
                  <a:ext cx="173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0" y="50"/>
                    </a:cxn>
                    <a:cxn ang="0">
                      <a:pos x="576" y="288"/>
                    </a:cxn>
                  </a:cxnLst>
                  <a:rect l="0" t="0" r="r" b="b"/>
                  <a:pathLst>
                    <a:path w="576" h="288">
                      <a:moveTo>
                        <a:pt x="0" y="0"/>
                      </a:moveTo>
                      <a:cubicBezTo>
                        <a:pt x="68" y="8"/>
                        <a:pt x="314" y="2"/>
                        <a:pt x="410" y="50"/>
                      </a:cubicBezTo>
                      <a:cubicBezTo>
                        <a:pt x="506" y="98"/>
                        <a:pt x="542" y="238"/>
                        <a:pt x="576" y="288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4997" name="Group 245"/>
              <p:cNvGrpSpPr>
                <a:grpSpLocks/>
              </p:cNvGrpSpPr>
              <p:nvPr/>
            </p:nvGrpSpPr>
            <p:grpSpPr bwMode="auto">
              <a:xfrm>
                <a:off x="1955" y="3278"/>
                <a:ext cx="173" cy="173"/>
                <a:chOff x="1955" y="3434"/>
                <a:chExt cx="173" cy="173"/>
              </a:xfrm>
            </p:grpSpPr>
            <p:sp>
              <p:nvSpPr>
                <p:cNvPr id="74986" name="Freeform 234"/>
                <p:cNvSpPr>
                  <a:spLocks/>
                </p:cNvSpPr>
                <p:nvPr/>
              </p:nvSpPr>
              <p:spPr bwMode="auto">
                <a:xfrm rot="5400000" flipV="1">
                  <a:off x="1912" y="3477"/>
                  <a:ext cx="173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0" y="50"/>
                    </a:cxn>
                    <a:cxn ang="0">
                      <a:pos x="576" y="288"/>
                    </a:cxn>
                  </a:cxnLst>
                  <a:rect l="0" t="0" r="r" b="b"/>
                  <a:pathLst>
                    <a:path w="576" h="288">
                      <a:moveTo>
                        <a:pt x="0" y="0"/>
                      </a:moveTo>
                      <a:cubicBezTo>
                        <a:pt x="68" y="8"/>
                        <a:pt x="314" y="2"/>
                        <a:pt x="410" y="50"/>
                      </a:cubicBezTo>
                      <a:cubicBezTo>
                        <a:pt x="506" y="98"/>
                        <a:pt x="542" y="238"/>
                        <a:pt x="576" y="288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7" name="Freeform 235"/>
                <p:cNvSpPr>
                  <a:spLocks/>
                </p:cNvSpPr>
                <p:nvPr/>
              </p:nvSpPr>
              <p:spPr bwMode="auto">
                <a:xfrm rot="5400000">
                  <a:off x="2030" y="3359"/>
                  <a:ext cx="24" cy="1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0" y="290"/>
                    </a:cxn>
                    <a:cxn ang="0">
                      <a:pos x="0" y="576"/>
                    </a:cxn>
                  </a:cxnLst>
                  <a:rect l="0" t="0" r="r" b="b"/>
                  <a:pathLst>
                    <a:path w="80" h="576">
                      <a:moveTo>
                        <a:pt x="0" y="0"/>
                      </a:moveTo>
                      <a:cubicBezTo>
                        <a:pt x="13" y="48"/>
                        <a:pt x="80" y="194"/>
                        <a:pt x="80" y="290"/>
                      </a:cubicBezTo>
                      <a:cubicBezTo>
                        <a:pt x="80" y="386"/>
                        <a:pt x="17" y="517"/>
                        <a:pt x="0" y="57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8" name="Freeform 236"/>
                <p:cNvSpPr>
                  <a:spLocks/>
                </p:cNvSpPr>
                <p:nvPr/>
              </p:nvSpPr>
              <p:spPr bwMode="auto">
                <a:xfrm rot="5400000">
                  <a:off x="1998" y="3478"/>
                  <a:ext cx="173" cy="8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0" y="50"/>
                    </a:cxn>
                    <a:cxn ang="0">
                      <a:pos x="576" y="288"/>
                    </a:cxn>
                  </a:cxnLst>
                  <a:rect l="0" t="0" r="r" b="b"/>
                  <a:pathLst>
                    <a:path w="576" h="288">
                      <a:moveTo>
                        <a:pt x="0" y="0"/>
                      </a:moveTo>
                      <a:cubicBezTo>
                        <a:pt x="68" y="8"/>
                        <a:pt x="314" y="2"/>
                        <a:pt x="410" y="50"/>
                      </a:cubicBezTo>
                      <a:cubicBezTo>
                        <a:pt x="506" y="98"/>
                        <a:pt x="542" y="238"/>
                        <a:pt x="576" y="288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4989" name="Text Box 237"/>
              <p:cNvSpPr txBox="1">
                <a:spLocks noChangeArrowheads="1"/>
              </p:cNvSpPr>
              <p:nvPr/>
            </p:nvSpPr>
            <p:spPr bwMode="auto">
              <a:xfrm>
                <a:off x="1025" y="2270"/>
                <a:ext cx="138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41" name="Text Box 189"/>
              <p:cNvSpPr txBox="1">
                <a:spLocks noChangeArrowheads="1"/>
              </p:cNvSpPr>
              <p:nvPr/>
            </p:nvSpPr>
            <p:spPr bwMode="auto">
              <a:xfrm>
                <a:off x="1969" y="3588"/>
                <a:ext cx="159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n-1</a:t>
                </a:r>
                <a:endParaRPr lang="en-US"/>
              </a:p>
            </p:txBody>
          </p:sp>
          <p:sp>
            <p:nvSpPr>
              <p:cNvPr id="74961" name="Text Box 209"/>
              <p:cNvSpPr txBox="1">
                <a:spLocks noChangeArrowheads="1"/>
              </p:cNvSpPr>
              <p:nvPr/>
            </p:nvSpPr>
            <p:spPr bwMode="auto">
              <a:xfrm>
                <a:off x="2261" y="3588"/>
                <a:ext cx="144" cy="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200"/>
                  <a:t>Q</a:t>
                </a:r>
                <a:r>
                  <a:rPr lang="en-US" sz="1200" baseline="-25000"/>
                  <a:t>0</a:t>
                </a:r>
                <a:endParaRPr lang="en-US" sz="1200"/>
              </a:p>
            </p:txBody>
          </p:sp>
          <p:sp>
            <p:nvSpPr>
              <p:cNvPr id="74990" name="Line 238"/>
              <p:cNvSpPr>
                <a:spLocks noChangeShapeType="1"/>
              </p:cNvSpPr>
              <p:nvPr/>
            </p:nvSpPr>
            <p:spPr bwMode="auto">
              <a:xfrm>
                <a:off x="2314" y="3457"/>
                <a:ext cx="0" cy="1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91" name="Line 239"/>
              <p:cNvSpPr>
                <a:spLocks noChangeShapeType="1"/>
              </p:cNvSpPr>
              <p:nvPr/>
            </p:nvSpPr>
            <p:spPr bwMode="auto">
              <a:xfrm>
                <a:off x="2041" y="3457"/>
                <a:ext cx="0" cy="1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92" name="Text Box 240"/>
              <p:cNvSpPr txBox="1">
                <a:spLocks noChangeArrowheads="1"/>
              </p:cNvSpPr>
              <p:nvPr/>
            </p:nvSpPr>
            <p:spPr bwMode="auto">
              <a:xfrm>
                <a:off x="2090" y="3501"/>
                <a:ext cx="138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74994" name="Oval 242"/>
              <p:cNvSpPr>
                <a:spLocks noChangeArrowheads="1"/>
              </p:cNvSpPr>
              <p:nvPr/>
            </p:nvSpPr>
            <p:spPr bwMode="auto">
              <a:xfrm>
                <a:off x="1767" y="2271"/>
                <a:ext cx="28" cy="2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95" name="Oval 243"/>
              <p:cNvSpPr>
                <a:spLocks noChangeArrowheads="1"/>
              </p:cNvSpPr>
              <p:nvPr/>
            </p:nvSpPr>
            <p:spPr bwMode="auto">
              <a:xfrm>
                <a:off x="1726" y="2295"/>
                <a:ext cx="28" cy="2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996" name="Oval 244"/>
              <p:cNvSpPr>
                <a:spLocks noChangeArrowheads="1"/>
              </p:cNvSpPr>
              <p:nvPr/>
            </p:nvSpPr>
            <p:spPr bwMode="auto">
              <a:xfrm>
                <a:off x="1687" y="2358"/>
                <a:ext cx="29" cy="29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5058" name="Text Box 306"/>
            <p:cNvSpPr txBox="1">
              <a:spLocks noChangeArrowheads="1"/>
            </p:cNvSpPr>
            <p:nvPr/>
          </p:nvSpPr>
          <p:spPr bwMode="auto">
            <a:xfrm>
              <a:off x="4062" y="942"/>
              <a:ext cx="14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u="sng"/>
                <a:t>Increase number of words</a:t>
              </a:r>
              <a:endParaRPr lang="en-US"/>
            </a:p>
          </p:txBody>
        </p:sp>
      </p:grpSp>
      <p:grpSp>
        <p:nvGrpSpPr>
          <p:cNvPr id="75063" name="Group 311"/>
          <p:cNvGrpSpPr>
            <a:grpSpLocks/>
          </p:cNvGrpSpPr>
          <p:nvPr/>
        </p:nvGrpSpPr>
        <p:grpSpPr bwMode="auto">
          <a:xfrm>
            <a:off x="6181725" y="4797425"/>
            <a:ext cx="2549525" cy="1268413"/>
            <a:chOff x="3894" y="3022"/>
            <a:chExt cx="1606" cy="799"/>
          </a:xfrm>
        </p:grpSpPr>
        <p:grpSp>
          <p:nvGrpSpPr>
            <p:cNvPr id="75005" name="Group 253"/>
            <p:cNvGrpSpPr>
              <a:grpSpLocks/>
            </p:cNvGrpSpPr>
            <p:nvPr/>
          </p:nvGrpSpPr>
          <p:grpSpPr bwMode="auto">
            <a:xfrm>
              <a:off x="4676" y="3022"/>
              <a:ext cx="824" cy="799"/>
              <a:chOff x="6619" y="4734"/>
              <a:chExt cx="2062" cy="1998"/>
            </a:xfrm>
          </p:grpSpPr>
          <p:sp>
            <p:nvSpPr>
              <p:cNvPr id="75006" name="Rectangle 254"/>
              <p:cNvSpPr>
                <a:spLocks noChangeArrowheads="1"/>
              </p:cNvSpPr>
              <p:nvPr/>
            </p:nvSpPr>
            <p:spPr bwMode="auto">
              <a:xfrm>
                <a:off x="7877" y="4734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07" name="Rectangle 255"/>
              <p:cNvSpPr>
                <a:spLocks noChangeArrowheads="1"/>
              </p:cNvSpPr>
              <p:nvPr/>
            </p:nvSpPr>
            <p:spPr bwMode="auto">
              <a:xfrm>
                <a:off x="8391" y="4734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08" name="Rectangle 256"/>
              <p:cNvSpPr>
                <a:spLocks noChangeArrowheads="1"/>
              </p:cNvSpPr>
              <p:nvPr/>
            </p:nvSpPr>
            <p:spPr bwMode="auto">
              <a:xfrm>
                <a:off x="7877" y="5150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09" name="Rectangle 257"/>
              <p:cNvSpPr>
                <a:spLocks noChangeArrowheads="1"/>
              </p:cNvSpPr>
              <p:nvPr/>
            </p:nvSpPr>
            <p:spPr bwMode="auto">
              <a:xfrm>
                <a:off x="8391" y="5142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0" name="Rectangle 258"/>
              <p:cNvSpPr>
                <a:spLocks noChangeArrowheads="1"/>
              </p:cNvSpPr>
              <p:nvPr/>
            </p:nvSpPr>
            <p:spPr bwMode="auto">
              <a:xfrm>
                <a:off x="7877" y="5574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1" name="Rectangle 259"/>
              <p:cNvSpPr>
                <a:spLocks noChangeArrowheads="1"/>
              </p:cNvSpPr>
              <p:nvPr/>
            </p:nvSpPr>
            <p:spPr bwMode="auto">
              <a:xfrm>
                <a:off x="8391" y="5574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2" name="Rectangle 260"/>
              <p:cNvSpPr>
                <a:spLocks noChangeArrowheads="1"/>
              </p:cNvSpPr>
              <p:nvPr/>
            </p:nvSpPr>
            <p:spPr bwMode="auto">
              <a:xfrm>
                <a:off x="7877" y="6006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3" name="Rectangle 261"/>
              <p:cNvSpPr>
                <a:spLocks noChangeArrowheads="1"/>
              </p:cNvSpPr>
              <p:nvPr/>
            </p:nvSpPr>
            <p:spPr bwMode="auto">
              <a:xfrm>
                <a:off x="8391" y="6006"/>
                <a:ext cx="290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4" name="Rectangle 262"/>
              <p:cNvSpPr>
                <a:spLocks noChangeArrowheads="1"/>
              </p:cNvSpPr>
              <p:nvPr/>
            </p:nvSpPr>
            <p:spPr bwMode="auto">
              <a:xfrm>
                <a:off x="7198" y="5102"/>
                <a:ext cx="295" cy="7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5" name="Line 263"/>
              <p:cNvSpPr>
                <a:spLocks noChangeShapeType="1"/>
              </p:cNvSpPr>
              <p:nvPr/>
            </p:nvSpPr>
            <p:spPr bwMode="auto">
              <a:xfrm>
                <a:off x="7045" y="4932"/>
                <a:ext cx="85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6" name="Line 264"/>
              <p:cNvSpPr>
                <a:spLocks noChangeShapeType="1"/>
              </p:cNvSpPr>
              <p:nvPr/>
            </p:nvSpPr>
            <p:spPr bwMode="auto">
              <a:xfrm>
                <a:off x="7653" y="4932"/>
                <a:ext cx="0" cy="12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7" name="Line 265"/>
              <p:cNvSpPr>
                <a:spLocks noChangeShapeType="1"/>
              </p:cNvSpPr>
              <p:nvPr/>
            </p:nvSpPr>
            <p:spPr bwMode="auto">
              <a:xfrm>
                <a:off x="7653" y="6228"/>
                <a:ext cx="24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8" name="Line 266"/>
              <p:cNvSpPr>
                <a:spLocks noChangeShapeType="1"/>
              </p:cNvSpPr>
              <p:nvPr/>
            </p:nvSpPr>
            <p:spPr bwMode="auto">
              <a:xfrm>
                <a:off x="7653" y="5814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19" name="Line 267"/>
              <p:cNvSpPr>
                <a:spLocks noChangeShapeType="1"/>
              </p:cNvSpPr>
              <p:nvPr/>
            </p:nvSpPr>
            <p:spPr bwMode="auto">
              <a:xfrm>
                <a:off x="7653" y="5382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0" name="Line 268"/>
              <p:cNvSpPr>
                <a:spLocks noChangeShapeType="1"/>
              </p:cNvSpPr>
              <p:nvPr/>
            </p:nvSpPr>
            <p:spPr bwMode="auto">
              <a:xfrm>
                <a:off x="7877" y="4932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1" name="Line 269"/>
              <p:cNvSpPr>
                <a:spLocks noChangeShapeType="1"/>
              </p:cNvSpPr>
              <p:nvPr/>
            </p:nvSpPr>
            <p:spPr bwMode="auto">
              <a:xfrm>
                <a:off x="7877" y="5382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2" name="Line 270"/>
              <p:cNvSpPr>
                <a:spLocks noChangeShapeType="1"/>
              </p:cNvSpPr>
              <p:nvPr/>
            </p:nvSpPr>
            <p:spPr bwMode="auto">
              <a:xfrm>
                <a:off x="7877" y="5814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3" name="Line 271"/>
              <p:cNvSpPr>
                <a:spLocks noChangeShapeType="1"/>
              </p:cNvSpPr>
              <p:nvPr/>
            </p:nvSpPr>
            <p:spPr bwMode="auto">
              <a:xfrm>
                <a:off x="7877" y="6228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4" name="Line 272"/>
              <p:cNvSpPr>
                <a:spLocks noChangeShapeType="1"/>
              </p:cNvSpPr>
              <p:nvPr/>
            </p:nvSpPr>
            <p:spPr bwMode="auto">
              <a:xfrm>
                <a:off x="8167" y="4932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5" name="Line 273"/>
              <p:cNvSpPr>
                <a:spLocks noChangeShapeType="1"/>
              </p:cNvSpPr>
              <p:nvPr/>
            </p:nvSpPr>
            <p:spPr bwMode="auto">
              <a:xfrm>
                <a:off x="8167" y="5382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6" name="Line 274"/>
              <p:cNvSpPr>
                <a:spLocks noChangeShapeType="1"/>
              </p:cNvSpPr>
              <p:nvPr/>
            </p:nvSpPr>
            <p:spPr bwMode="auto">
              <a:xfrm>
                <a:off x="8167" y="5814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7" name="Line 275"/>
              <p:cNvSpPr>
                <a:spLocks noChangeShapeType="1"/>
              </p:cNvSpPr>
              <p:nvPr/>
            </p:nvSpPr>
            <p:spPr bwMode="auto">
              <a:xfrm>
                <a:off x="8167" y="6228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8" name="Line 276"/>
              <p:cNvSpPr>
                <a:spLocks noChangeShapeType="1"/>
              </p:cNvSpPr>
              <p:nvPr/>
            </p:nvSpPr>
            <p:spPr bwMode="auto">
              <a:xfrm>
                <a:off x="7493" y="5238"/>
                <a:ext cx="3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29" name="Line 277"/>
              <p:cNvSpPr>
                <a:spLocks noChangeShapeType="1"/>
              </p:cNvSpPr>
              <p:nvPr/>
            </p:nvSpPr>
            <p:spPr bwMode="auto">
              <a:xfrm>
                <a:off x="7577" y="4788"/>
                <a:ext cx="3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0" name="Line 278"/>
              <p:cNvSpPr>
                <a:spLocks noChangeShapeType="1"/>
              </p:cNvSpPr>
              <p:nvPr/>
            </p:nvSpPr>
            <p:spPr bwMode="auto">
              <a:xfrm>
                <a:off x="7499" y="5652"/>
                <a:ext cx="3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1" name="Line 279"/>
              <p:cNvSpPr>
                <a:spLocks noChangeShapeType="1"/>
              </p:cNvSpPr>
              <p:nvPr/>
            </p:nvSpPr>
            <p:spPr bwMode="auto">
              <a:xfrm>
                <a:off x="7577" y="6084"/>
                <a:ext cx="3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2" name="Line 280"/>
              <p:cNvSpPr>
                <a:spLocks noChangeShapeType="1"/>
              </p:cNvSpPr>
              <p:nvPr/>
            </p:nvSpPr>
            <p:spPr bwMode="auto">
              <a:xfrm>
                <a:off x="7883" y="4788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3" name="Line 281"/>
              <p:cNvSpPr>
                <a:spLocks noChangeShapeType="1"/>
              </p:cNvSpPr>
              <p:nvPr/>
            </p:nvSpPr>
            <p:spPr bwMode="auto">
              <a:xfrm>
                <a:off x="7877" y="5238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4" name="Line 282"/>
              <p:cNvSpPr>
                <a:spLocks noChangeShapeType="1"/>
              </p:cNvSpPr>
              <p:nvPr/>
            </p:nvSpPr>
            <p:spPr bwMode="auto">
              <a:xfrm>
                <a:off x="7877" y="5652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5" name="Line 283"/>
              <p:cNvSpPr>
                <a:spLocks noChangeShapeType="1"/>
              </p:cNvSpPr>
              <p:nvPr/>
            </p:nvSpPr>
            <p:spPr bwMode="auto">
              <a:xfrm>
                <a:off x="7877" y="6084"/>
                <a:ext cx="2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6" name="Line 284"/>
              <p:cNvSpPr>
                <a:spLocks noChangeShapeType="1"/>
              </p:cNvSpPr>
              <p:nvPr/>
            </p:nvSpPr>
            <p:spPr bwMode="auto">
              <a:xfrm>
                <a:off x="8173" y="4788"/>
                <a:ext cx="2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7" name="Line 285"/>
              <p:cNvSpPr>
                <a:spLocks noChangeShapeType="1"/>
              </p:cNvSpPr>
              <p:nvPr/>
            </p:nvSpPr>
            <p:spPr bwMode="auto">
              <a:xfrm>
                <a:off x="8173" y="5238"/>
                <a:ext cx="2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8" name="Line 286"/>
              <p:cNvSpPr>
                <a:spLocks noChangeShapeType="1"/>
              </p:cNvSpPr>
              <p:nvPr/>
            </p:nvSpPr>
            <p:spPr bwMode="auto">
              <a:xfrm>
                <a:off x="8173" y="5652"/>
                <a:ext cx="2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39" name="Line 287"/>
              <p:cNvSpPr>
                <a:spLocks noChangeShapeType="1"/>
              </p:cNvSpPr>
              <p:nvPr/>
            </p:nvSpPr>
            <p:spPr bwMode="auto">
              <a:xfrm>
                <a:off x="8173" y="6084"/>
                <a:ext cx="2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0" name="Line 288"/>
              <p:cNvSpPr>
                <a:spLocks noChangeShapeType="1"/>
              </p:cNvSpPr>
              <p:nvPr/>
            </p:nvSpPr>
            <p:spPr bwMode="auto">
              <a:xfrm>
                <a:off x="8087" y="5022"/>
                <a:ext cx="0" cy="14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1" name="Line 289"/>
              <p:cNvSpPr>
                <a:spLocks noChangeShapeType="1"/>
              </p:cNvSpPr>
              <p:nvPr/>
            </p:nvSpPr>
            <p:spPr bwMode="auto">
              <a:xfrm>
                <a:off x="8519" y="5022"/>
                <a:ext cx="0" cy="14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2" name="Line 290"/>
              <p:cNvSpPr>
                <a:spLocks noChangeShapeType="1"/>
              </p:cNvSpPr>
              <p:nvPr/>
            </p:nvSpPr>
            <p:spPr bwMode="auto">
              <a:xfrm>
                <a:off x="7577" y="4788"/>
                <a:ext cx="0" cy="3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3" name="Line 291"/>
              <p:cNvSpPr>
                <a:spLocks noChangeShapeType="1"/>
              </p:cNvSpPr>
              <p:nvPr/>
            </p:nvSpPr>
            <p:spPr bwMode="auto">
              <a:xfrm flipH="1">
                <a:off x="7493" y="5166"/>
                <a:ext cx="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4" name="Line 292"/>
              <p:cNvSpPr>
                <a:spLocks noChangeShapeType="1"/>
              </p:cNvSpPr>
              <p:nvPr/>
            </p:nvSpPr>
            <p:spPr bwMode="auto">
              <a:xfrm>
                <a:off x="7577" y="5724"/>
                <a:ext cx="0" cy="3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5" name="Line 293"/>
              <p:cNvSpPr>
                <a:spLocks noChangeShapeType="1"/>
              </p:cNvSpPr>
              <p:nvPr/>
            </p:nvSpPr>
            <p:spPr bwMode="auto">
              <a:xfrm flipH="1">
                <a:off x="7499" y="5724"/>
                <a:ext cx="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6" name="Line 294"/>
              <p:cNvSpPr>
                <a:spLocks noChangeShapeType="1"/>
              </p:cNvSpPr>
              <p:nvPr/>
            </p:nvSpPr>
            <p:spPr bwMode="auto">
              <a:xfrm flipH="1">
                <a:off x="6866" y="4932"/>
                <a:ext cx="17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7" name="Line 295"/>
              <p:cNvSpPr>
                <a:spLocks noChangeShapeType="1"/>
              </p:cNvSpPr>
              <p:nvPr/>
            </p:nvSpPr>
            <p:spPr bwMode="auto">
              <a:xfrm>
                <a:off x="7109" y="4932"/>
                <a:ext cx="0" cy="42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8" name="Line 296"/>
              <p:cNvSpPr>
                <a:spLocks noChangeShapeType="1"/>
              </p:cNvSpPr>
              <p:nvPr/>
            </p:nvSpPr>
            <p:spPr bwMode="auto">
              <a:xfrm>
                <a:off x="7045" y="4932"/>
                <a:ext cx="0" cy="7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49" name="Line 297"/>
              <p:cNvSpPr>
                <a:spLocks noChangeShapeType="1"/>
              </p:cNvSpPr>
              <p:nvPr/>
            </p:nvSpPr>
            <p:spPr bwMode="auto">
              <a:xfrm flipV="1">
                <a:off x="7109" y="5358"/>
                <a:ext cx="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50" name="Line 298"/>
              <p:cNvSpPr>
                <a:spLocks noChangeShapeType="1"/>
              </p:cNvSpPr>
              <p:nvPr/>
            </p:nvSpPr>
            <p:spPr bwMode="auto">
              <a:xfrm>
                <a:off x="7045" y="5652"/>
                <a:ext cx="1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51" name="Line 299"/>
              <p:cNvSpPr>
                <a:spLocks noChangeShapeType="1"/>
              </p:cNvSpPr>
              <p:nvPr/>
            </p:nvSpPr>
            <p:spPr bwMode="auto">
              <a:xfrm>
                <a:off x="7354" y="586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52" name="Line 300"/>
              <p:cNvSpPr>
                <a:spLocks noChangeShapeType="1"/>
              </p:cNvSpPr>
              <p:nvPr/>
            </p:nvSpPr>
            <p:spPr bwMode="auto">
              <a:xfrm flipH="1">
                <a:off x="6866" y="6006"/>
                <a:ext cx="5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53" name="Text Box 301"/>
              <p:cNvSpPr txBox="1">
                <a:spLocks noChangeArrowheads="1"/>
              </p:cNvSpPr>
              <p:nvPr/>
            </p:nvSpPr>
            <p:spPr bwMode="auto">
              <a:xfrm>
                <a:off x="6619" y="4806"/>
                <a:ext cx="289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A</a:t>
                </a:r>
              </a:p>
            </p:txBody>
          </p:sp>
          <p:sp>
            <p:nvSpPr>
              <p:cNvPr id="75054" name="Text Box 302"/>
              <p:cNvSpPr txBox="1">
                <a:spLocks noChangeArrowheads="1"/>
              </p:cNvSpPr>
              <p:nvPr/>
            </p:nvSpPr>
            <p:spPr bwMode="auto">
              <a:xfrm>
                <a:off x="6619" y="6012"/>
                <a:ext cx="624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enable</a:t>
                </a:r>
              </a:p>
            </p:txBody>
          </p:sp>
          <p:sp>
            <p:nvSpPr>
              <p:cNvPr id="75055" name="Text Box 303"/>
              <p:cNvSpPr txBox="1">
                <a:spLocks noChangeArrowheads="1"/>
              </p:cNvSpPr>
              <p:nvPr/>
            </p:nvSpPr>
            <p:spPr bwMode="auto">
              <a:xfrm>
                <a:off x="7961" y="6516"/>
                <a:ext cx="624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outputs</a:t>
                </a:r>
              </a:p>
            </p:txBody>
          </p:sp>
        </p:grpSp>
        <p:sp>
          <p:nvSpPr>
            <p:cNvPr id="75059" name="Text Box 307"/>
            <p:cNvSpPr txBox="1">
              <a:spLocks noChangeArrowheads="1"/>
            </p:cNvSpPr>
            <p:nvPr/>
          </p:nvSpPr>
          <p:spPr bwMode="auto">
            <a:xfrm>
              <a:off x="3894" y="3156"/>
              <a:ext cx="81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u="sng"/>
                <a:t>Increase number and width of words</a:t>
              </a:r>
              <a:endParaRPr 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5F5B7-08BB-437D-A6E7-A0A6661A4030}" type="slidenum">
              <a:rPr lang="en-US"/>
              <a:pPr/>
              <a:t>22</a:t>
            </a:fld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 hierarchy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438275"/>
            <a:ext cx="3914775" cy="4629150"/>
          </a:xfrm>
        </p:spPr>
        <p:txBody>
          <a:bodyPr/>
          <a:lstStyle/>
          <a:p>
            <a:r>
              <a:rPr lang="en-US" sz="2400"/>
              <a:t>Want inexpensive, fast memory</a:t>
            </a:r>
          </a:p>
          <a:p>
            <a:r>
              <a:rPr lang="en-US" sz="2400"/>
              <a:t>Main memory</a:t>
            </a:r>
          </a:p>
          <a:p>
            <a:pPr lvl="1"/>
            <a:r>
              <a:rPr lang="en-US" sz="2000"/>
              <a:t>Large, inexpensive, slow memory stores entire program and data</a:t>
            </a:r>
          </a:p>
          <a:p>
            <a:r>
              <a:rPr lang="en-US" sz="2400"/>
              <a:t>Cache</a:t>
            </a:r>
          </a:p>
          <a:p>
            <a:pPr lvl="1"/>
            <a:r>
              <a:rPr lang="en-US" sz="2000"/>
              <a:t>Small, expensive, fast memory stores copy of likely accessed parts of larger memory</a:t>
            </a:r>
          </a:p>
          <a:p>
            <a:pPr lvl="1"/>
            <a:r>
              <a:rPr lang="en-US" sz="2000"/>
              <a:t>Can be multiple levels of cache</a:t>
            </a:r>
          </a:p>
        </p:txBody>
      </p:sp>
      <p:grpSp>
        <p:nvGrpSpPr>
          <p:cNvPr id="91140" name="Group 4"/>
          <p:cNvGrpSpPr>
            <a:grpSpLocks/>
          </p:cNvGrpSpPr>
          <p:nvPr/>
        </p:nvGrpSpPr>
        <p:grpSpPr bwMode="auto">
          <a:xfrm>
            <a:off x="4257675" y="2181225"/>
            <a:ext cx="4572000" cy="2835275"/>
            <a:chOff x="1621" y="1706"/>
            <a:chExt cx="7200" cy="4464"/>
          </a:xfrm>
        </p:grpSpPr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4789" y="1778"/>
              <a:ext cx="864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/>
              <a:r>
                <a:rPr lang="en-US"/>
                <a:t>Processor</a:t>
              </a:r>
            </a:p>
          </p:txBody>
        </p:sp>
        <p:sp>
          <p:nvSpPr>
            <p:cNvPr id="91142" name="Line 6"/>
            <p:cNvSpPr>
              <a:spLocks noChangeShapeType="1"/>
            </p:cNvSpPr>
            <p:nvPr/>
          </p:nvSpPr>
          <p:spPr bwMode="auto">
            <a:xfrm>
              <a:off x="5221" y="3002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3" name="Rectangle 7"/>
            <p:cNvSpPr>
              <a:spLocks noChangeArrowheads="1"/>
            </p:cNvSpPr>
            <p:nvPr/>
          </p:nvSpPr>
          <p:spPr bwMode="auto">
            <a:xfrm>
              <a:off x="4501" y="3362"/>
              <a:ext cx="1440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/>
                <a:t>Cache</a:t>
              </a:r>
            </a:p>
          </p:txBody>
        </p:sp>
        <p:sp>
          <p:nvSpPr>
            <p:cNvPr id="91144" name="Line 8"/>
            <p:cNvSpPr>
              <a:spLocks noChangeShapeType="1"/>
            </p:cNvSpPr>
            <p:nvPr/>
          </p:nvSpPr>
          <p:spPr bwMode="auto">
            <a:xfrm>
              <a:off x="5221" y="37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5" name="Rectangle 9"/>
            <p:cNvSpPr>
              <a:spLocks noChangeArrowheads="1"/>
            </p:cNvSpPr>
            <p:nvPr/>
          </p:nvSpPr>
          <p:spPr bwMode="auto">
            <a:xfrm>
              <a:off x="3421" y="4154"/>
              <a:ext cx="3600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/>
                <a:t>Main memory</a:t>
              </a:r>
            </a:p>
          </p:txBody>
        </p:sp>
        <p:sp>
          <p:nvSpPr>
            <p:cNvPr id="91146" name="Rectangle 10"/>
            <p:cNvSpPr>
              <a:spLocks noChangeArrowheads="1"/>
            </p:cNvSpPr>
            <p:nvPr/>
          </p:nvSpPr>
          <p:spPr bwMode="auto">
            <a:xfrm>
              <a:off x="2701" y="4946"/>
              <a:ext cx="5040" cy="432"/>
            </a:xfrm>
            <a:prstGeom prst="rect">
              <a:avLst/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/>
                <a:t>Disk</a:t>
              </a:r>
            </a:p>
          </p:txBody>
        </p:sp>
        <p:sp>
          <p:nvSpPr>
            <p:cNvPr id="91147" name="Line 11"/>
            <p:cNvSpPr>
              <a:spLocks noChangeShapeType="1"/>
            </p:cNvSpPr>
            <p:nvPr/>
          </p:nvSpPr>
          <p:spPr bwMode="auto">
            <a:xfrm>
              <a:off x="5221" y="458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8" name="Line 12"/>
            <p:cNvSpPr>
              <a:spLocks noChangeShapeType="1"/>
            </p:cNvSpPr>
            <p:nvPr/>
          </p:nvSpPr>
          <p:spPr bwMode="auto">
            <a:xfrm>
              <a:off x="5221" y="5378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9" name="Rectangle 13"/>
            <p:cNvSpPr>
              <a:spLocks noChangeArrowheads="1"/>
            </p:cNvSpPr>
            <p:nvPr/>
          </p:nvSpPr>
          <p:spPr bwMode="auto">
            <a:xfrm>
              <a:off x="1621" y="5738"/>
              <a:ext cx="7200" cy="432"/>
            </a:xfrm>
            <a:prstGeom prst="rect">
              <a:avLst/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/>
                <a:t>Tape</a:t>
              </a:r>
            </a:p>
          </p:txBody>
        </p:sp>
        <p:sp>
          <p:nvSpPr>
            <p:cNvPr id="91150" name="Rectangle 14"/>
            <p:cNvSpPr>
              <a:spLocks noChangeArrowheads="1"/>
            </p:cNvSpPr>
            <p:nvPr/>
          </p:nvSpPr>
          <p:spPr bwMode="auto">
            <a:xfrm>
              <a:off x="4357" y="1706"/>
              <a:ext cx="1728" cy="223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1" name="Rectangle 15"/>
            <p:cNvSpPr>
              <a:spLocks noChangeArrowheads="1"/>
            </p:cNvSpPr>
            <p:nvPr/>
          </p:nvSpPr>
          <p:spPr bwMode="auto">
            <a:xfrm>
              <a:off x="4789" y="2570"/>
              <a:ext cx="864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/>
              <a:r>
                <a:rPr lang="en-US"/>
                <a:t>Registers</a:t>
              </a:r>
            </a:p>
          </p:txBody>
        </p:sp>
        <p:sp>
          <p:nvSpPr>
            <p:cNvPr id="91152" name="Line 16"/>
            <p:cNvSpPr>
              <a:spLocks noChangeShapeType="1"/>
            </p:cNvSpPr>
            <p:nvPr/>
          </p:nvSpPr>
          <p:spPr bwMode="auto">
            <a:xfrm>
              <a:off x="5221" y="2210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A9241-F411-4B4E-B9AC-727BB39A966C}" type="slidenum">
              <a:rPr lang="en-US"/>
              <a:pPr/>
              <a:t>23</a:t>
            </a:fld>
            <a:endParaRPr lang="en-US"/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44475" y="1477963"/>
            <a:ext cx="8591550" cy="442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200"/>
              <a:t>	</a:t>
            </a:r>
          </a:p>
        </p:txBody>
      </p:sp>
      <p:sp>
        <p:nvSpPr>
          <p:cNvPr id="75939" name="Rectangle 16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</a:t>
            </a:r>
          </a:p>
        </p:txBody>
      </p:sp>
      <p:sp>
        <p:nvSpPr>
          <p:cNvPr id="75940" name="Rectangle 16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b="1"/>
              <a:t>Usually designed with SRAM</a:t>
            </a:r>
            <a:endParaRPr lang="en-US" sz="2000"/>
          </a:p>
          <a:p>
            <a:pPr lvl="1"/>
            <a:r>
              <a:rPr lang="en-US" sz="1800"/>
              <a:t>faster but more expensive than DRAM</a:t>
            </a:r>
          </a:p>
          <a:p>
            <a:r>
              <a:rPr lang="en-US" sz="2000" b="1"/>
              <a:t>Usually on same chip as processor</a:t>
            </a:r>
            <a:endParaRPr lang="en-US" sz="2000"/>
          </a:p>
          <a:p>
            <a:pPr lvl="1"/>
            <a:r>
              <a:rPr lang="en-US" sz="1800"/>
              <a:t>space limited, so much smaller than off-chip main memory</a:t>
            </a:r>
          </a:p>
          <a:p>
            <a:pPr lvl="1"/>
            <a:r>
              <a:rPr lang="en-US" sz="1800"/>
              <a:t>faster access ( 1 cycle vs. several cycles for main memory)</a:t>
            </a:r>
          </a:p>
          <a:p>
            <a:r>
              <a:rPr lang="en-US" sz="2000" b="1"/>
              <a:t>Cache operation:</a:t>
            </a:r>
            <a:endParaRPr lang="en-US" sz="2000"/>
          </a:p>
          <a:p>
            <a:pPr lvl="1"/>
            <a:r>
              <a:rPr lang="en-US" sz="1800"/>
              <a:t>Request for main memory access (read or write)</a:t>
            </a:r>
          </a:p>
          <a:p>
            <a:pPr lvl="1"/>
            <a:r>
              <a:rPr lang="en-US" sz="1800"/>
              <a:t>First, check cache for copy</a:t>
            </a:r>
            <a:endParaRPr lang="en-US" sz="1600"/>
          </a:p>
          <a:p>
            <a:pPr lvl="2"/>
            <a:r>
              <a:rPr lang="en-US" sz="1600"/>
              <a:t>cache hit</a:t>
            </a:r>
          </a:p>
          <a:p>
            <a:pPr lvl="3"/>
            <a:r>
              <a:rPr lang="en-US" sz="1400"/>
              <a:t>copy is in cache, quick access</a:t>
            </a:r>
          </a:p>
          <a:p>
            <a:pPr lvl="2"/>
            <a:r>
              <a:rPr lang="en-US" sz="1600"/>
              <a:t>cache miss</a:t>
            </a:r>
          </a:p>
          <a:p>
            <a:pPr lvl="3"/>
            <a:r>
              <a:rPr lang="en-US" sz="1400"/>
              <a:t>copy not in cache, read address and possibly its neighbors into cache</a:t>
            </a:r>
          </a:p>
          <a:p>
            <a:r>
              <a:rPr lang="en-US" sz="2000" b="1"/>
              <a:t>Several cache design choices</a:t>
            </a:r>
          </a:p>
          <a:p>
            <a:pPr lvl="1"/>
            <a:r>
              <a:rPr lang="en-US" sz="1800"/>
              <a:t>cache mapping, replacement policies, and write techniques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AA14F-C5F9-4A6D-8AB1-7CB1D4E5BFBE}" type="slidenum">
              <a:rPr lang="en-US"/>
              <a:pPr/>
              <a:t>24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 mapping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01050" cy="4495800"/>
          </a:xfrm>
        </p:spPr>
        <p:txBody>
          <a:bodyPr/>
          <a:lstStyle/>
          <a:p>
            <a:r>
              <a:rPr lang="en-US" sz="2400"/>
              <a:t>Far fewer number of available cache addresses</a:t>
            </a:r>
          </a:p>
          <a:p>
            <a:r>
              <a:rPr lang="en-US" sz="2400"/>
              <a:t>Are address’ contents in cache?</a:t>
            </a:r>
          </a:p>
          <a:p>
            <a:r>
              <a:rPr lang="en-US" sz="2400"/>
              <a:t>Cache mapping used to assign main memory address to cache address and determine hit or miss</a:t>
            </a:r>
          </a:p>
          <a:p>
            <a:r>
              <a:rPr lang="en-US" sz="2400"/>
              <a:t>Three basic techniques:</a:t>
            </a:r>
          </a:p>
          <a:p>
            <a:pPr lvl="1"/>
            <a:r>
              <a:rPr lang="en-US" sz="2000"/>
              <a:t>Direct mapping</a:t>
            </a:r>
          </a:p>
          <a:p>
            <a:pPr lvl="1"/>
            <a:r>
              <a:rPr lang="en-US" sz="2000"/>
              <a:t>Fully associative mapping</a:t>
            </a:r>
          </a:p>
          <a:p>
            <a:pPr lvl="1"/>
            <a:r>
              <a:rPr lang="en-US" sz="2000"/>
              <a:t>Set-associative mapping</a:t>
            </a:r>
          </a:p>
          <a:p>
            <a:r>
              <a:rPr lang="en-US" sz="2400"/>
              <a:t>Caches partitioned into indivisible blocks or lines of adjacent memory addresses</a:t>
            </a:r>
          </a:p>
          <a:p>
            <a:pPr lvl="1"/>
            <a:r>
              <a:rPr lang="en-US" sz="2000"/>
              <a:t>usually 4 or 8 addresses per line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35071-A6A8-44EC-B274-F2E0F0D52641}" type="slidenum">
              <a:rPr lang="en-US"/>
              <a:pPr/>
              <a:t>25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mapping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5572125" cy="4495800"/>
          </a:xfrm>
        </p:spPr>
        <p:txBody>
          <a:bodyPr/>
          <a:lstStyle/>
          <a:p>
            <a:r>
              <a:rPr lang="en-US" sz="2000"/>
              <a:t>Main memory address divided into 2 fields</a:t>
            </a:r>
          </a:p>
          <a:p>
            <a:pPr lvl="1"/>
            <a:r>
              <a:rPr lang="en-US" sz="1800"/>
              <a:t>Index</a:t>
            </a:r>
          </a:p>
          <a:p>
            <a:pPr lvl="2"/>
            <a:r>
              <a:rPr lang="en-US" sz="1600"/>
              <a:t>cache address</a:t>
            </a:r>
          </a:p>
          <a:p>
            <a:pPr lvl="2"/>
            <a:r>
              <a:rPr lang="en-US" sz="1400"/>
              <a:t>number of bits determined by cache size</a:t>
            </a:r>
            <a:endParaRPr lang="en-US" sz="1600"/>
          </a:p>
          <a:p>
            <a:pPr lvl="1"/>
            <a:r>
              <a:rPr lang="en-US" sz="1800"/>
              <a:t>Tag</a:t>
            </a:r>
          </a:p>
          <a:p>
            <a:pPr lvl="2"/>
            <a:r>
              <a:rPr lang="en-US" sz="1600"/>
              <a:t>compared with tag stored in cache at address indicated by index</a:t>
            </a:r>
          </a:p>
          <a:p>
            <a:pPr lvl="2"/>
            <a:r>
              <a:rPr lang="en-US" sz="1600"/>
              <a:t>if tags match, check valid bit</a:t>
            </a:r>
          </a:p>
          <a:p>
            <a:r>
              <a:rPr lang="en-US" sz="2000"/>
              <a:t>Valid bit</a:t>
            </a:r>
          </a:p>
          <a:p>
            <a:pPr lvl="1"/>
            <a:r>
              <a:rPr lang="en-US" sz="1800"/>
              <a:t>indicates whether data in slot has been loaded from memory</a:t>
            </a:r>
          </a:p>
          <a:p>
            <a:r>
              <a:rPr lang="en-US" sz="2000"/>
              <a:t>Offset</a:t>
            </a:r>
          </a:p>
          <a:p>
            <a:pPr lvl="1"/>
            <a:r>
              <a:rPr lang="en-US" sz="1800"/>
              <a:t>used to find particular word in cache line</a:t>
            </a:r>
          </a:p>
        </p:txBody>
      </p:sp>
      <p:grpSp>
        <p:nvGrpSpPr>
          <p:cNvPr id="93188" name="Group 4"/>
          <p:cNvGrpSpPr>
            <a:grpSpLocks/>
          </p:cNvGrpSpPr>
          <p:nvPr/>
        </p:nvGrpSpPr>
        <p:grpSpPr bwMode="auto">
          <a:xfrm>
            <a:off x="6094413" y="3136900"/>
            <a:ext cx="2762250" cy="1604963"/>
            <a:chOff x="3062" y="1521"/>
            <a:chExt cx="4351" cy="2527"/>
          </a:xfrm>
        </p:grpSpPr>
        <p:sp>
          <p:nvSpPr>
            <p:cNvPr id="93189" name="Text Box 5"/>
            <p:cNvSpPr txBox="1">
              <a:spLocks noChangeArrowheads="1"/>
            </p:cNvSpPr>
            <p:nvPr/>
          </p:nvSpPr>
          <p:spPr bwMode="auto">
            <a:xfrm>
              <a:off x="6172" y="2860"/>
              <a:ext cx="1241" cy="4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5400" y="3431"/>
              <a:ext cx="1241" cy="4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Valid</a:t>
              </a:r>
            </a:p>
          </p:txBody>
        </p:sp>
        <p:sp>
          <p:nvSpPr>
            <p:cNvPr id="93191" name="Rectangle 7"/>
            <p:cNvSpPr>
              <a:spLocks noChangeArrowheads="1"/>
            </p:cNvSpPr>
            <p:nvPr/>
          </p:nvSpPr>
          <p:spPr bwMode="auto">
            <a:xfrm>
              <a:off x="3062" y="1521"/>
              <a:ext cx="2943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2" name="Text Box 8"/>
            <p:cNvSpPr txBox="1">
              <a:spLocks noChangeArrowheads="1"/>
            </p:cNvSpPr>
            <p:nvPr/>
          </p:nvSpPr>
          <p:spPr bwMode="auto">
            <a:xfrm>
              <a:off x="3093" y="1557"/>
              <a:ext cx="1002" cy="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Tag</a:t>
              </a:r>
            </a:p>
          </p:txBody>
        </p:sp>
        <p:sp>
          <p:nvSpPr>
            <p:cNvPr id="93193" name="Text Box 9"/>
            <p:cNvSpPr txBox="1">
              <a:spLocks noChangeArrowheads="1"/>
            </p:cNvSpPr>
            <p:nvPr/>
          </p:nvSpPr>
          <p:spPr bwMode="auto">
            <a:xfrm>
              <a:off x="4127" y="1557"/>
              <a:ext cx="907" cy="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Index</a:t>
              </a:r>
            </a:p>
          </p:txBody>
        </p:sp>
        <p:sp>
          <p:nvSpPr>
            <p:cNvPr id="93194" name="Text Box 10"/>
            <p:cNvSpPr txBox="1">
              <a:spLocks noChangeArrowheads="1"/>
            </p:cNvSpPr>
            <p:nvPr/>
          </p:nvSpPr>
          <p:spPr bwMode="auto">
            <a:xfrm>
              <a:off x="5065" y="1557"/>
              <a:ext cx="898" cy="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Offset</a:t>
              </a:r>
            </a:p>
          </p:txBody>
        </p:sp>
        <p:sp>
          <p:nvSpPr>
            <p:cNvPr id="93195" name="Line 11"/>
            <p:cNvSpPr>
              <a:spLocks noChangeShapeType="1"/>
            </p:cNvSpPr>
            <p:nvPr/>
          </p:nvSpPr>
          <p:spPr bwMode="auto">
            <a:xfrm>
              <a:off x="4877" y="1860"/>
              <a:ext cx="0" cy="8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6" name="Line 12"/>
            <p:cNvSpPr>
              <a:spLocks noChangeShapeType="1"/>
            </p:cNvSpPr>
            <p:nvPr/>
          </p:nvSpPr>
          <p:spPr bwMode="auto">
            <a:xfrm flipH="1">
              <a:off x="4460" y="2694"/>
              <a:ext cx="4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7" name="AutoShape 13"/>
            <p:cNvSpPr>
              <a:spLocks noChangeArrowheads="1"/>
            </p:cNvSpPr>
            <p:nvPr/>
          </p:nvSpPr>
          <p:spPr bwMode="auto">
            <a:xfrm>
              <a:off x="4732" y="3238"/>
              <a:ext cx="699" cy="39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8" name="Line 14"/>
            <p:cNvSpPr>
              <a:spLocks noChangeShapeType="1"/>
            </p:cNvSpPr>
            <p:nvPr/>
          </p:nvSpPr>
          <p:spPr bwMode="auto">
            <a:xfrm>
              <a:off x="3614" y="3379"/>
              <a:ext cx="11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9" name="Line 15"/>
            <p:cNvSpPr>
              <a:spLocks noChangeShapeType="1"/>
            </p:cNvSpPr>
            <p:nvPr/>
          </p:nvSpPr>
          <p:spPr bwMode="auto">
            <a:xfrm>
              <a:off x="5433" y="3437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0" name="Line 16"/>
            <p:cNvSpPr>
              <a:spLocks noChangeShapeType="1"/>
            </p:cNvSpPr>
            <p:nvPr/>
          </p:nvSpPr>
          <p:spPr bwMode="auto">
            <a:xfrm>
              <a:off x="3218" y="1843"/>
              <a:ext cx="0" cy="19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1" name="Line 17"/>
            <p:cNvSpPr>
              <a:spLocks noChangeShapeType="1"/>
            </p:cNvSpPr>
            <p:nvPr/>
          </p:nvSpPr>
          <p:spPr bwMode="auto">
            <a:xfrm>
              <a:off x="3219" y="3790"/>
              <a:ext cx="4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2" name="Line 18"/>
            <p:cNvSpPr>
              <a:spLocks noChangeShapeType="1"/>
            </p:cNvSpPr>
            <p:nvPr/>
          </p:nvSpPr>
          <p:spPr bwMode="auto">
            <a:xfrm>
              <a:off x="4316" y="3782"/>
              <a:ext cx="29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3" name="Line 19"/>
            <p:cNvSpPr>
              <a:spLocks noChangeShapeType="1"/>
            </p:cNvSpPr>
            <p:nvPr/>
          </p:nvSpPr>
          <p:spPr bwMode="auto">
            <a:xfrm flipV="1">
              <a:off x="4606" y="3518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4" name="Line 20"/>
            <p:cNvSpPr>
              <a:spLocks noChangeShapeType="1"/>
            </p:cNvSpPr>
            <p:nvPr/>
          </p:nvSpPr>
          <p:spPr bwMode="auto">
            <a:xfrm>
              <a:off x="4597" y="3519"/>
              <a:ext cx="1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5" name="AutoShape 21"/>
            <p:cNvSpPr>
              <a:spLocks noChangeArrowheads="1"/>
            </p:cNvSpPr>
            <p:nvPr/>
          </p:nvSpPr>
          <p:spPr bwMode="auto">
            <a:xfrm>
              <a:off x="3625" y="3511"/>
              <a:ext cx="693" cy="537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3206" name="Rectangle 22"/>
            <p:cNvSpPr>
              <a:spLocks noChangeArrowheads="1"/>
            </p:cNvSpPr>
            <p:nvPr/>
          </p:nvSpPr>
          <p:spPr bwMode="auto">
            <a:xfrm>
              <a:off x="3457" y="2183"/>
              <a:ext cx="1003" cy="10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7" name="Text Box 23"/>
            <p:cNvSpPr txBox="1">
              <a:spLocks noChangeArrowheads="1"/>
            </p:cNvSpPr>
            <p:nvPr/>
          </p:nvSpPr>
          <p:spPr bwMode="auto">
            <a:xfrm>
              <a:off x="3457" y="2118"/>
              <a:ext cx="1003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3208" name="Line 24"/>
            <p:cNvSpPr>
              <a:spLocks noChangeShapeType="1"/>
            </p:cNvSpPr>
            <p:nvPr/>
          </p:nvSpPr>
          <p:spPr bwMode="auto">
            <a:xfrm>
              <a:off x="3458" y="2612"/>
              <a:ext cx="10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9" name="Line 25"/>
            <p:cNvSpPr>
              <a:spLocks noChangeShapeType="1"/>
            </p:cNvSpPr>
            <p:nvPr/>
          </p:nvSpPr>
          <p:spPr bwMode="auto">
            <a:xfrm>
              <a:off x="3458" y="2768"/>
              <a:ext cx="10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0" name="Line 26"/>
            <p:cNvSpPr>
              <a:spLocks noChangeShapeType="1"/>
            </p:cNvSpPr>
            <p:nvPr/>
          </p:nvSpPr>
          <p:spPr bwMode="auto">
            <a:xfrm>
              <a:off x="3459" y="2926"/>
              <a:ext cx="10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1" name="Line 27"/>
            <p:cNvSpPr>
              <a:spLocks noChangeShapeType="1"/>
            </p:cNvSpPr>
            <p:nvPr/>
          </p:nvSpPr>
          <p:spPr bwMode="auto">
            <a:xfrm>
              <a:off x="3459" y="3082"/>
              <a:ext cx="10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2" name="Rectangle 28"/>
            <p:cNvSpPr>
              <a:spLocks noChangeArrowheads="1"/>
            </p:cNvSpPr>
            <p:nvPr/>
          </p:nvSpPr>
          <p:spPr bwMode="auto">
            <a:xfrm>
              <a:off x="3458" y="2611"/>
              <a:ext cx="1002" cy="157"/>
            </a:xfrm>
            <a:prstGeom prst="rect">
              <a:avLst/>
            </a:prstGeom>
            <a:solidFill>
              <a:srgbClr val="969696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3" name="Line 29"/>
            <p:cNvSpPr>
              <a:spLocks noChangeShapeType="1"/>
            </p:cNvSpPr>
            <p:nvPr/>
          </p:nvSpPr>
          <p:spPr bwMode="auto">
            <a:xfrm>
              <a:off x="3801" y="2109"/>
              <a:ext cx="0" cy="1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auto">
            <a:xfrm>
              <a:off x="4132" y="2146"/>
              <a:ext cx="0" cy="11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5" name="AutoShape 31"/>
            <p:cNvSpPr>
              <a:spLocks noChangeArrowheads="1"/>
            </p:cNvSpPr>
            <p:nvPr/>
          </p:nvSpPr>
          <p:spPr bwMode="auto">
            <a:xfrm rot="-5400000">
              <a:off x="5542" y="2584"/>
              <a:ext cx="645" cy="60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6" name="Line 32"/>
            <p:cNvSpPr>
              <a:spLocks noChangeShapeType="1"/>
            </p:cNvSpPr>
            <p:nvPr/>
          </p:nvSpPr>
          <p:spPr bwMode="auto">
            <a:xfrm>
              <a:off x="5889" y="1836"/>
              <a:ext cx="0" cy="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7" name="Line 33"/>
            <p:cNvSpPr>
              <a:spLocks noChangeShapeType="1"/>
            </p:cNvSpPr>
            <p:nvPr/>
          </p:nvSpPr>
          <p:spPr bwMode="auto">
            <a:xfrm>
              <a:off x="4282" y="2693"/>
              <a:ext cx="355" cy="21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8" name="Line 34"/>
            <p:cNvSpPr>
              <a:spLocks noChangeShapeType="1"/>
            </p:cNvSpPr>
            <p:nvPr/>
          </p:nvSpPr>
          <p:spPr bwMode="auto">
            <a:xfrm flipV="1">
              <a:off x="4626" y="2907"/>
              <a:ext cx="930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9" name="Line 35"/>
            <p:cNvSpPr>
              <a:spLocks noChangeShapeType="1"/>
            </p:cNvSpPr>
            <p:nvPr/>
          </p:nvSpPr>
          <p:spPr bwMode="auto">
            <a:xfrm>
              <a:off x="6172" y="2884"/>
              <a:ext cx="72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0" name="Line 36"/>
            <p:cNvSpPr>
              <a:spLocks noChangeShapeType="1"/>
            </p:cNvSpPr>
            <p:nvPr/>
          </p:nvSpPr>
          <p:spPr bwMode="auto">
            <a:xfrm>
              <a:off x="3614" y="2685"/>
              <a:ext cx="0" cy="6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1" name="Line 37"/>
            <p:cNvSpPr>
              <a:spLocks noChangeShapeType="1"/>
            </p:cNvSpPr>
            <p:nvPr/>
          </p:nvSpPr>
          <p:spPr bwMode="auto">
            <a:xfrm flipH="1">
              <a:off x="3968" y="2693"/>
              <a:ext cx="1" cy="8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AF19-A70F-4AED-8DAA-A7A044FEE31F}" type="slidenum">
              <a:rPr lang="en-US"/>
              <a:pPr/>
              <a:t>26</a:t>
            </a:fld>
            <a:endParaRPr 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Fully associative mapping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1657350"/>
            <a:ext cx="8286750" cy="1781175"/>
          </a:xfrm>
        </p:spPr>
        <p:txBody>
          <a:bodyPr/>
          <a:lstStyle/>
          <a:p>
            <a:r>
              <a:rPr lang="en-US" sz="2400"/>
              <a:t>Complete main memory address stored in each cache address</a:t>
            </a:r>
          </a:p>
          <a:p>
            <a:r>
              <a:rPr lang="en-US" sz="2400"/>
              <a:t>All addresses stored in cache simultaneously compared with desired address</a:t>
            </a:r>
          </a:p>
          <a:p>
            <a:r>
              <a:rPr lang="en-US" sz="2400"/>
              <a:t>Valid bit and offset same as direct mapping</a:t>
            </a:r>
            <a:endParaRPr lang="en-US" sz="2000"/>
          </a:p>
        </p:txBody>
      </p:sp>
      <p:grpSp>
        <p:nvGrpSpPr>
          <p:cNvPr id="94212" name="Group 4"/>
          <p:cNvGrpSpPr>
            <a:grpSpLocks/>
          </p:cNvGrpSpPr>
          <p:nvPr/>
        </p:nvGrpSpPr>
        <p:grpSpPr bwMode="auto">
          <a:xfrm>
            <a:off x="2751138" y="3763963"/>
            <a:ext cx="4030662" cy="1846262"/>
            <a:chOff x="2531" y="3887"/>
            <a:chExt cx="6347" cy="2908"/>
          </a:xfrm>
        </p:grpSpPr>
        <p:sp>
          <p:nvSpPr>
            <p:cNvPr id="94213" name="Rectangle 5"/>
            <p:cNvSpPr>
              <a:spLocks noChangeArrowheads="1"/>
            </p:cNvSpPr>
            <p:nvPr/>
          </p:nvSpPr>
          <p:spPr bwMode="auto">
            <a:xfrm>
              <a:off x="2531" y="3887"/>
              <a:ext cx="2943" cy="4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14" name="Text Box 6"/>
            <p:cNvSpPr txBox="1">
              <a:spLocks noChangeArrowheads="1"/>
            </p:cNvSpPr>
            <p:nvPr/>
          </p:nvSpPr>
          <p:spPr bwMode="auto">
            <a:xfrm>
              <a:off x="2562" y="3919"/>
              <a:ext cx="1931" cy="3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Tag</a:t>
              </a:r>
            </a:p>
          </p:txBody>
        </p:sp>
        <p:sp>
          <p:nvSpPr>
            <p:cNvPr id="94215" name="Text Box 7"/>
            <p:cNvSpPr txBox="1">
              <a:spLocks noChangeArrowheads="1"/>
            </p:cNvSpPr>
            <p:nvPr/>
          </p:nvSpPr>
          <p:spPr bwMode="auto">
            <a:xfrm>
              <a:off x="4534" y="3919"/>
              <a:ext cx="898" cy="3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Offset</a:t>
              </a:r>
            </a:p>
          </p:txBody>
        </p:sp>
        <p:sp>
          <p:nvSpPr>
            <p:cNvPr id="94216" name="Line 8"/>
            <p:cNvSpPr>
              <a:spLocks noChangeShapeType="1"/>
            </p:cNvSpPr>
            <p:nvPr/>
          </p:nvSpPr>
          <p:spPr bwMode="auto">
            <a:xfrm flipH="1">
              <a:off x="2687" y="4204"/>
              <a:ext cx="0" cy="1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17" name="Line 9"/>
            <p:cNvSpPr>
              <a:spLocks noChangeShapeType="1"/>
            </p:cNvSpPr>
            <p:nvPr/>
          </p:nvSpPr>
          <p:spPr bwMode="auto">
            <a:xfrm flipV="1">
              <a:off x="2697" y="5441"/>
              <a:ext cx="5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18" name="AutoShape 10"/>
            <p:cNvSpPr>
              <a:spLocks noChangeArrowheads="1"/>
            </p:cNvSpPr>
            <p:nvPr/>
          </p:nvSpPr>
          <p:spPr bwMode="auto">
            <a:xfrm>
              <a:off x="3177" y="5178"/>
              <a:ext cx="505" cy="537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4219" name="Rectangle 11"/>
            <p:cNvSpPr>
              <a:spLocks noChangeArrowheads="1"/>
            </p:cNvSpPr>
            <p:nvPr/>
          </p:nvSpPr>
          <p:spPr bwMode="auto">
            <a:xfrm>
              <a:off x="2926" y="4526"/>
              <a:ext cx="1003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0" name="Text Box 12"/>
            <p:cNvSpPr txBox="1">
              <a:spLocks noChangeArrowheads="1"/>
            </p:cNvSpPr>
            <p:nvPr/>
          </p:nvSpPr>
          <p:spPr bwMode="auto">
            <a:xfrm>
              <a:off x="2926" y="4433"/>
              <a:ext cx="1003" cy="37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4221" name="Line 13"/>
            <p:cNvSpPr>
              <a:spLocks noChangeShapeType="1"/>
            </p:cNvSpPr>
            <p:nvPr/>
          </p:nvSpPr>
          <p:spPr bwMode="auto">
            <a:xfrm>
              <a:off x="3261" y="4434"/>
              <a:ext cx="9" cy="5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2" name="Line 14"/>
            <p:cNvSpPr>
              <a:spLocks noChangeShapeType="1"/>
            </p:cNvSpPr>
            <p:nvPr/>
          </p:nvSpPr>
          <p:spPr bwMode="auto">
            <a:xfrm>
              <a:off x="3601" y="4434"/>
              <a:ext cx="0" cy="5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3" name="Text Box 15"/>
            <p:cNvSpPr txBox="1">
              <a:spLocks noChangeArrowheads="1"/>
            </p:cNvSpPr>
            <p:nvPr/>
          </p:nvSpPr>
          <p:spPr bwMode="auto">
            <a:xfrm>
              <a:off x="7077" y="5136"/>
              <a:ext cx="1001" cy="4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Valid</a:t>
              </a:r>
            </a:p>
          </p:txBody>
        </p:sp>
        <p:sp>
          <p:nvSpPr>
            <p:cNvPr id="94224" name="Line 16"/>
            <p:cNvSpPr>
              <a:spLocks noChangeShapeType="1"/>
            </p:cNvSpPr>
            <p:nvPr/>
          </p:nvSpPr>
          <p:spPr bwMode="auto">
            <a:xfrm>
              <a:off x="7054" y="5416"/>
              <a:ext cx="67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5" name="Line 17"/>
            <p:cNvSpPr>
              <a:spLocks noChangeShapeType="1"/>
            </p:cNvSpPr>
            <p:nvPr/>
          </p:nvSpPr>
          <p:spPr bwMode="auto">
            <a:xfrm>
              <a:off x="2989" y="4888"/>
              <a:ext cx="0" cy="15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6" name="Line 18"/>
            <p:cNvSpPr>
              <a:spLocks noChangeShapeType="1"/>
            </p:cNvSpPr>
            <p:nvPr/>
          </p:nvSpPr>
          <p:spPr bwMode="auto">
            <a:xfrm>
              <a:off x="3438" y="4896"/>
              <a:ext cx="0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7" name="Line 19"/>
            <p:cNvSpPr>
              <a:spLocks noChangeShapeType="1"/>
            </p:cNvSpPr>
            <p:nvPr/>
          </p:nvSpPr>
          <p:spPr bwMode="auto">
            <a:xfrm flipV="1">
              <a:off x="2676" y="6043"/>
              <a:ext cx="2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8" name="AutoShape 20"/>
            <p:cNvSpPr>
              <a:spLocks noChangeArrowheads="1"/>
            </p:cNvSpPr>
            <p:nvPr/>
          </p:nvSpPr>
          <p:spPr bwMode="auto">
            <a:xfrm rot="-16169235">
              <a:off x="6725" y="5717"/>
              <a:ext cx="626" cy="58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29" name="Line 21"/>
            <p:cNvSpPr>
              <a:spLocks noChangeShapeType="1"/>
            </p:cNvSpPr>
            <p:nvPr/>
          </p:nvSpPr>
          <p:spPr bwMode="auto">
            <a:xfrm flipV="1">
              <a:off x="7058" y="5406"/>
              <a:ext cx="0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0" name="AutoShape 22"/>
            <p:cNvSpPr>
              <a:spLocks noChangeArrowheads="1"/>
            </p:cNvSpPr>
            <p:nvPr/>
          </p:nvSpPr>
          <p:spPr bwMode="auto">
            <a:xfrm rot="-5400000">
              <a:off x="7464" y="4236"/>
              <a:ext cx="646" cy="60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1" name="Line 23"/>
            <p:cNvSpPr>
              <a:spLocks noChangeShapeType="1"/>
            </p:cNvSpPr>
            <p:nvPr/>
          </p:nvSpPr>
          <p:spPr bwMode="auto">
            <a:xfrm>
              <a:off x="8102" y="4543"/>
              <a:ext cx="72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2" name="AutoShape 24"/>
            <p:cNvSpPr>
              <a:spLocks noChangeArrowheads="1"/>
            </p:cNvSpPr>
            <p:nvPr/>
          </p:nvSpPr>
          <p:spPr bwMode="auto">
            <a:xfrm rot="-5400000">
              <a:off x="6607" y="4681"/>
              <a:ext cx="646" cy="60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3" name="Line 25"/>
            <p:cNvSpPr>
              <a:spLocks noChangeShapeType="1"/>
            </p:cNvSpPr>
            <p:nvPr/>
          </p:nvSpPr>
          <p:spPr bwMode="auto">
            <a:xfrm>
              <a:off x="7246" y="4980"/>
              <a:ext cx="12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4" name="Line 26"/>
            <p:cNvSpPr>
              <a:spLocks noChangeShapeType="1"/>
            </p:cNvSpPr>
            <p:nvPr/>
          </p:nvSpPr>
          <p:spPr bwMode="auto">
            <a:xfrm flipV="1">
              <a:off x="7371" y="4527"/>
              <a:ext cx="0" cy="45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5" name="Line 27"/>
            <p:cNvSpPr>
              <a:spLocks noChangeShapeType="1"/>
            </p:cNvSpPr>
            <p:nvPr/>
          </p:nvSpPr>
          <p:spPr bwMode="auto">
            <a:xfrm flipV="1">
              <a:off x="7371" y="4527"/>
              <a:ext cx="105" cy="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6" name="Line 28"/>
            <p:cNvSpPr>
              <a:spLocks noChangeShapeType="1"/>
            </p:cNvSpPr>
            <p:nvPr/>
          </p:nvSpPr>
          <p:spPr bwMode="auto">
            <a:xfrm>
              <a:off x="5337" y="4114"/>
              <a:ext cx="24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7" name="Rectangle 29"/>
            <p:cNvSpPr>
              <a:spLocks noChangeArrowheads="1"/>
            </p:cNvSpPr>
            <p:nvPr/>
          </p:nvSpPr>
          <p:spPr bwMode="auto">
            <a:xfrm>
              <a:off x="3970" y="4526"/>
              <a:ext cx="1003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38" name="Text Box 30"/>
            <p:cNvSpPr txBox="1">
              <a:spLocks noChangeArrowheads="1"/>
            </p:cNvSpPr>
            <p:nvPr/>
          </p:nvSpPr>
          <p:spPr bwMode="auto">
            <a:xfrm>
              <a:off x="3970" y="4443"/>
              <a:ext cx="1003" cy="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4239" name="Line 31"/>
            <p:cNvSpPr>
              <a:spLocks noChangeShapeType="1"/>
            </p:cNvSpPr>
            <p:nvPr/>
          </p:nvSpPr>
          <p:spPr bwMode="auto">
            <a:xfrm>
              <a:off x="4314" y="4434"/>
              <a:ext cx="0" cy="5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0" name="Line 32"/>
            <p:cNvSpPr>
              <a:spLocks noChangeShapeType="1"/>
            </p:cNvSpPr>
            <p:nvPr/>
          </p:nvSpPr>
          <p:spPr bwMode="auto">
            <a:xfrm>
              <a:off x="4635" y="4452"/>
              <a:ext cx="10" cy="5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1" name="Text Box 33"/>
            <p:cNvSpPr txBox="1">
              <a:spLocks noChangeArrowheads="1"/>
            </p:cNvSpPr>
            <p:nvPr/>
          </p:nvSpPr>
          <p:spPr bwMode="auto">
            <a:xfrm>
              <a:off x="5002" y="4618"/>
              <a:ext cx="498" cy="3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000" b="1"/>
                <a:t>…</a:t>
              </a:r>
            </a:p>
          </p:txBody>
        </p:sp>
        <p:sp>
          <p:nvSpPr>
            <p:cNvPr id="94242" name="Rectangle 34"/>
            <p:cNvSpPr>
              <a:spLocks noChangeArrowheads="1"/>
            </p:cNvSpPr>
            <p:nvPr/>
          </p:nvSpPr>
          <p:spPr bwMode="auto">
            <a:xfrm>
              <a:off x="5462" y="4567"/>
              <a:ext cx="1003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3" name="Text Box 35"/>
            <p:cNvSpPr txBox="1">
              <a:spLocks noChangeArrowheads="1"/>
            </p:cNvSpPr>
            <p:nvPr/>
          </p:nvSpPr>
          <p:spPr bwMode="auto">
            <a:xfrm>
              <a:off x="5462" y="4456"/>
              <a:ext cx="1003" cy="3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4244" name="Line 36"/>
            <p:cNvSpPr>
              <a:spLocks noChangeShapeType="1"/>
            </p:cNvSpPr>
            <p:nvPr/>
          </p:nvSpPr>
          <p:spPr bwMode="auto">
            <a:xfrm>
              <a:off x="5806" y="4457"/>
              <a:ext cx="0" cy="5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5" name="Line 37"/>
            <p:cNvSpPr>
              <a:spLocks noChangeShapeType="1"/>
            </p:cNvSpPr>
            <p:nvPr/>
          </p:nvSpPr>
          <p:spPr bwMode="auto">
            <a:xfrm>
              <a:off x="6128" y="4447"/>
              <a:ext cx="9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6" name="AutoShape 38"/>
            <p:cNvSpPr>
              <a:spLocks noChangeArrowheads="1"/>
            </p:cNvSpPr>
            <p:nvPr/>
          </p:nvSpPr>
          <p:spPr bwMode="auto">
            <a:xfrm>
              <a:off x="4210" y="5162"/>
              <a:ext cx="505" cy="537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4247" name="Line 39"/>
            <p:cNvSpPr>
              <a:spLocks noChangeShapeType="1"/>
            </p:cNvSpPr>
            <p:nvPr/>
          </p:nvSpPr>
          <p:spPr bwMode="auto">
            <a:xfrm>
              <a:off x="4471" y="4880"/>
              <a:ext cx="0" cy="2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48" name="AutoShape 40"/>
            <p:cNvSpPr>
              <a:spLocks noChangeArrowheads="1"/>
            </p:cNvSpPr>
            <p:nvPr/>
          </p:nvSpPr>
          <p:spPr bwMode="auto">
            <a:xfrm>
              <a:off x="5702" y="5318"/>
              <a:ext cx="505" cy="537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4249" name="Line 41"/>
            <p:cNvSpPr>
              <a:spLocks noChangeShapeType="1"/>
            </p:cNvSpPr>
            <p:nvPr/>
          </p:nvSpPr>
          <p:spPr bwMode="auto">
            <a:xfrm>
              <a:off x="5963" y="4920"/>
              <a:ext cx="0" cy="4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0" name="Line 42"/>
            <p:cNvSpPr>
              <a:spLocks noChangeShapeType="1"/>
            </p:cNvSpPr>
            <p:nvPr/>
          </p:nvSpPr>
          <p:spPr bwMode="auto">
            <a:xfrm flipV="1">
              <a:off x="5388" y="5583"/>
              <a:ext cx="0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1" name="Line 43"/>
            <p:cNvSpPr>
              <a:spLocks noChangeShapeType="1"/>
            </p:cNvSpPr>
            <p:nvPr/>
          </p:nvSpPr>
          <p:spPr bwMode="auto">
            <a:xfrm>
              <a:off x="5399" y="5583"/>
              <a:ext cx="3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2" name="Line 44"/>
            <p:cNvSpPr>
              <a:spLocks noChangeShapeType="1"/>
            </p:cNvSpPr>
            <p:nvPr/>
          </p:nvSpPr>
          <p:spPr bwMode="auto">
            <a:xfrm flipV="1">
              <a:off x="3927" y="5443"/>
              <a:ext cx="0" cy="6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3" name="Line 45"/>
            <p:cNvSpPr>
              <a:spLocks noChangeShapeType="1"/>
            </p:cNvSpPr>
            <p:nvPr/>
          </p:nvSpPr>
          <p:spPr bwMode="auto">
            <a:xfrm>
              <a:off x="3927" y="5426"/>
              <a:ext cx="30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4" name="Line 46"/>
            <p:cNvSpPr>
              <a:spLocks noChangeShapeType="1"/>
            </p:cNvSpPr>
            <p:nvPr/>
          </p:nvSpPr>
          <p:spPr bwMode="auto">
            <a:xfrm>
              <a:off x="4085" y="4871"/>
              <a:ext cx="0" cy="15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5" name="Line 47"/>
            <p:cNvSpPr>
              <a:spLocks noChangeShapeType="1"/>
            </p:cNvSpPr>
            <p:nvPr/>
          </p:nvSpPr>
          <p:spPr bwMode="auto">
            <a:xfrm>
              <a:off x="5598" y="4921"/>
              <a:ext cx="0" cy="15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6" name="AutoShape 48"/>
            <p:cNvSpPr>
              <a:spLocks noChangeArrowheads="1"/>
            </p:cNvSpPr>
            <p:nvPr/>
          </p:nvSpPr>
          <p:spPr bwMode="auto">
            <a:xfrm>
              <a:off x="5788" y="6201"/>
              <a:ext cx="699" cy="39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7" name="Line 49"/>
            <p:cNvSpPr>
              <a:spLocks noChangeShapeType="1"/>
            </p:cNvSpPr>
            <p:nvPr/>
          </p:nvSpPr>
          <p:spPr bwMode="auto">
            <a:xfrm>
              <a:off x="5597" y="6497"/>
              <a:ext cx="1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8" name="Line 50"/>
            <p:cNvSpPr>
              <a:spLocks noChangeShapeType="1"/>
            </p:cNvSpPr>
            <p:nvPr/>
          </p:nvSpPr>
          <p:spPr bwMode="auto">
            <a:xfrm>
              <a:off x="6484" y="6407"/>
              <a:ext cx="4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59" name="AutoShape 51"/>
            <p:cNvSpPr>
              <a:spLocks noChangeArrowheads="1"/>
            </p:cNvSpPr>
            <p:nvPr/>
          </p:nvSpPr>
          <p:spPr bwMode="auto">
            <a:xfrm>
              <a:off x="4285" y="6143"/>
              <a:ext cx="699" cy="39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0" name="Line 52"/>
            <p:cNvSpPr>
              <a:spLocks noChangeShapeType="1"/>
            </p:cNvSpPr>
            <p:nvPr/>
          </p:nvSpPr>
          <p:spPr bwMode="auto">
            <a:xfrm>
              <a:off x="4094" y="6439"/>
              <a:ext cx="1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1" name="Line 53"/>
            <p:cNvSpPr>
              <a:spLocks noChangeShapeType="1"/>
            </p:cNvSpPr>
            <p:nvPr/>
          </p:nvSpPr>
          <p:spPr bwMode="auto">
            <a:xfrm>
              <a:off x="4981" y="6349"/>
              <a:ext cx="4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2" name="AutoShape 54"/>
            <p:cNvSpPr>
              <a:spLocks noChangeArrowheads="1"/>
            </p:cNvSpPr>
            <p:nvPr/>
          </p:nvSpPr>
          <p:spPr bwMode="auto">
            <a:xfrm>
              <a:off x="3190" y="6159"/>
              <a:ext cx="699" cy="39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3" name="Line 55"/>
            <p:cNvSpPr>
              <a:spLocks noChangeShapeType="1"/>
            </p:cNvSpPr>
            <p:nvPr/>
          </p:nvSpPr>
          <p:spPr bwMode="auto">
            <a:xfrm>
              <a:off x="2999" y="6455"/>
              <a:ext cx="1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4" name="Line 56"/>
            <p:cNvSpPr>
              <a:spLocks noChangeShapeType="1"/>
            </p:cNvSpPr>
            <p:nvPr/>
          </p:nvSpPr>
          <p:spPr bwMode="auto">
            <a:xfrm>
              <a:off x="3885" y="6367"/>
              <a:ext cx="1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5" name="Line 57"/>
            <p:cNvSpPr>
              <a:spLocks noChangeShapeType="1"/>
            </p:cNvSpPr>
            <p:nvPr/>
          </p:nvSpPr>
          <p:spPr bwMode="auto">
            <a:xfrm flipV="1">
              <a:off x="6901" y="6235"/>
              <a:ext cx="0" cy="1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6" name="Line 58"/>
            <p:cNvSpPr>
              <a:spLocks noChangeShapeType="1"/>
            </p:cNvSpPr>
            <p:nvPr/>
          </p:nvSpPr>
          <p:spPr bwMode="auto">
            <a:xfrm>
              <a:off x="5409" y="6358"/>
              <a:ext cx="0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7" name="Line 59"/>
            <p:cNvSpPr>
              <a:spLocks noChangeShapeType="1"/>
            </p:cNvSpPr>
            <p:nvPr/>
          </p:nvSpPr>
          <p:spPr bwMode="auto">
            <a:xfrm>
              <a:off x="5419" y="6680"/>
              <a:ext cx="160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8" name="Line 60"/>
            <p:cNvSpPr>
              <a:spLocks noChangeShapeType="1"/>
            </p:cNvSpPr>
            <p:nvPr/>
          </p:nvSpPr>
          <p:spPr bwMode="auto">
            <a:xfrm flipV="1">
              <a:off x="7047" y="6218"/>
              <a:ext cx="0" cy="4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9" name="Line 61"/>
            <p:cNvSpPr>
              <a:spLocks noChangeShapeType="1"/>
            </p:cNvSpPr>
            <p:nvPr/>
          </p:nvSpPr>
          <p:spPr bwMode="auto">
            <a:xfrm>
              <a:off x="3999" y="6374"/>
              <a:ext cx="0" cy="4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0" name="Line 62"/>
            <p:cNvSpPr>
              <a:spLocks noChangeShapeType="1"/>
            </p:cNvSpPr>
            <p:nvPr/>
          </p:nvSpPr>
          <p:spPr bwMode="auto">
            <a:xfrm>
              <a:off x="3990" y="6795"/>
              <a:ext cx="323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1" name="Line 63"/>
            <p:cNvSpPr>
              <a:spLocks noChangeShapeType="1"/>
            </p:cNvSpPr>
            <p:nvPr/>
          </p:nvSpPr>
          <p:spPr bwMode="auto">
            <a:xfrm flipV="1">
              <a:off x="7224" y="6259"/>
              <a:ext cx="0" cy="5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2" name="Line 64"/>
            <p:cNvSpPr>
              <a:spLocks noChangeShapeType="1"/>
            </p:cNvSpPr>
            <p:nvPr/>
          </p:nvSpPr>
          <p:spPr bwMode="auto">
            <a:xfrm flipH="1">
              <a:off x="3103" y="6242"/>
              <a:ext cx="8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3" name="Line 65"/>
            <p:cNvSpPr>
              <a:spLocks noChangeShapeType="1"/>
            </p:cNvSpPr>
            <p:nvPr/>
          </p:nvSpPr>
          <p:spPr bwMode="auto">
            <a:xfrm flipH="1">
              <a:off x="4189" y="6226"/>
              <a:ext cx="8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4" name="Line 66"/>
            <p:cNvSpPr>
              <a:spLocks noChangeShapeType="1"/>
            </p:cNvSpPr>
            <p:nvPr/>
          </p:nvSpPr>
          <p:spPr bwMode="auto">
            <a:xfrm flipH="1">
              <a:off x="5701" y="6259"/>
              <a:ext cx="8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5" name="Line 67"/>
            <p:cNvSpPr>
              <a:spLocks noChangeShapeType="1"/>
            </p:cNvSpPr>
            <p:nvPr/>
          </p:nvSpPr>
          <p:spPr bwMode="auto">
            <a:xfrm>
              <a:off x="3689" y="5434"/>
              <a:ext cx="1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6" name="Line 68"/>
            <p:cNvSpPr>
              <a:spLocks noChangeShapeType="1"/>
            </p:cNvSpPr>
            <p:nvPr/>
          </p:nvSpPr>
          <p:spPr bwMode="auto">
            <a:xfrm>
              <a:off x="4731" y="5434"/>
              <a:ext cx="16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7" name="Line 69"/>
            <p:cNvSpPr>
              <a:spLocks noChangeShapeType="1"/>
            </p:cNvSpPr>
            <p:nvPr/>
          </p:nvSpPr>
          <p:spPr bwMode="auto">
            <a:xfrm>
              <a:off x="6223" y="5574"/>
              <a:ext cx="17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8" name="Line 70"/>
            <p:cNvSpPr>
              <a:spLocks noChangeShapeType="1"/>
            </p:cNvSpPr>
            <p:nvPr/>
          </p:nvSpPr>
          <p:spPr bwMode="auto">
            <a:xfrm flipH="1" flipV="1">
              <a:off x="3103" y="5822"/>
              <a:ext cx="0" cy="4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9" name="Line 71"/>
            <p:cNvSpPr>
              <a:spLocks noChangeShapeType="1"/>
            </p:cNvSpPr>
            <p:nvPr/>
          </p:nvSpPr>
          <p:spPr bwMode="auto">
            <a:xfrm flipH="1" flipV="1">
              <a:off x="4178" y="5798"/>
              <a:ext cx="0" cy="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0" name="Line 72"/>
            <p:cNvSpPr>
              <a:spLocks noChangeShapeType="1"/>
            </p:cNvSpPr>
            <p:nvPr/>
          </p:nvSpPr>
          <p:spPr bwMode="auto">
            <a:xfrm flipH="1" flipV="1">
              <a:off x="5690" y="5929"/>
              <a:ext cx="0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1" name="Line 73"/>
            <p:cNvSpPr>
              <a:spLocks noChangeShapeType="1"/>
            </p:cNvSpPr>
            <p:nvPr/>
          </p:nvSpPr>
          <p:spPr bwMode="auto">
            <a:xfrm>
              <a:off x="3102" y="5821"/>
              <a:ext cx="6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2" name="Line 74"/>
            <p:cNvSpPr>
              <a:spLocks noChangeShapeType="1"/>
            </p:cNvSpPr>
            <p:nvPr/>
          </p:nvSpPr>
          <p:spPr bwMode="auto">
            <a:xfrm>
              <a:off x="3812" y="5434"/>
              <a:ext cx="0" cy="3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3" name="Line 75"/>
            <p:cNvSpPr>
              <a:spLocks noChangeShapeType="1"/>
            </p:cNvSpPr>
            <p:nvPr/>
          </p:nvSpPr>
          <p:spPr bwMode="auto">
            <a:xfrm>
              <a:off x="4187" y="5797"/>
              <a:ext cx="6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4" name="Line 76"/>
            <p:cNvSpPr>
              <a:spLocks noChangeShapeType="1"/>
            </p:cNvSpPr>
            <p:nvPr/>
          </p:nvSpPr>
          <p:spPr bwMode="auto">
            <a:xfrm>
              <a:off x="4897" y="5417"/>
              <a:ext cx="0" cy="3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5" name="Line 77"/>
            <p:cNvSpPr>
              <a:spLocks noChangeShapeType="1"/>
            </p:cNvSpPr>
            <p:nvPr/>
          </p:nvSpPr>
          <p:spPr bwMode="auto">
            <a:xfrm>
              <a:off x="5690" y="5928"/>
              <a:ext cx="6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6" name="Line 78"/>
            <p:cNvSpPr>
              <a:spLocks noChangeShapeType="1"/>
            </p:cNvSpPr>
            <p:nvPr/>
          </p:nvSpPr>
          <p:spPr bwMode="auto">
            <a:xfrm>
              <a:off x="6398" y="5566"/>
              <a:ext cx="2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7" name="Line 79"/>
            <p:cNvSpPr>
              <a:spLocks noChangeShapeType="1"/>
            </p:cNvSpPr>
            <p:nvPr/>
          </p:nvSpPr>
          <p:spPr bwMode="auto">
            <a:xfrm flipV="1">
              <a:off x="6525" y="5575"/>
              <a:ext cx="0" cy="8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8" name="Line 80"/>
            <p:cNvSpPr>
              <a:spLocks noChangeShapeType="1"/>
            </p:cNvSpPr>
            <p:nvPr/>
          </p:nvSpPr>
          <p:spPr bwMode="auto">
            <a:xfrm flipV="1">
              <a:off x="6535" y="5253"/>
              <a:ext cx="303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9" name="Line 81"/>
            <p:cNvSpPr>
              <a:spLocks noChangeShapeType="1"/>
            </p:cNvSpPr>
            <p:nvPr/>
          </p:nvSpPr>
          <p:spPr bwMode="auto">
            <a:xfrm flipV="1">
              <a:off x="6598" y="5616"/>
              <a:ext cx="0" cy="10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0" name="Line 82"/>
            <p:cNvSpPr>
              <a:spLocks noChangeShapeType="1"/>
            </p:cNvSpPr>
            <p:nvPr/>
          </p:nvSpPr>
          <p:spPr bwMode="auto">
            <a:xfrm flipV="1">
              <a:off x="6598" y="5212"/>
              <a:ext cx="407" cy="4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1" name="Line 83"/>
            <p:cNvSpPr>
              <a:spLocks noChangeShapeType="1"/>
            </p:cNvSpPr>
            <p:nvPr/>
          </p:nvSpPr>
          <p:spPr bwMode="auto">
            <a:xfrm flipV="1">
              <a:off x="6683" y="5640"/>
              <a:ext cx="0" cy="1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2" name="Line 84"/>
            <p:cNvSpPr>
              <a:spLocks noChangeShapeType="1"/>
            </p:cNvSpPr>
            <p:nvPr/>
          </p:nvSpPr>
          <p:spPr bwMode="auto">
            <a:xfrm flipV="1">
              <a:off x="6693" y="5162"/>
              <a:ext cx="480" cy="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3" name="Line 85"/>
            <p:cNvSpPr>
              <a:spLocks noChangeShapeType="1"/>
            </p:cNvSpPr>
            <p:nvPr/>
          </p:nvSpPr>
          <p:spPr bwMode="auto">
            <a:xfrm>
              <a:off x="3697" y="4865"/>
              <a:ext cx="230" cy="36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4" name="Line 86"/>
            <p:cNvSpPr>
              <a:spLocks noChangeShapeType="1"/>
            </p:cNvSpPr>
            <p:nvPr/>
          </p:nvSpPr>
          <p:spPr bwMode="auto">
            <a:xfrm>
              <a:off x="3916" y="5220"/>
              <a:ext cx="27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5" name="Line 87"/>
            <p:cNvSpPr>
              <a:spLocks noChangeShapeType="1"/>
            </p:cNvSpPr>
            <p:nvPr/>
          </p:nvSpPr>
          <p:spPr bwMode="auto">
            <a:xfrm>
              <a:off x="4824" y="4881"/>
              <a:ext cx="250" cy="28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6" name="Line 88"/>
            <p:cNvSpPr>
              <a:spLocks noChangeShapeType="1"/>
            </p:cNvSpPr>
            <p:nvPr/>
          </p:nvSpPr>
          <p:spPr bwMode="auto">
            <a:xfrm>
              <a:off x="5054" y="5162"/>
              <a:ext cx="15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7" name="Line 89"/>
            <p:cNvSpPr>
              <a:spLocks noChangeShapeType="1"/>
            </p:cNvSpPr>
            <p:nvPr/>
          </p:nvSpPr>
          <p:spPr bwMode="auto">
            <a:xfrm>
              <a:off x="6368" y="4948"/>
              <a:ext cx="261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8" name="Line 90"/>
            <p:cNvSpPr>
              <a:spLocks noChangeShapeType="1"/>
            </p:cNvSpPr>
            <p:nvPr/>
          </p:nvSpPr>
          <p:spPr bwMode="auto">
            <a:xfrm flipH="1">
              <a:off x="7766" y="4106"/>
              <a:ext cx="1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9" name="Text Box 91"/>
            <p:cNvSpPr txBox="1">
              <a:spLocks noChangeArrowheads="1"/>
            </p:cNvSpPr>
            <p:nvPr/>
          </p:nvSpPr>
          <p:spPr bwMode="auto">
            <a:xfrm>
              <a:off x="8002" y="4196"/>
              <a:ext cx="876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F7B8-059C-4FA1-9C54-BF4CCD03D0AB}" type="slidenum">
              <a:rPr lang="en-US"/>
              <a:pPr/>
              <a:t>27</a:t>
            </a:fld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Set-associative mapping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425" y="1781175"/>
            <a:ext cx="5095875" cy="4114800"/>
          </a:xfrm>
        </p:spPr>
        <p:txBody>
          <a:bodyPr/>
          <a:lstStyle/>
          <a:p>
            <a:r>
              <a:rPr lang="en-US" sz="2000"/>
              <a:t>Compromise between direct mapping and fully associative mapping</a:t>
            </a:r>
          </a:p>
          <a:p>
            <a:r>
              <a:rPr lang="en-US" sz="2000"/>
              <a:t>Index same as in direct mapping</a:t>
            </a:r>
          </a:p>
          <a:p>
            <a:r>
              <a:rPr lang="en-US" sz="2000"/>
              <a:t>But, each cache address contains content and tags of 2 or more memory address locations</a:t>
            </a:r>
          </a:p>
          <a:p>
            <a:r>
              <a:rPr lang="en-US" sz="2000"/>
              <a:t>Tags of that </a:t>
            </a:r>
            <a:r>
              <a:rPr lang="en-US" sz="2000" b="1"/>
              <a:t>set</a:t>
            </a:r>
            <a:r>
              <a:rPr lang="en-US" sz="2000"/>
              <a:t> simultaneously compared as in fully associative mapping</a:t>
            </a:r>
          </a:p>
          <a:p>
            <a:r>
              <a:rPr lang="en-US" sz="2000"/>
              <a:t>Cache with set size N called N-way set-associative</a:t>
            </a:r>
          </a:p>
          <a:p>
            <a:pPr lvl="1"/>
            <a:r>
              <a:rPr lang="en-US" sz="1800"/>
              <a:t>2-way, 4-way, 8-way are common</a:t>
            </a:r>
            <a:endParaRPr lang="en-US"/>
          </a:p>
        </p:txBody>
      </p:sp>
      <p:grpSp>
        <p:nvGrpSpPr>
          <p:cNvPr id="95236" name="Group 4"/>
          <p:cNvGrpSpPr>
            <a:grpSpLocks/>
          </p:cNvGrpSpPr>
          <p:nvPr/>
        </p:nvGrpSpPr>
        <p:grpSpPr bwMode="auto">
          <a:xfrm>
            <a:off x="5699125" y="2995613"/>
            <a:ext cx="3248025" cy="2063750"/>
            <a:chOff x="3134" y="2379"/>
            <a:chExt cx="2046" cy="1300"/>
          </a:xfrm>
        </p:grpSpPr>
        <p:sp>
          <p:nvSpPr>
            <p:cNvPr id="95237" name="Rectangle 5"/>
            <p:cNvSpPr>
              <a:spLocks noChangeArrowheads="1"/>
            </p:cNvSpPr>
            <p:nvPr/>
          </p:nvSpPr>
          <p:spPr bwMode="auto">
            <a:xfrm>
              <a:off x="3134" y="2379"/>
              <a:ext cx="1177" cy="1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38" name="Text Box 6"/>
            <p:cNvSpPr txBox="1">
              <a:spLocks noChangeArrowheads="1"/>
            </p:cNvSpPr>
            <p:nvPr/>
          </p:nvSpPr>
          <p:spPr bwMode="auto">
            <a:xfrm>
              <a:off x="3146" y="2392"/>
              <a:ext cx="401" cy="1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Tag</a:t>
              </a:r>
            </a:p>
          </p:txBody>
        </p:sp>
        <p:sp>
          <p:nvSpPr>
            <p:cNvPr id="95239" name="Text Box 7"/>
            <p:cNvSpPr txBox="1">
              <a:spLocks noChangeArrowheads="1"/>
            </p:cNvSpPr>
            <p:nvPr/>
          </p:nvSpPr>
          <p:spPr bwMode="auto">
            <a:xfrm>
              <a:off x="3560" y="2392"/>
              <a:ext cx="363" cy="1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Index</a:t>
              </a:r>
            </a:p>
          </p:txBody>
        </p:sp>
        <p:sp>
          <p:nvSpPr>
            <p:cNvPr id="95240" name="Text Box 8"/>
            <p:cNvSpPr txBox="1">
              <a:spLocks noChangeArrowheads="1"/>
            </p:cNvSpPr>
            <p:nvPr/>
          </p:nvSpPr>
          <p:spPr bwMode="auto">
            <a:xfrm>
              <a:off x="3935" y="2392"/>
              <a:ext cx="360" cy="1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Offset</a:t>
              </a:r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>
              <a:off x="3196" y="2485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2" name="Line 10"/>
            <p:cNvSpPr>
              <a:spLocks noChangeShapeType="1"/>
            </p:cNvSpPr>
            <p:nvPr/>
          </p:nvSpPr>
          <p:spPr bwMode="auto">
            <a:xfrm flipV="1">
              <a:off x="3200" y="3253"/>
              <a:ext cx="2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3" name="AutoShape 11"/>
            <p:cNvSpPr>
              <a:spLocks noChangeArrowheads="1"/>
            </p:cNvSpPr>
            <p:nvPr/>
          </p:nvSpPr>
          <p:spPr bwMode="auto">
            <a:xfrm>
              <a:off x="3401" y="3144"/>
              <a:ext cx="202" cy="21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5244" name="Rectangle 12"/>
            <p:cNvSpPr>
              <a:spLocks noChangeArrowheads="1"/>
            </p:cNvSpPr>
            <p:nvPr/>
          </p:nvSpPr>
          <p:spPr bwMode="auto">
            <a:xfrm>
              <a:off x="3292" y="2613"/>
              <a:ext cx="401" cy="4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5" name="Text Box 13"/>
            <p:cNvSpPr txBox="1">
              <a:spLocks noChangeArrowheads="1"/>
            </p:cNvSpPr>
            <p:nvPr/>
          </p:nvSpPr>
          <p:spPr bwMode="auto">
            <a:xfrm>
              <a:off x="3292" y="2613"/>
              <a:ext cx="401" cy="1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5246" name="Line 14"/>
            <p:cNvSpPr>
              <a:spLocks noChangeShapeType="1"/>
            </p:cNvSpPr>
            <p:nvPr/>
          </p:nvSpPr>
          <p:spPr bwMode="auto">
            <a:xfrm>
              <a:off x="3292" y="2785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7" name="Line 15"/>
            <p:cNvSpPr>
              <a:spLocks noChangeShapeType="1"/>
            </p:cNvSpPr>
            <p:nvPr/>
          </p:nvSpPr>
          <p:spPr bwMode="auto">
            <a:xfrm>
              <a:off x="3292" y="2847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8" name="Line 16"/>
            <p:cNvSpPr>
              <a:spLocks noChangeShapeType="1"/>
            </p:cNvSpPr>
            <p:nvPr/>
          </p:nvSpPr>
          <p:spPr bwMode="auto">
            <a:xfrm>
              <a:off x="3293" y="2910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49" name="Line 17"/>
            <p:cNvSpPr>
              <a:spLocks noChangeShapeType="1"/>
            </p:cNvSpPr>
            <p:nvPr/>
          </p:nvSpPr>
          <p:spPr bwMode="auto">
            <a:xfrm>
              <a:off x="3293" y="2973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0" name="Rectangle 18"/>
            <p:cNvSpPr>
              <a:spLocks noChangeArrowheads="1"/>
            </p:cNvSpPr>
            <p:nvPr/>
          </p:nvSpPr>
          <p:spPr bwMode="auto">
            <a:xfrm>
              <a:off x="3292" y="2785"/>
              <a:ext cx="401" cy="62"/>
            </a:xfrm>
            <a:prstGeom prst="rect">
              <a:avLst/>
            </a:prstGeom>
            <a:solidFill>
              <a:srgbClr val="969696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1" name="Line 19"/>
            <p:cNvSpPr>
              <a:spLocks noChangeShapeType="1"/>
            </p:cNvSpPr>
            <p:nvPr/>
          </p:nvSpPr>
          <p:spPr bwMode="auto">
            <a:xfrm>
              <a:off x="3430" y="2613"/>
              <a:ext cx="0" cy="4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2" name="Line 20"/>
            <p:cNvSpPr>
              <a:spLocks noChangeShapeType="1"/>
            </p:cNvSpPr>
            <p:nvPr/>
          </p:nvSpPr>
          <p:spPr bwMode="auto">
            <a:xfrm>
              <a:off x="3562" y="2613"/>
              <a:ext cx="0" cy="4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3" name="Text Box 21"/>
            <p:cNvSpPr txBox="1">
              <a:spLocks noChangeArrowheads="1"/>
            </p:cNvSpPr>
            <p:nvPr/>
          </p:nvSpPr>
          <p:spPr bwMode="auto">
            <a:xfrm>
              <a:off x="4830" y="2729"/>
              <a:ext cx="350" cy="1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95254" name="Text Box 22"/>
            <p:cNvSpPr txBox="1">
              <a:spLocks noChangeArrowheads="1"/>
            </p:cNvSpPr>
            <p:nvPr/>
          </p:nvSpPr>
          <p:spPr bwMode="auto">
            <a:xfrm>
              <a:off x="4679" y="2983"/>
              <a:ext cx="401" cy="1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Valid</a:t>
              </a:r>
            </a:p>
          </p:txBody>
        </p:sp>
        <p:sp>
          <p:nvSpPr>
            <p:cNvPr id="95255" name="AutoShape 23"/>
            <p:cNvSpPr>
              <a:spLocks noChangeArrowheads="1"/>
            </p:cNvSpPr>
            <p:nvPr/>
          </p:nvSpPr>
          <p:spPr bwMode="auto">
            <a:xfrm>
              <a:off x="3740" y="3454"/>
              <a:ext cx="279" cy="158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6" name="Line 24"/>
            <p:cNvSpPr>
              <a:spLocks noChangeShapeType="1"/>
            </p:cNvSpPr>
            <p:nvPr/>
          </p:nvSpPr>
          <p:spPr bwMode="auto">
            <a:xfrm>
              <a:off x="4666" y="3091"/>
              <a:ext cx="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7" name="AutoShape 25"/>
            <p:cNvSpPr>
              <a:spLocks noChangeArrowheads="1"/>
            </p:cNvSpPr>
            <p:nvPr/>
          </p:nvSpPr>
          <p:spPr bwMode="auto">
            <a:xfrm rot="-5400000">
              <a:off x="4561" y="2721"/>
              <a:ext cx="258" cy="24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8" name="Line 26"/>
            <p:cNvSpPr>
              <a:spLocks noChangeShapeType="1"/>
            </p:cNvSpPr>
            <p:nvPr/>
          </p:nvSpPr>
          <p:spPr bwMode="auto">
            <a:xfrm>
              <a:off x="4708" y="2451"/>
              <a:ext cx="0" cy="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59" name="Line 27"/>
            <p:cNvSpPr>
              <a:spLocks noChangeShapeType="1"/>
            </p:cNvSpPr>
            <p:nvPr/>
          </p:nvSpPr>
          <p:spPr bwMode="auto">
            <a:xfrm>
              <a:off x="4816" y="2844"/>
              <a:ext cx="28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0" name="Rectangle 28"/>
            <p:cNvSpPr>
              <a:spLocks noChangeArrowheads="1"/>
            </p:cNvSpPr>
            <p:nvPr/>
          </p:nvSpPr>
          <p:spPr bwMode="auto">
            <a:xfrm>
              <a:off x="3726" y="2613"/>
              <a:ext cx="416" cy="4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1" name="Text Box 29"/>
            <p:cNvSpPr txBox="1">
              <a:spLocks noChangeArrowheads="1"/>
            </p:cNvSpPr>
            <p:nvPr/>
          </p:nvSpPr>
          <p:spPr bwMode="auto">
            <a:xfrm>
              <a:off x="3726" y="2613"/>
              <a:ext cx="416" cy="1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V    T   D</a:t>
              </a:r>
            </a:p>
          </p:txBody>
        </p:sp>
        <p:sp>
          <p:nvSpPr>
            <p:cNvPr id="95262" name="Line 30"/>
            <p:cNvSpPr>
              <a:spLocks noChangeShapeType="1"/>
            </p:cNvSpPr>
            <p:nvPr/>
          </p:nvSpPr>
          <p:spPr bwMode="auto">
            <a:xfrm>
              <a:off x="3727" y="2785"/>
              <a:ext cx="4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3" name="Line 31"/>
            <p:cNvSpPr>
              <a:spLocks noChangeShapeType="1"/>
            </p:cNvSpPr>
            <p:nvPr/>
          </p:nvSpPr>
          <p:spPr bwMode="auto">
            <a:xfrm>
              <a:off x="3727" y="2848"/>
              <a:ext cx="4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4" name="Line 32"/>
            <p:cNvSpPr>
              <a:spLocks noChangeShapeType="1"/>
            </p:cNvSpPr>
            <p:nvPr/>
          </p:nvSpPr>
          <p:spPr bwMode="auto">
            <a:xfrm>
              <a:off x="3727" y="2911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5" name="Line 33"/>
            <p:cNvSpPr>
              <a:spLocks noChangeShapeType="1"/>
            </p:cNvSpPr>
            <p:nvPr/>
          </p:nvSpPr>
          <p:spPr bwMode="auto">
            <a:xfrm>
              <a:off x="3727" y="2973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6" name="Rectangle 34"/>
            <p:cNvSpPr>
              <a:spLocks noChangeArrowheads="1"/>
            </p:cNvSpPr>
            <p:nvPr/>
          </p:nvSpPr>
          <p:spPr bwMode="auto">
            <a:xfrm>
              <a:off x="3727" y="2785"/>
              <a:ext cx="415" cy="59"/>
            </a:xfrm>
            <a:prstGeom prst="rect">
              <a:avLst/>
            </a:prstGeom>
            <a:solidFill>
              <a:srgbClr val="969696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7" name="Line 35"/>
            <p:cNvSpPr>
              <a:spLocks noChangeShapeType="1"/>
            </p:cNvSpPr>
            <p:nvPr/>
          </p:nvSpPr>
          <p:spPr bwMode="auto">
            <a:xfrm>
              <a:off x="3864" y="2613"/>
              <a:ext cx="0" cy="4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8" name="Line 36"/>
            <p:cNvSpPr>
              <a:spLocks noChangeShapeType="1"/>
            </p:cNvSpPr>
            <p:nvPr/>
          </p:nvSpPr>
          <p:spPr bwMode="auto">
            <a:xfrm>
              <a:off x="3996" y="2613"/>
              <a:ext cx="0" cy="4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69" name="Line 37"/>
            <p:cNvSpPr>
              <a:spLocks noChangeShapeType="1"/>
            </p:cNvSpPr>
            <p:nvPr/>
          </p:nvSpPr>
          <p:spPr bwMode="auto">
            <a:xfrm>
              <a:off x="3885" y="2472"/>
              <a:ext cx="0" cy="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0" name="Line 38"/>
            <p:cNvSpPr>
              <a:spLocks noChangeShapeType="1"/>
            </p:cNvSpPr>
            <p:nvPr/>
          </p:nvSpPr>
          <p:spPr bwMode="auto">
            <a:xfrm>
              <a:off x="3889" y="2567"/>
              <a:ext cx="3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1" name="Line 39"/>
            <p:cNvSpPr>
              <a:spLocks noChangeShapeType="1"/>
            </p:cNvSpPr>
            <p:nvPr/>
          </p:nvSpPr>
          <p:spPr bwMode="auto">
            <a:xfrm>
              <a:off x="4244" y="2567"/>
              <a:ext cx="0" cy="2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2" name="Line 40"/>
            <p:cNvSpPr>
              <a:spLocks noChangeShapeType="1"/>
            </p:cNvSpPr>
            <p:nvPr/>
          </p:nvSpPr>
          <p:spPr bwMode="auto">
            <a:xfrm flipH="1">
              <a:off x="4131" y="2811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3" name="Line 41"/>
            <p:cNvSpPr>
              <a:spLocks noChangeShapeType="1"/>
            </p:cNvSpPr>
            <p:nvPr/>
          </p:nvSpPr>
          <p:spPr bwMode="auto">
            <a:xfrm>
              <a:off x="3355" y="2814"/>
              <a:ext cx="0" cy="7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4" name="Line 42"/>
            <p:cNvSpPr>
              <a:spLocks noChangeShapeType="1"/>
            </p:cNvSpPr>
            <p:nvPr/>
          </p:nvSpPr>
          <p:spPr bwMode="auto">
            <a:xfrm flipH="1">
              <a:off x="3496" y="2817"/>
              <a:ext cx="1" cy="3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5" name="Line 43"/>
            <p:cNvSpPr>
              <a:spLocks noChangeShapeType="1"/>
            </p:cNvSpPr>
            <p:nvPr/>
          </p:nvSpPr>
          <p:spPr bwMode="auto">
            <a:xfrm>
              <a:off x="3789" y="2814"/>
              <a:ext cx="0" cy="5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6" name="Line 44"/>
            <p:cNvSpPr>
              <a:spLocks noChangeShapeType="1"/>
            </p:cNvSpPr>
            <p:nvPr/>
          </p:nvSpPr>
          <p:spPr bwMode="auto">
            <a:xfrm flipH="1">
              <a:off x="3931" y="2817"/>
              <a:ext cx="0" cy="3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7" name="Line 45"/>
            <p:cNvSpPr>
              <a:spLocks noChangeShapeType="1"/>
            </p:cNvSpPr>
            <p:nvPr/>
          </p:nvSpPr>
          <p:spPr bwMode="auto">
            <a:xfrm>
              <a:off x="3196" y="3388"/>
              <a:ext cx="4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8" name="Line 46"/>
            <p:cNvSpPr>
              <a:spLocks noChangeShapeType="1"/>
            </p:cNvSpPr>
            <p:nvPr/>
          </p:nvSpPr>
          <p:spPr bwMode="auto">
            <a:xfrm flipV="1">
              <a:off x="3693" y="3253"/>
              <a:ext cx="0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79" name="Line 47"/>
            <p:cNvSpPr>
              <a:spLocks noChangeShapeType="1"/>
            </p:cNvSpPr>
            <p:nvPr/>
          </p:nvSpPr>
          <p:spPr bwMode="auto">
            <a:xfrm>
              <a:off x="3693" y="3253"/>
              <a:ext cx="1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0" name="AutoShape 48"/>
            <p:cNvSpPr>
              <a:spLocks noChangeArrowheads="1"/>
            </p:cNvSpPr>
            <p:nvPr/>
          </p:nvSpPr>
          <p:spPr bwMode="auto">
            <a:xfrm>
              <a:off x="4191" y="3472"/>
              <a:ext cx="280" cy="159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1" name="Line 49"/>
            <p:cNvSpPr>
              <a:spLocks noChangeShapeType="1"/>
            </p:cNvSpPr>
            <p:nvPr/>
          </p:nvSpPr>
          <p:spPr bwMode="auto">
            <a:xfrm flipV="1">
              <a:off x="3596" y="3253"/>
              <a:ext cx="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2" name="Line 50"/>
            <p:cNvSpPr>
              <a:spLocks noChangeShapeType="1"/>
            </p:cNvSpPr>
            <p:nvPr/>
          </p:nvSpPr>
          <p:spPr bwMode="auto">
            <a:xfrm>
              <a:off x="3660" y="3256"/>
              <a:ext cx="0" cy="2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3" name="Line 51"/>
            <p:cNvSpPr>
              <a:spLocks noChangeShapeType="1"/>
            </p:cNvSpPr>
            <p:nvPr/>
          </p:nvSpPr>
          <p:spPr bwMode="auto">
            <a:xfrm>
              <a:off x="3660" y="3500"/>
              <a:ext cx="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4" name="Line 52"/>
            <p:cNvSpPr>
              <a:spLocks noChangeShapeType="1"/>
            </p:cNvSpPr>
            <p:nvPr/>
          </p:nvSpPr>
          <p:spPr bwMode="auto">
            <a:xfrm>
              <a:off x="4034" y="3253"/>
              <a:ext cx="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5" name="Line 53"/>
            <p:cNvSpPr>
              <a:spLocks noChangeShapeType="1"/>
            </p:cNvSpPr>
            <p:nvPr/>
          </p:nvSpPr>
          <p:spPr bwMode="auto">
            <a:xfrm>
              <a:off x="4102" y="3256"/>
              <a:ext cx="0" cy="2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6" name="Line 54"/>
            <p:cNvSpPr>
              <a:spLocks noChangeShapeType="1"/>
            </p:cNvSpPr>
            <p:nvPr/>
          </p:nvSpPr>
          <p:spPr bwMode="auto">
            <a:xfrm>
              <a:off x="4102" y="3500"/>
              <a:ext cx="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7" name="AutoShape 55"/>
            <p:cNvSpPr>
              <a:spLocks noChangeArrowheads="1"/>
            </p:cNvSpPr>
            <p:nvPr/>
          </p:nvSpPr>
          <p:spPr bwMode="auto">
            <a:xfrm>
              <a:off x="3835" y="3144"/>
              <a:ext cx="202" cy="21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=</a:t>
              </a:r>
            </a:p>
          </p:txBody>
        </p:sp>
        <p:sp>
          <p:nvSpPr>
            <p:cNvPr id="95288" name="Line 56"/>
            <p:cNvSpPr>
              <a:spLocks noChangeShapeType="1"/>
            </p:cNvSpPr>
            <p:nvPr/>
          </p:nvSpPr>
          <p:spPr bwMode="auto">
            <a:xfrm flipV="1">
              <a:off x="3355" y="3573"/>
              <a:ext cx="3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89" name="Line 57"/>
            <p:cNvSpPr>
              <a:spLocks noChangeShapeType="1"/>
            </p:cNvSpPr>
            <p:nvPr/>
          </p:nvSpPr>
          <p:spPr bwMode="auto">
            <a:xfrm>
              <a:off x="3795" y="3388"/>
              <a:ext cx="2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0" name="Line 58"/>
            <p:cNvSpPr>
              <a:spLocks noChangeShapeType="1"/>
            </p:cNvSpPr>
            <p:nvPr/>
          </p:nvSpPr>
          <p:spPr bwMode="auto">
            <a:xfrm>
              <a:off x="4073" y="3391"/>
              <a:ext cx="0" cy="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1" name="Line 59"/>
            <p:cNvSpPr>
              <a:spLocks noChangeShapeType="1"/>
            </p:cNvSpPr>
            <p:nvPr/>
          </p:nvSpPr>
          <p:spPr bwMode="auto">
            <a:xfrm>
              <a:off x="4073" y="3586"/>
              <a:ext cx="1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2" name="AutoShape 60"/>
            <p:cNvSpPr>
              <a:spLocks noChangeArrowheads="1"/>
            </p:cNvSpPr>
            <p:nvPr/>
          </p:nvSpPr>
          <p:spPr bwMode="auto">
            <a:xfrm rot="-16169235">
              <a:off x="4544" y="3212"/>
              <a:ext cx="251" cy="23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3" name="Line 61"/>
            <p:cNvSpPr>
              <a:spLocks noChangeShapeType="1"/>
            </p:cNvSpPr>
            <p:nvPr/>
          </p:nvSpPr>
          <p:spPr bwMode="auto">
            <a:xfrm flipV="1">
              <a:off x="4665" y="3091"/>
              <a:ext cx="0" cy="1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4" name="Line 62"/>
            <p:cNvSpPr>
              <a:spLocks noChangeShapeType="1"/>
            </p:cNvSpPr>
            <p:nvPr/>
          </p:nvSpPr>
          <p:spPr bwMode="auto">
            <a:xfrm>
              <a:off x="4469" y="3549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5" name="Line 63"/>
            <p:cNvSpPr>
              <a:spLocks noChangeShapeType="1"/>
            </p:cNvSpPr>
            <p:nvPr/>
          </p:nvSpPr>
          <p:spPr bwMode="auto">
            <a:xfrm flipV="1">
              <a:off x="4636" y="3421"/>
              <a:ext cx="0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6" name="Line 64"/>
            <p:cNvSpPr>
              <a:spLocks noChangeShapeType="1"/>
            </p:cNvSpPr>
            <p:nvPr/>
          </p:nvSpPr>
          <p:spPr bwMode="auto">
            <a:xfrm flipV="1">
              <a:off x="4023" y="3533"/>
              <a:ext cx="33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7" name="Line 65"/>
            <p:cNvSpPr>
              <a:spLocks noChangeShapeType="1"/>
            </p:cNvSpPr>
            <p:nvPr/>
          </p:nvSpPr>
          <p:spPr bwMode="auto">
            <a:xfrm>
              <a:off x="4056" y="3533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8" name="Line 66"/>
            <p:cNvSpPr>
              <a:spLocks noChangeShapeType="1"/>
            </p:cNvSpPr>
            <p:nvPr/>
          </p:nvSpPr>
          <p:spPr bwMode="auto">
            <a:xfrm>
              <a:off x="4060" y="3675"/>
              <a:ext cx="6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99" name="Line 67"/>
            <p:cNvSpPr>
              <a:spLocks noChangeShapeType="1"/>
            </p:cNvSpPr>
            <p:nvPr/>
          </p:nvSpPr>
          <p:spPr bwMode="auto">
            <a:xfrm flipV="1">
              <a:off x="4720" y="3418"/>
              <a:ext cx="0" cy="2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0" name="AutoShape 68"/>
            <p:cNvSpPr>
              <a:spLocks noChangeArrowheads="1"/>
            </p:cNvSpPr>
            <p:nvPr/>
          </p:nvSpPr>
          <p:spPr bwMode="auto">
            <a:xfrm rot="-5400000">
              <a:off x="4230" y="2979"/>
              <a:ext cx="259" cy="24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1" name="Line 69"/>
            <p:cNvSpPr>
              <a:spLocks noChangeShapeType="1"/>
            </p:cNvSpPr>
            <p:nvPr/>
          </p:nvSpPr>
          <p:spPr bwMode="auto">
            <a:xfrm>
              <a:off x="4486" y="3098"/>
              <a:ext cx="5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2" name="Line 70"/>
            <p:cNvSpPr>
              <a:spLocks noChangeShapeType="1"/>
            </p:cNvSpPr>
            <p:nvPr/>
          </p:nvSpPr>
          <p:spPr bwMode="auto">
            <a:xfrm flipV="1">
              <a:off x="4536" y="2837"/>
              <a:ext cx="0" cy="26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3" name="Line 71"/>
            <p:cNvSpPr>
              <a:spLocks noChangeShapeType="1"/>
            </p:cNvSpPr>
            <p:nvPr/>
          </p:nvSpPr>
          <p:spPr bwMode="auto">
            <a:xfrm flipV="1">
              <a:off x="4532" y="2837"/>
              <a:ext cx="42" cy="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4" name="Line 72"/>
            <p:cNvSpPr>
              <a:spLocks noChangeShapeType="1"/>
            </p:cNvSpPr>
            <p:nvPr/>
          </p:nvSpPr>
          <p:spPr bwMode="auto">
            <a:xfrm flipV="1">
              <a:off x="4499" y="3233"/>
              <a:ext cx="0" cy="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5" name="Line 73"/>
            <p:cNvSpPr>
              <a:spLocks noChangeShapeType="1"/>
            </p:cNvSpPr>
            <p:nvPr/>
          </p:nvSpPr>
          <p:spPr bwMode="auto">
            <a:xfrm flipH="1" flipV="1">
              <a:off x="4423" y="3181"/>
              <a:ext cx="76" cy="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6" name="Line 74"/>
            <p:cNvSpPr>
              <a:spLocks noChangeShapeType="1"/>
            </p:cNvSpPr>
            <p:nvPr/>
          </p:nvSpPr>
          <p:spPr bwMode="auto">
            <a:xfrm flipV="1">
              <a:off x="4536" y="3325"/>
              <a:ext cx="0" cy="3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7" name="Line 75"/>
            <p:cNvSpPr>
              <a:spLocks noChangeShapeType="1"/>
            </p:cNvSpPr>
            <p:nvPr/>
          </p:nvSpPr>
          <p:spPr bwMode="auto">
            <a:xfrm flipH="1" flipV="1">
              <a:off x="4357" y="3197"/>
              <a:ext cx="183" cy="1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8" name="Line 76"/>
            <p:cNvSpPr>
              <a:spLocks noChangeShapeType="1"/>
            </p:cNvSpPr>
            <p:nvPr/>
          </p:nvSpPr>
          <p:spPr bwMode="auto">
            <a:xfrm>
              <a:off x="3605" y="2818"/>
              <a:ext cx="480" cy="34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09" name="Line 77"/>
            <p:cNvSpPr>
              <a:spLocks noChangeShapeType="1"/>
            </p:cNvSpPr>
            <p:nvPr/>
          </p:nvSpPr>
          <p:spPr bwMode="auto">
            <a:xfrm>
              <a:off x="4085" y="3167"/>
              <a:ext cx="16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10" name="Line 78"/>
            <p:cNvSpPr>
              <a:spLocks noChangeShapeType="1"/>
            </p:cNvSpPr>
            <p:nvPr/>
          </p:nvSpPr>
          <p:spPr bwMode="auto">
            <a:xfrm>
              <a:off x="4052" y="2818"/>
              <a:ext cx="117" cy="21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11" name="Line 79"/>
            <p:cNvSpPr>
              <a:spLocks noChangeShapeType="1"/>
            </p:cNvSpPr>
            <p:nvPr/>
          </p:nvSpPr>
          <p:spPr bwMode="auto">
            <a:xfrm>
              <a:off x="4177" y="3026"/>
              <a:ext cx="63" cy="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12" name="Line 80"/>
            <p:cNvSpPr>
              <a:spLocks noChangeShapeType="1"/>
            </p:cNvSpPr>
            <p:nvPr/>
          </p:nvSpPr>
          <p:spPr bwMode="auto">
            <a:xfrm>
              <a:off x="4257" y="2452"/>
              <a:ext cx="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D572D-848D-4143-B3D1-1D8BF3E3B538}" type="slidenum">
              <a:rPr lang="en-US"/>
              <a:pPr/>
              <a:t>28</a:t>
            </a:fld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Cache-replacement policy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Technique for choosing which block to replace</a:t>
            </a:r>
          </a:p>
          <a:p>
            <a:pPr lvl="1"/>
            <a:r>
              <a:rPr lang="en-US" sz="2000"/>
              <a:t>when fully associative cache is full</a:t>
            </a:r>
          </a:p>
          <a:p>
            <a:pPr lvl="1"/>
            <a:r>
              <a:rPr lang="en-US" sz="2000"/>
              <a:t>when set-associative cache’s line is full</a:t>
            </a:r>
          </a:p>
          <a:p>
            <a:r>
              <a:rPr lang="en-US" sz="2400"/>
              <a:t>Direct mapped cache has no choice</a:t>
            </a:r>
          </a:p>
          <a:p>
            <a:r>
              <a:rPr lang="en-US" sz="2400"/>
              <a:t>Random</a:t>
            </a:r>
          </a:p>
          <a:p>
            <a:pPr lvl="1"/>
            <a:r>
              <a:rPr lang="en-US" sz="2000"/>
              <a:t>replace block chosen at random</a:t>
            </a:r>
          </a:p>
          <a:p>
            <a:r>
              <a:rPr lang="en-US" sz="2400"/>
              <a:t>LRU: least-recently used</a:t>
            </a:r>
          </a:p>
          <a:p>
            <a:pPr lvl="1"/>
            <a:r>
              <a:rPr lang="en-US" sz="2000"/>
              <a:t>replace block not accessed for longest time</a:t>
            </a:r>
          </a:p>
          <a:p>
            <a:r>
              <a:rPr lang="en-US" sz="2400"/>
              <a:t>FIFO: first-in-first-out</a:t>
            </a:r>
          </a:p>
          <a:p>
            <a:pPr lvl="1"/>
            <a:r>
              <a:rPr lang="en-US" sz="2000"/>
              <a:t>push block onto queue when accessed</a:t>
            </a:r>
          </a:p>
          <a:p>
            <a:pPr lvl="1"/>
            <a:r>
              <a:rPr lang="en-US" sz="2000"/>
              <a:t>choose block to replace by popping queue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4B90D-7ECF-4DAF-8486-91650164B81B}" type="slidenum">
              <a:rPr lang="en-US"/>
              <a:pPr/>
              <a:t>29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 write techniques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When written, data cache must update main memory</a:t>
            </a:r>
          </a:p>
          <a:p>
            <a:r>
              <a:rPr lang="en-US" sz="2400"/>
              <a:t>Write-through</a:t>
            </a:r>
          </a:p>
          <a:p>
            <a:pPr lvl="1"/>
            <a:r>
              <a:rPr lang="en-US" sz="2000"/>
              <a:t>write to main memory whenever cache is written to</a:t>
            </a:r>
          </a:p>
          <a:p>
            <a:pPr lvl="1"/>
            <a:r>
              <a:rPr lang="en-US" sz="2000"/>
              <a:t>easiest to implement </a:t>
            </a:r>
          </a:p>
          <a:p>
            <a:pPr lvl="1"/>
            <a:r>
              <a:rPr lang="en-US" sz="2000"/>
              <a:t>processor must wait for slower main memory write</a:t>
            </a:r>
          </a:p>
          <a:p>
            <a:pPr lvl="1"/>
            <a:r>
              <a:rPr lang="en-US" sz="2000"/>
              <a:t>potential for unnecessary writes</a:t>
            </a:r>
          </a:p>
          <a:p>
            <a:r>
              <a:rPr lang="en-US" sz="2400"/>
              <a:t>Write-back</a:t>
            </a:r>
          </a:p>
          <a:p>
            <a:pPr lvl="1"/>
            <a:r>
              <a:rPr lang="en-US" sz="2000"/>
              <a:t>main memory only written when “dirty” block replaced</a:t>
            </a:r>
          </a:p>
          <a:p>
            <a:pPr lvl="1"/>
            <a:r>
              <a:rPr lang="en-US" sz="2000"/>
              <a:t>extra dirty bit for each block set when cache block written to</a:t>
            </a:r>
          </a:p>
          <a:p>
            <a:pPr lvl="1"/>
            <a:r>
              <a:rPr lang="en-US" sz="2000"/>
              <a:t>reduces number of slow main memory writes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F37F3-38A9-427D-8F13-D581D85B186A}" type="slidenum">
              <a:rPr lang="en-US"/>
              <a:pPr/>
              <a:t>3</a:t>
            </a:fld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8150" y="1533525"/>
            <a:ext cx="8410575" cy="4495800"/>
          </a:xfrm>
        </p:spPr>
        <p:txBody>
          <a:bodyPr/>
          <a:lstStyle/>
          <a:p>
            <a:r>
              <a:rPr lang="en-US"/>
              <a:t>Embedded system’s functionality aspects</a:t>
            </a:r>
          </a:p>
          <a:p>
            <a:pPr lvl="1"/>
            <a:r>
              <a:rPr lang="en-US"/>
              <a:t>Processing</a:t>
            </a:r>
          </a:p>
          <a:p>
            <a:pPr lvl="2"/>
            <a:r>
              <a:rPr lang="en-US"/>
              <a:t>processors</a:t>
            </a:r>
          </a:p>
          <a:p>
            <a:pPr lvl="2"/>
            <a:r>
              <a:rPr lang="en-US"/>
              <a:t>transformation of data</a:t>
            </a:r>
          </a:p>
          <a:p>
            <a:pPr lvl="1"/>
            <a:r>
              <a:rPr lang="en-US"/>
              <a:t>Storage </a:t>
            </a:r>
          </a:p>
          <a:p>
            <a:pPr lvl="2"/>
            <a:r>
              <a:rPr lang="en-US"/>
              <a:t>memory</a:t>
            </a:r>
          </a:p>
          <a:p>
            <a:pPr lvl="2"/>
            <a:r>
              <a:rPr lang="en-US"/>
              <a:t>retention of data</a:t>
            </a:r>
          </a:p>
          <a:p>
            <a:pPr lvl="1"/>
            <a:r>
              <a:rPr lang="en-US"/>
              <a:t>Communication</a:t>
            </a:r>
          </a:p>
          <a:p>
            <a:pPr lvl="2"/>
            <a:r>
              <a:rPr lang="en-US"/>
              <a:t>buses</a:t>
            </a:r>
          </a:p>
          <a:p>
            <a:pPr lvl="2"/>
            <a:r>
              <a:rPr lang="en-US"/>
              <a:t>transfer of data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DE8B5-22DE-452C-BC4D-74FBF5603CCA}" type="slidenum">
              <a:rPr lang="en-US"/>
              <a:pPr/>
              <a:t>30</a:t>
            </a:fld>
            <a:endParaRPr 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 impact on system performance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620125" cy="4495800"/>
          </a:xfrm>
        </p:spPr>
        <p:txBody>
          <a:bodyPr/>
          <a:lstStyle/>
          <a:p>
            <a:r>
              <a:rPr lang="en-US" sz="2000"/>
              <a:t>Most important parameters in terms of performance:</a:t>
            </a:r>
          </a:p>
          <a:p>
            <a:pPr lvl="1"/>
            <a:r>
              <a:rPr lang="en-US" sz="1800"/>
              <a:t>Total size of cache</a:t>
            </a:r>
          </a:p>
          <a:p>
            <a:pPr lvl="2"/>
            <a:r>
              <a:rPr lang="en-US" sz="1600"/>
              <a:t>total number of data bytes cache can hold</a:t>
            </a:r>
          </a:p>
          <a:p>
            <a:pPr lvl="2"/>
            <a:r>
              <a:rPr lang="en-US" sz="1600"/>
              <a:t>tag, valid and other house keeping bits not included in total</a:t>
            </a:r>
          </a:p>
          <a:p>
            <a:pPr lvl="1"/>
            <a:r>
              <a:rPr lang="en-US" sz="1800"/>
              <a:t>Degree of associativity</a:t>
            </a:r>
          </a:p>
          <a:p>
            <a:pPr lvl="1"/>
            <a:r>
              <a:rPr lang="en-US" sz="1800"/>
              <a:t>Data block size</a:t>
            </a:r>
          </a:p>
          <a:p>
            <a:r>
              <a:rPr lang="en-US" sz="2000"/>
              <a:t>Larger caches achieve lower miss rates but higher access cost</a:t>
            </a:r>
          </a:p>
          <a:p>
            <a:pPr lvl="1"/>
            <a:r>
              <a:rPr lang="en-US" sz="1800"/>
              <a:t>e.g.,</a:t>
            </a:r>
          </a:p>
          <a:p>
            <a:pPr lvl="2"/>
            <a:r>
              <a:rPr lang="en-US" sz="1600"/>
              <a:t>2 Kbyte cache: miss rate = 15%, hit cost = 2 cycles, miss cost = 20 cycles</a:t>
            </a:r>
          </a:p>
          <a:p>
            <a:pPr lvl="3"/>
            <a:r>
              <a:rPr lang="en-US" sz="1400"/>
              <a:t>avg. cost of memory access = (0.85 * 2) + (0.15 * 20) = 4.7 cycles</a:t>
            </a:r>
          </a:p>
          <a:p>
            <a:pPr lvl="2"/>
            <a:r>
              <a:rPr lang="en-US" sz="1600"/>
              <a:t>4 Kbyte cache: miss rate = 6.5%, hit cost = 3 cycles, miss cost will not change</a:t>
            </a:r>
          </a:p>
          <a:p>
            <a:pPr lvl="3"/>
            <a:r>
              <a:rPr lang="en-US" sz="1400"/>
              <a:t>avg. cost of memory access = (0.935 * 3) + (0.065 * 20) = 4.105 cycles   </a:t>
            </a:r>
            <a:r>
              <a:rPr lang="en-US" b="1" u="sng"/>
              <a:t>(improvement)</a:t>
            </a:r>
            <a:endParaRPr lang="en-US" sz="1400"/>
          </a:p>
          <a:p>
            <a:pPr lvl="2"/>
            <a:r>
              <a:rPr lang="en-US" sz="1600"/>
              <a:t>8 Kbyte cache: miss rate = 5.565%, hit cost = 4 cycles, miss cost will not change</a:t>
            </a:r>
          </a:p>
          <a:p>
            <a:pPr lvl="3"/>
            <a:r>
              <a:rPr lang="en-US" sz="1400"/>
              <a:t>avg. cost of memory access = (0.94435 * 4) + (0.05565 * 20) = 4.8904 cycles   </a:t>
            </a:r>
            <a:r>
              <a:rPr lang="en-US" b="1" u="sng"/>
              <a:t>(worse)</a:t>
            </a:r>
            <a:endParaRPr lang="en-US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E2B38-0158-4FB2-82FD-C87A4386E325}" type="slidenum">
              <a:rPr lang="en-US"/>
              <a:pPr/>
              <a:t>31</a:t>
            </a:fld>
            <a:endParaRPr 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 performance trade-offs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1838325"/>
          </a:xfrm>
        </p:spPr>
        <p:txBody>
          <a:bodyPr/>
          <a:lstStyle/>
          <a:p>
            <a:r>
              <a:rPr lang="en-US"/>
              <a:t>Improving cache hit rate without increasing size</a:t>
            </a:r>
          </a:p>
          <a:p>
            <a:pPr lvl="1"/>
            <a:r>
              <a:rPr lang="en-US"/>
              <a:t>Increase line size</a:t>
            </a:r>
          </a:p>
          <a:p>
            <a:pPr lvl="1"/>
            <a:r>
              <a:rPr lang="en-US"/>
              <a:t>Change set-associativity</a:t>
            </a:r>
          </a:p>
        </p:txBody>
      </p:sp>
      <p:grpSp>
        <p:nvGrpSpPr>
          <p:cNvPr id="99491" name="Group 163"/>
          <p:cNvGrpSpPr>
            <a:grpSpLocks/>
          </p:cNvGrpSpPr>
          <p:nvPr/>
        </p:nvGrpSpPr>
        <p:grpSpPr bwMode="auto">
          <a:xfrm>
            <a:off x="1570038" y="3524250"/>
            <a:ext cx="5122862" cy="2432050"/>
            <a:chOff x="989" y="2220"/>
            <a:chExt cx="3227" cy="1532"/>
          </a:xfrm>
        </p:grpSpPr>
        <p:sp>
          <p:nvSpPr>
            <p:cNvPr id="99333" name="Rectangle 5"/>
            <p:cNvSpPr>
              <a:spLocks noChangeArrowheads="1"/>
            </p:cNvSpPr>
            <p:nvPr/>
          </p:nvSpPr>
          <p:spPr bwMode="auto">
            <a:xfrm>
              <a:off x="1753" y="2262"/>
              <a:ext cx="1966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4" name="Line 6"/>
            <p:cNvSpPr>
              <a:spLocks noChangeShapeType="1"/>
            </p:cNvSpPr>
            <p:nvPr/>
          </p:nvSpPr>
          <p:spPr bwMode="auto">
            <a:xfrm>
              <a:off x="1753" y="3444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5" name="Line 7"/>
            <p:cNvSpPr>
              <a:spLocks noChangeShapeType="1"/>
            </p:cNvSpPr>
            <p:nvPr/>
          </p:nvSpPr>
          <p:spPr bwMode="auto">
            <a:xfrm>
              <a:off x="1753" y="3276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6" name="Line 8"/>
            <p:cNvSpPr>
              <a:spLocks noChangeShapeType="1"/>
            </p:cNvSpPr>
            <p:nvPr/>
          </p:nvSpPr>
          <p:spPr bwMode="auto">
            <a:xfrm>
              <a:off x="1753" y="3108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7" name="Line 9"/>
            <p:cNvSpPr>
              <a:spLocks noChangeShapeType="1"/>
            </p:cNvSpPr>
            <p:nvPr/>
          </p:nvSpPr>
          <p:spPr bwMode="auto">
            <a:xfrm>
              <a:off x="1753" y="2940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8" name="Line 10"/>
            <p:cNvSpPr>
              <a:spLocks noChangeShapeType="1"/>
            </p:cNvSpPr>
            <p:nvPr/>
          </p:nvSpPr>
          <p:spPr bwMode="auto">
            <a:xfrm>
              <a:off x="1753" y="2766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9" name="Line 11"/>
            <p:cNvSpPr>
              <a:spLocks noChangeShapeType="1"/>
            </p:cNvSpPr>
            <p:nvPr/>
          </p:nvSpPr>
          <p:spPr bwMode="auto">
            <a:xfrm>
              <a:off x="1753" y="2598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0" name="Line 12"/>
            <p:cNvSpPr>
              <a:spLocks noChangeShapeType="1"/>
            </p:cNvSpPr>
            <p:nvPr/>
          </p:nvSpPr>
          <p:spPr bwMode="auto">
            <a:xfrm>
              <a:off x="1753" y="2430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1" name="Line 13"/>
            <p:cNvSpPr>
              <a:spLocks noChangeShapeType="1"/>
            </p:cNvSpPr>
            <p:nvPr/>
          </p:nvSpPr>
          <p:spPr bwMode="auto">
            <a:xfrm>
              <a:off x="1753" y="2262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2" name="Rectangle 14"/>
            <p:cNvSpPr>
              <a:spLocks noChangeArrowheads="1"/>
            </p:cNvSpPr>
            <p:nvPr/>
          </p:nvSpPr>
          <p:spPr bwMode="auto">
            <a:xfrm>
              <a:off x="1753" y="2262"/>
              <a:ext cx="1966" cy="135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3" name="Line 15"/>
            <p:cNvSpPr>
              <a:spLocks noChangeShapeType="1"/>
            </p:cNvSpPr>
            <p:nvPr/>
          </p:nvSpPr>
          <p:spPr bwMode="auto">
            <a:xfrm>
              <a:off x="1753" y="2262"/>
              <a:ext cx="0" cy="1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4" name="Line 16"/>
            <p:cNvSpPr>
              <a:spLocks noChangeShapeType="1"/>
            </p:cNvSpPr>
            <p:nvPr/>
          </p:nvSpPr>
          <p:spPr bwMode="auto">
            <a:xfrm>
              <a:off x="1735" y="3612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5" name="Line 17"/>
            <p:cNvSpPr>
              <a:spLocks noChangeShapeType="1"/>
            </p:cNvSpPr>
            <p:nvPr/>
          </p:nvSpPr>
          <p:spPr bwMode="auto">
            <a:xfrm>
              <a:off x="1735" y="3444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6" name="Line 18"/>
            <p:cNvSpPr>
              <a:spLocks noChangeShapeType="1"/>
            </p:cNvSpPr>
            <p:nvPr/>
          </p:nvSpPr>
          <p:spPr bwMode="auto">
            <a:xfrm>
              <a:off x="1735" y="3276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7" name="Line 19"/>
            <p:cNvSpPr>
              <a:spLocks noChangeShapeType="1"/>
            </p:cNvSpPr>
            <p:nvPr/>
          </p:nvSpPr>
          <p:spPr bwMode="auto">
            <a:xfrm>
              <a:off x="1735" y="3108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8" name="Line 20"/>
            <p:cNvSpPr>
              <a:spLocks noChangeShapeType="1"/>
            </p:cNvSpPr>
            <p:nvPr/>
          </p:nvSpPr>
          <p:spPr bwMode="auto">
            <a:xfrm>
              <a:off x="1735" y="2940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9" name="Line 21"/>
            <p:cNvSpPr>
              <a:spLocks noChangeShapeType="1"/>
            </p:cNvSpPr>
            <p:nvPr/>
          </p:nvSpPr>
          <p:spPr bwMode="auto">
            <a:xfrm>
              <a:off x="1735" y="2766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0" name="Line 22"/>
            <p:cNvSpPr>
              <a:spLocks noChangeShapeType="1"/>
            </p:cNvSpPr>
            <p:nvPr/>
          </p:nvSpPr>
          <p:spPr bwMode="auto">
            <a:xfrm>
              <a:off x="1735" y="2598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1" name="Line 23"/>
            <p:cNvSpPr>
              <a:spLocks noChangeShapeType="1"/>
            </p:cNvSpPr>
            <p:nvPr/>
          </p:nvSpPr>
          <p:spPr bwMode="auto">
            <a:xfrm>
              <a:off x="1735" y="2430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2" name="Line 24"/>
            <p:cNvSpPr>
              <a:spLocks noChangeShapeType="1"/>
            </p:cNvSpPr>
            <p:nvPr/>
          </p:nvSpPr>
          <p:spPr bwMode="auto">
            <a:xfrm>
              <a:off x="1735" y="2262"/>
              <a:ext cx="1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3" name="Line 25"/>
            <p:cNvSpPr>
              <a:spLocks noChangeShapeType="1"/>
            </p:cNvSpPr>
            <p:nvPr/>
          </p:nvSpPr>
          <p:spPr bwMode="auto">
            <a:xfrm>
              <a:off x="1753" y="3612"/>
              <a:ext cx="196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4" name="Line 26"/>
            <p:cNvSpPr>
              <a:spLocks noChangeShapeType="1"/>
            </p:cNvSpPr>
            <p:nvPr/>
          </p:nvSpPr>
          <p:spPr bwMode="auto">
            <a:xfrm flipV="1">
              <a:off x="1753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5" name="Line 27"/>
            <p:cNvSpPr>
              <a:spLocks noChangeShapeType="1"/>
            </p:cNvSpPr>
            <p:nvPr/>
          </p:nvSpPr>
          <p:spPr bwMode="auto">
            <a:xfrm flipV="1">
              <a:off x="1999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6" name="Line 28"/>
            <p:cNvSpPr>
              <a:spLocks noChangeShapeType="1"/>
            </p:cNvSpPr>
            <p:nvPr/>
          </p:nvSpPr>
          <p:spPr bwMode="auto">
            <a:xfrm flipV="1">
              <a:off x="2244" y="3612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7" name="Line 29"/>
            <p:cNvSpPr>
              <a:spLocks noChangeShapeType="1"/>
            </p:cNvSpPr>
            <p:nvPr/>
          </p:nvSpPr>
          <p:spPr bwMode="auto">
            <a:xfrm flipV="1">
              <a:off x="2490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8" name="Line 30"/>
            <p:cNvSpPr>
              <a:spLocks noChangeShapeType="1"/>
            </p:cNvSpPr>
            <p:nvPr/>
          </p:nvSpPr>
          <p:spPr bwMode="auto">
            <a:xfrm flipV="1">
              <a:off x="2736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9" name="Line 31"/>
            <p:cNvSpPr>
              <a:spLocks noChangeShapeType="1"/>
            </p:cNvSpPr>
            <p:nvPr/>
          </p:nvSpPr>
          <p:spPr bwMode="auto">
            <a:xfrm flipV="1">
              <a:off x="2981" y="3612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0" name="Line 32"/>
            <p:cNvSpPr>
              <a:spLocks noChangeShapeType="1"/>
            </p:cNvSpPr>
            <p:nvPr/>
          </p:nvSpPr>
          <p:spPr bwMode="auto">
            <a:xfrm flipV="1">
              <a:off x="3227" y="3612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1" name="Line 33"/>
            <p:cNvSpPr>
              <a:spLocks noChangeShapeType="1"/>
            </p:cNvSpPr>
            <p:nvPr/>
          </p:nvSpPr>
          <p:spPr bwMode="auto">
            <a:xfrm flipV="1">
              <a:off x="3473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2" name="Line 34"/>
            <p:cNvSpPr>
              <a:spLocks noChangeShapeType="1"/>
            </p:cNvSpPr>
            <p:nvPr/>
          </p:nvSpPr>
          <p:spPr bwMode="auto">
            <a:xfrm flipV="1">
              <a:off x="3719" y="3612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3" name="Line 35"/>
            <p:cNvSpPr>
              <a:spLocks noChangeShapeType="1"/>
            </p:cNvSpPr>
            <p:nvPr/>
          </p:nvSpPr>
          <p:spPr bwMode="auto">
            <a:xfrm>
              <a:off x="1879" y="2472"/>
              <a:ext cx="245" cy="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4" name="Line 36"/>
            <p:cNvSpPr>
              <a:spLocks noChangeShapeType="1"/>
            </p:cNvSpPr>
            <p:nvPr/>
          </p:nvSpPr>
          <p:spPr bwMode="auto">
            <a:xfrm>
              <a:off x="2124" y="2766"/>
              <a:ext cx="246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5" name="Line 37"/>
            <p:cNvSpPr>
              <a:spLocks noChangeShapeType="1"/>
            </p:cNvSpPr>
            <p:nvPr/>
          </p:nvSpPr>
          <p:spPr bwMode="auto">
            <a:xfrm>
              <a:off x="2370" y="2940"/>
              <a:ext cx="246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6" name="Line 38"/>
            <p:cNvSpPr>
              <a:spLocks noChangeShapeType="1"/>
            </p:cNvSpPr>
            <p:nvPr/>
          </p:nvSpPr>
          <p:spPr bwMode="auto">
            <a:xfrm>
              <a:off x="2616" y="3192"/>
              <a:ext cx="246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7" name="Line 39"/>
            <p:cNvSpPr>
              <a:spLocks noChangeShapeType="1"/>
            </p:cNvSpPr>
            <p:nvPr/>
          </p:nvSpPr>
          <p:spPr bwMode="auto">
            <a:xfrm>
              <a:off x="2862" y="3294"/>
              <a:ext cx="245" cy="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8" name="Line 40"/>
            <p:cNvSpPr>
              <a:spLocks noChangeShapeType="1"/>
            </p:cNvSpPr>
            <p:nvPr/>
          </p:nvSpPr>
          <p:spPr bwMode="auto">
            <a:xfrm>
              <a:off x="3107" y="3444"/>
              <a:ext cx="246" cy="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69" name="Line 41"/>
            <p:cNvSpPr>
              <a:spLocks noChangeShapeType="1"/>
            </p:cNvSpPr>
            <p:nvPr/>
          </p:nvSpPr>
          <p:spPr bwMode="auto">
            <a:xfrm>
              <a:off x="3353" y="3486"/>
              <a:ext cx="246" cy="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0" name="Line 42"/>
            <p:cNvSpPr>
              <a:spLocks noChangeShapeType="1"/>
            </p:cNvSpPr>
            <p:nvPr/>
          </p:nvSpPr>
          <p:spPr bwMode="auto">
            <a:xfrm>
              <a:off x="1879" y="2682"/>
              <a:ext cx="245" cy="2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1" name="Line 43"/>
            <p:cNvSpPr>
              <a:spLocks noChangeShapeType="1"/>
            </p:cNvSpPr>
            <p:nvPr/>
          </p:nvSpPr>
          <p:spPr bwMode="auto">
            <a:xfrm>
              <a:off x="2124" y="2928"/>
              <a:ext cx="246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2" name="Line 44"/>
            <p:cNvSpPr>
              <a:spLocks noChangeShapeType="1"/>
            </p:cNvSpPr>
            <p:nvPr/>
          </p:nvSpPr>
          <p:spPr bwMode="auto">
            <a:xfrm>
              <a:off x="2370" y="3108"/>
              <a:ext cx="246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3" name="Line 45"/>
            <p:cNvSpPr>
              <a:spLocks noChangeShapeType="1"/>
            </p:cNvSpPr>
            <p:nvPr/>
          </p:nvSpPr>
          <p:spPr bwMode="auto">
            <a:xfrm>
              <a:off x="2616" y="3276"/>
              <a:ext cx="246" cy="1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4" name="Line 46"/>
            <p:cNvSpPr>
              <a:spLocks noChangeShapeType="1"/>
            </p:cNvSpPr>
            <p:nvPr/>
          </p:nvSpPr>
          <p:spPr bwMode="auto">
            <a:xfrm>
              <a:off x="2862" y="3402"/>
              <a:ext cx="245" cy="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5" name="Line 47"/>
            <p:cNvSpPr>
              <a:spLocks noChangeShapeType="1"/>
            </p:cNvSpPr>
            <p:nvPr/>
          </p:nvSpPr>
          <p:spPr bwMode="auto">
            <a:xfrm>
              <a:off x="3107" y="3486"/>
              <a:ext cx="246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6" name="Line 48"/>
            <p:cNvSpPr>
              <a:spLocks noChangeShapeType="1"/>
            </p:cNvSpPr>
            <p:nvPr/>
          </p:nvSpPr>
          <p:spPr bwMode="auto">
            <a:xfrm>
              <a:off x="3353" y="3492"/>
              <a:ext cx="246" cy="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7" name="Line 49"/>
            <p:cNvSpPr>
              <a:spLocks noChangeShapeType="1"/>
            </p:cNvSpPr>
            <p:nvPr/>
          </p:nvSpPr>
          <p:spPr bwMode="auto">
            <a:xfrm>
              <a:off x="1879" y="2808"/>
              <a:ext cx="245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8" name="Line 50"/>
            <p:cNvSpPr>
              <a:spLocks noChangeShapeType="1"/>
            </p:cNvSpPr>
            <p:nvPr/>
          </p:nvSpPr>
          <p:spPr bwMode="auto">
            <a:xfrm>
              <a:off x="2124" y="2982"/>
              <a:ext cx="246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79" name="Line 51"/>
            <p:cNvSpPr>
              <a:spLocks noChangeShapeType="1"/>
            </p:cNvSpPr>
            <p:nvPr/>
          </p:nvSpPr>
          <p:spPr bwMode="auto">
            <a:xfrm>
              <a:off x="2370" y="3150"/>
              <a:ext cx="246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0" name="Line 52"/>
            <p:cNvSpPr>
              <a:spLocks noChangeShapeType="1"/>
            </p:cNvSpPr>
            <p:nvPr/>
          </p:nvSpPr>
          <p:spPr bwMode="auto">
            <a:xfrm>
              <a:off x="2616" y="3294"/>
              <a:ext cx="246" cy="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1" name="Line 53"/>
            <p:cNvSpPr>
              <a:spLocks noChangeShapeType="1"/>
            </p:cNvSpPr>
            <p:nvPr/>
          </p:nvSpPr>
          <p:spPr bwMode="auto">
            <a:xfrm>
              <a:off x="2862" y="3432"/>
              <a:ext cx="245" cy="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2" name="Line 54"/>
            <p:cNvSpPr>
              <a:spLocks noChangeShapeType="1"/>
            </p:cNvSpPr>
            <p:nvPr/>
          </p:nvSpPr>
          <p:spPr bwMode="auto">
            <a:xfrm>
              <a:off x="3107" y="3492"/>
              <a:ext cx="246" cy="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3" name="Line 55"/>
            <p:cNvSpPr>
              <a:spLocks noChangeShapeType="1"/>
            </p:cNvSpPr>
            <p:nvPr/>
          </p:nvSpPr>
          <p:spPr bwMode="auto">
            <a:xfrm>
              <a:off x="3353" y="3504"/>
              <a:ext cx="246" cy="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4" name="Line 56"/>
            <p:cNvSpPr>
              <a:spLocks noChangeShapeType="1"/>
            </p:cNvSpPr>
            <p:nvPr/>
          </p:nvSpPr>
          <p:spPr bwMode="auto">
            <a:xfrm>
              <a:off x="1879" y="2892"/>
              <a:ext cx="245" cy="2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5" name="Line 57"/>
            <p:cNvSpPr>
              <a:spLocks noChangeShapeType="1"/>
            </p:cNvSpPr>
            <p:nvPr/>
          </p:nvSpPr>
          <p:spPr bwMode="auto">
            <a:xfrm>
              <a:off x="2124" y="3108"/>
              <a:ext cx="246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6" name="Line 58"/>
            <p:cNvSpPr>
              <a:spLocks noChangeShapeType="1"/>
            </p:cNvSpPr>
            <p:nvPr/>
          </p:nvSpPr>
          <p:spPr bwMode="auto">
            <a:xfrm>
              <a:off x="2370" y="3264"/>
              <a:ext cx="246" cy="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7" name="Line 59"/>
            <p:cNvSpPr>
              <a:spLocks noChangeShapeType="1"/>
            </p:cNvSpPr>
            <p:nvPr/>
          </p:nvSpPr>
          <p:spPr bwMode="auto">
            <a:xfrm>
              <a:off x="2616" y="3342"/>
              <a:ext cx="246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8" name="Line 60"/>
            <p:cNvSpPr>
              <a:spLocks noChangeShapeType="1"/>
            </p:cNvSpPr>
            <p:nvPr/>
          </p:nvSpPr>
          <p:spPr bwMode="auto">
            <a:xfrm>
              <a:off x="2862" y="3444"/>
              <a:ext cx="245" cy="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89" name="Line 61"/>
            <p:cNvSpPr>
              <a:spLocks noChangeShapeType="1"/>
            </p:cNvSpPr>
            <p:nvPr/>
          </p:nvSpPr>
          <p:spPr bwMode="auto">
            <a:xfrm>
              <a:off x="3107" y="3504"/>
              <a:ext cx="246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0" name="Line 62"/>
            <p:cNvSpPr>
              <a:spLocks noChangeShapeType="1"/>
            </p:cNvSpPr>
            <p:nvPr/>
          </p:nvSpPr>
          <p:spPr bwMode="auto">
            <a:xfrm>
              <a:off x="3353" y="3510"/>
              <a:ext cx="246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1" name="Freeform 63"/>
            <p:cNvSpPr>
              <a:spLocks/>
            </p:cNvSpPr>
            <p:nvPr/>
          </p:nvSpPr>
          <p:spPr bwMode="auto">
            <a:xfrm>
              <a:off x="1861" y="2454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2" name="Freeform 64"/>
            <p:cNvSpPr>
              <a:spLocks/>
            </p:cNvSpPr>
            <p:nvPr/>
          </p:nvSpPr>
          <p:spPr bwMode="auto">
            <a:xfrm>
              <a:off x="2106" y="2748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3" name="Freeform 65"/>
            <p:cNvSpPr>
              <a:spLocks/>
            </p:cNvSpPr>
            <p:nvPr/>
          </p:nvSpPr>
          <p:spPr bwMode="auto">
            <a:xfrm>
              <a:off x="2352" y="2922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4" name="Freeform 66"/>
            <p:cNvSpPr>
              <a:spLocks/>
            </p:cNvSpPr>
            <p:nvPr/>
          </p:nvSpPr>
          <p:spPr bwMode="auto">
            <a:xfrm>
              <a:off x="2598" y="3174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5" name="Freeform 67"/>
            <p:cNvSpPr>
              <a:spLocks/>
            </p:cNvSpPr>
            <p:nvPr/>
          </p:nvSpPr>
          <p:spPr bwMode="auto">
            <a:xfrm>
              <a:off x="2844" y="3276"/>
              <a:ext cx="35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9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89" h="90">
                  <a:moveTo>
                    <a:pt x="45" y="0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6" name="Freeform 68"/>
            <p:cNvSpPr>
              <a:spLocks/>
            </p:cNvSpPr>
            <p:nvPr/>
          </p:nvSpPr>
          <p:spPr bwMode="auto">
            <a:xfrm>
              <a:off x="3089" y="3426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7" name="Freeform 69"/>
            <p:cNvSpPr>
              <a:spLocks/>
            </p:cNvSpPr>
            <p:nvPr/>
          </p:nvSpPr>
          <p:spPr bwMode="auto">
            <a:xfrm>
              <a:off x="3335" y="3468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8" name="Freeform 70"/>
            <p:cNvSpPr>
              <a:spLocks/>
            </p:cNvSpPr>
            <p:nvPr/>
          </p:nvSpPr>
          <p:spPr bwMode="auto">
            <a:xfrm>
              <a:off x="3581" y="3510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99" name="Rectangle 71"/>
            <p:cNvSpPr>
              <a:spLocks noChangeArrowheads="1"/>
            </p:cNvSpPr>
            <p:nvPr/>
          </p:nvSpPr>
          <p:spPr bwMode="auto">
            <a:xfrm>
              <a:off x="1861" y="2664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0" name="Rectangle 72"/>
            <p:cNvSpPr>
              <a:spLocks noChangeArrowheads="1"/>
            </p:cNvSpPr>
            <p:nvPr/>
          </p:nvSpPr>
          <p:spPr bwMode="auto">
            <a:xfrm>
              <a:off x="2106" y="2910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1" name="Rectangle 73"/>
            <p:cNvSpPr>
              <a:spLocks noChangeArrowheads="1"/>
            </p:cNvSpPr>
            <p:nvPr/>
          </p:nvSpPr>
          <p:spPr bwMode="auto">
            <a:xfrm>
              <a:off x="2352" y="3090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2" name="Rectangle 74"/>
            <p:cNvSpPr>
              <a:spLocks noChangeArrowheads="1"/>
            </p:cNvSpPr>
            <p:nvPr/>
          </p:nvSpPr>
          <p:spPr bwMode="auto">
            <a:xfrm>
              <a:off x="2598" y="3258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3" name="Rectangle 75"/>
            <p:cNvSpPr>
              <a:spLocks noChangeArrowheads="1"/>
            </p:cNvSpPr>
            <p:nvPr/>
          </p:nvSpPr>
          <p:spPr bwMode="auto">
            <a:xfrm>
              <a:off x="2844" y="3384"/>
              <a:ext cx="35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4" name="Rectangle 76"/>
            <p:cNvSpPr>
              <a:spLocks noChangeArrowheads="1"/>
            </p:cNvSpPr>
            <p:nvPr/>
          </p:nvSpPr>
          <p:spPr bwMode="auto">
            <a:xfrm>
              <a:off x="3089" y="3468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5" name="Rectangle 77"/>
            <p:cNvSpPr>
              <a:spLocks noChangeArrowheads="1"/>
            </p:cNvSpPr>
            <p:nvPr/>
          </p:nvSpPr>
          <p:spPr bwMode="auto">
            <a:xfrm>
              <a:off x="3335" y="3474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6" name="Rectangle 78"/>
            <p:cNvSpPr>
              <a:spLocks noChangeArrowheads="1"/>
            </p:cNvSpPr>
            <p:nvPr/>
          </p:nvSpPr>
          <p:spPr bwMode="auto">
            <a:xfrm>
              <a:off x="3581" y="3510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7" name="Freeform 79"/>
            <p:cNvSpPr>
              <a:spLocks/>
            </p:cNvSpPr>
            <p:nvPr/>
          </p:nvSpPr>
          <p:spPr bwMode="auto">
            <a:xfrm>
              <a:off x="1861" y="2790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8" name="Freeform 80"/>
            <p:cNvSpPr>
              <a:spLocks/>
            </p:cNvSpPr>
            <p:nvPr/>
          </p:nvSpPr>
          <p:spPr bwMode="auto">
            <a:xfrm>
              <a:off x="2106" y="2964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09" name="Freeform 81"/>
            <p:cNvSpPr>
              <a:spLocks/>
            </p:cNvSpPr>
            <p:nvPr/>
          </p:nvSpPr>
          <p:spPr bwMode="auto">
            <a:xfrm>
              <a:off x="2352" y="3132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0" name="Freeform 82"/>
            <p:cNvSpPr>
              <a:spLocks/>
            </p:cNvSpPr>
            <p:nvPr/>
          </p:nvSpPr>
          <p:spPr bwMode="auto">
            <a:xfrm>
              <a:off x="2598" y="3276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1" name="Freeform 83"/>
            <p:cNvSpPr>
              <a:spLocks/>
            </p:cNvSpPr>
            <p:nvPr/>
          </p:nvSpPr>
          <p:spPr bwMode="auto">
            <a:xfrm>
              <a:off x="2844" y="3414"/>
              <a:ext cx="35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9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89" h="90">
                  <a:moveTo>
                    <a:pt x="45" y="0"/>
                  </a:moveTo>
                  <a:lnTo>
                    <a:pt x="89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2" name="Freeform 84"/>
            <p:cNvSpPr>
              <a:spLocks/>
            </p:cNvSpPr>
            <p:nvPr/>
          </p:nvSpPr>
          <p:spPr bwMode="auto">
            <a:xfrm>
              <a:off x="3089" y="3474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3" name="Freeform 85"/>
            <p:cNvSpPr>
              <a:spLocks/>
            </p:cNvSpPr>
            <p:nvPr/>
          </p:nvSpPr>
          <p:spPr bwMode="auto">
            <a:xfrm>
              <a:off x="3335" y="3486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4" name="Freeform 86"/>
            <p:cNvSpPr>
              <a:spLocks/>
            </p:cNvSpPr>
            <p:nvPr/>
          </p:nvSpPr>
          <p:spPr bwMode="auto">
            <a:xfrm>
              <a:off x="3581" y="3510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5" name="Rectangle 87"/>
            <p:cNvSpPr>
              <a:spLocks noChangeArrowheads="1"/>
            </p:cNvSpPr>
            <p:nvPr/>
          </p:nvSpPr>
          <p:spPr bwMode="auto">
            <a:xfrm>
              <a:off x="1855" y="2868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6" name="Line 88"/>
            <p:cNvSpPr>
              <a:spLocks noChangeShapeType="1"/>
            </p:cNvSpPr>
            <p:nvPr/>
          </p:nvSpPr>
          <p:spPr bwMode="auto">
            <a:xfrm flipH="1" flipV="1">
              <a:off x="1861" y="287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7" name="Line 89"/>
            <p:cNvSpPr>
              <a:spLocks noChangeShapeType="1"/>
            </p:cNvSpPr>
            <p:nvPr/>
          </p:nvSpPr>
          <p:spPr bwMode="auto">
            <a:xfrm>
              <a:off x="1879" y="289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8" name="Line 90"/>
            <p:cNvSpPr>
              <a:spLocks noChangeShapeType="1"/>
            </p:cNvSpPr>
            <p:nvPr/>
          </p:nvSpPr>
          <p:spPr bwMode="auto">
            <a:xfrm flipH="1">
              <a:off x="1861" y="289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19" name="Line 91"/>
            <p:cNvSpPr>
              <a:spLocks noChangeShapeType="1"/>
            </p:cNvSpPr>
            <p:nvPr/>
          </p:nvSpPr>
          <p:spPr bwMode="auto">
            <a:xfrm flipV="1">
              <a:off x="1879" y="287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0" name="Rectangle 92"/>
            <p:cNvSpPr>
              <a:spLocks noChangeArrowheads="1"/>
            </p:cNvSpPr>
            <p:nvPr/>
          </p:nvSpPr>
          <p:spPr bwMode="auto">
            <a:xfrm>
              <a:off x="2100" y="3084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1" name="Line 93"/>
            <p:cNvSpPr>
              <a:spLocks noChangeShapeType="1"/>
            </p:cNvSpPr>
            <p:nvPr/>
          </p:nvSpPr>
          <p:spPr bwMode="auto">
            <a:xfrm flipH="1" flipV="1">
              <a:off x="2106" y="309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2" name="Line 94"/>
            <p:cNvSpPr>
              <a:spLocks noChangeShapeType="1"/>
            </p:cNvSpPr>
            <p:nvPr/>
          </p:nvSpPr>
          <p:spPr bwMode="auto">
            <a:xfrm>
              <a:off x="2124" y="3108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3" name="Line 95"/>
            <p:cNvSpPr>
              <a:spLocks noChangeShapeType="1"/>
            </p:cNvSpPr>
            <p:nvPr/>
          </p:nvSpPr>
          <p:spPr bwMode="auto">
            <a:xfrm flipH="1">
              <a:off x="2106" y="3108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4" name="Line 96"/>
            <p:cNvSpPr>
              <a:spLocks noChangeShapeType="1"/>
            </p:cNvSpPr>
            <p:nvPr/>
          </p:nvSpPr>
          <p:spPr bwMode="auto">
            <a:xfrm flipV="1">
              <a:off x="2124" y="309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5" name="Rectangle 97"/>
            <p:cNvSpPr>
              <a:spLocks noChangeArrowheads="1"/>
            </p:cNvSpPr>
            <p:nvPr/>
          </p:nvSpPr>
          <p:spPr bwMode="auto">
            <a:xfrm>
              <a:off x="2346" y="3240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6" name="Line 98"/>
            <p:cNvSpPr>
              <a:spLocks noChangeShapeType="1"/>
            </p:cNvSpPr>
            <p:nvPr/>
          </p:nvSpPr>
          <p:spPr bwMode="auto">
            <a:xfrm flipH="1" flipV="1">
              <a:off x="2352" y="324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7" name="Line 99"/>
            <p:cNvSpPr>
              <a:spLocks noChangeShapeType="1"/>
            </p:cNvSpPr>
            <p:nvPr/>
          </p:nvSpPr>
          <p:spPr bwMode="auto">
            <a:xfrm>
              <a:off x="2370" y="326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8" name="Line 100"/>
            <p:cNvSpPr>
              <a:spLocks noChangeShapeType="1"/>
            </p:cNvSpPr>
            <p:nvPr/>
          </p:nvSpPr>
          <p:spPr bwMode="auto">
            <a:xfrm flipH="1">
              <a:off x="2352" y="326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29" name="Line 101"/>
            <p:cNvSpPr>
              <a:spLocks noChangeShapeType="1"/>
            </p:cNvSpPr>
            <p:nvPr/>
          </p:nvSpPr>
          <p:spPr bwMode="auto">
            <a:xfrm flipV="1">
              <a:off x="2370" y="324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0" name="Rectangle 102"/>
            <p:cNvSpPr>
              <a:spLocks noChangeArrowheads="1"/>
            </p:cNvSpPr>
            <p:nvPr/>
          </p:nvSpPr>
          <p:spPr bwMode="auto">
            <a:xfrm>
              <a:off x="2592" y="3318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1" name="Line 103"/>
            <p:cNvSpPr>
              <a:spLocks noChangeShapeType="1"/>
            </p:cNvSpPr>
            <p:nvPr/>
          </p:nvSpPr>
          <p:spPr bwMode="auto">
            <a:xfrm flipH="1" flipV="1">
              <a:off x="2598" y="332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2" name="Line 104"/>
            <p:cNvSpPr>
              <a:spLocks noChangeShapeType="1"/>
            </p:cNvSpPr>
            <p:nvPr/>
          </p:nvSpPr>
          <p:spPr bwMode="auto">
            <a:xfrm>
              <a:off x="2616" y="334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3" name="Line 105"/>
            <p:cNvSpPr>
              <a:spLocks noChangeShapeType="1"/>
            </p:cNvSpPr>
            <p:nvPr/>
          </p:nvSpPr>
          <p:spPr bwMode="auto">
            <a:xfrm flipH="1">
              <a:off x="2598" y="334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4" name="Line 106"/>
            <p:cNvSpPr>
              <a:spLocks noChangeShapeType="1"/>
            </p:cNvSpPr>
            <p:nvPr/>
          </p:nvSpPr>
          <p:spPr bwMode="auto">
            <a:xfrm flipV="1">
              <a:off x="2616" y="332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5" name="Rectangle 107"/>
            <p:cNvSpPr>
              <a:spLocks noChangeArrowheads="1"/>
            </p:cNvSpPr>
            <p:nvPr/>
          </p:nvSpPr>
          <p:spPr bwMode="auto">
            <a:xfrm>
              <a:off x="2838" y="3420"/>
              <a:ext cx="59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6" name="Line 108"/>
            <p:cNvSpPr>
              <a:spLocks noChangeShapeType="1"/>
            </p:cNvSpPr>
            <p:nvPr/>
          </p:nvSpPr>
          <p:spPr bwMode="auto">
            <a:xfrm flipH="1" flipV="1">
              <a:off x="2844" y="342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7" name="Line 109"/>
            <p:cNvSpPr>
              <a:spLocks noChangeShapeType="1"/>
            </p:cNvSpPr>
            <p:nvPr/>
          </p:nvSpPr>
          <p:spPr bwMode="auto">
            <a:xfrm>
              <a:off x="2862" y="3444"/>
              <a:ext cx="17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8" name="Line 110"/>
            <p:cNvSpPr>
              <a:spLocks noChangeShapeType="1"/>
            </p:cNvSpPr>
            <p:nvPr/>
          </p:nvSpPr>
          <p:spPr bwMode="auto">
            <a:xfrm flipH="1">
              <a:off x="2844" y="344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39" name="Line 111"/>
            <p:cNvSpPr>
              <a:spLocks noChangeShapeType="1"/>
            </p:cNvSpPr>
            <p:nvPr/>
          </p:nvSpPr>
          <p:spPr bwMode="auto">
            <a:xfrm flipV="1">
              <a:off x="2862" y="3426"/>
              <a:ext cx="17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0" name="Rectangle 112"/>
            <p:cNvSpPr>
              <a:spLocks noChangeArrowheads="1"/>
            </p:cNvSpPr>
            <p:nvPr/>
          </p:nvSpPr>
          <p:spPr bwMode="auto">
            <a:xfrm>
              <a:off x="3083" y="3480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1" name="Line 113"/>
            <p:cNvSpPr>
              <a:spLocks noChangeShapeType="1"/>
            </p:cNvSpPr>
            <p:nvPr/>
          </p:nvSpPr>
          <p:spPr bwMode="auto">
            <a:xfrm flipH="1" flipV="1">
              <a:off x="3089" y="348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2" name="Line 114"/>
            <p:cNvSpPr>
              <a:spLocks noChangeShapeType="1"/>
            </p:cNvSpPr>
            <p:nvPr/>
          </p:nvSpPr>
          <p:spPr bwMode="auto">
            <a:xfrm>
              <a:off x="3107" y="350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3" name="Line 115"/>
            <p:cNvSpPr>
              <a:spLocks noChangeShapeType="1"/>
            </p:cNvSpPr>
            <p:nvPr/>
          </p:nvSpPr>
          <p:spPr bwMode="auto">
            <a:xfrm flipH="1">
              <a:off x="3089" y="350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4" name="Line 116"/>
            <p:cNvSpPr>
              <a:spLocks noChangeShapeType="1"/>
            </p:cNvSpPr>
            <p:nvPr/>
          </p:nvSpPr>
          <p:spPr bwMode="auto">
            <a:xfrm flipV="1">
              <a:off x="3107" y="348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5" name="Rectangle 117"/>
            <p:cNvSpPr>
              <a:spLocks noChangeArrowheads="1"/>
            </p:cNvSpPr>
            <p:nvPr/>
          </p:nvSpPr>
          <p:spPr bwMode="auto">
            <a:xfrm>
              <a:off x="3329" y="3486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6" name="Line 118"/>
            <p:cNvSpPr>
              <a:spLocks noChangeShapeType="1"/>
            </p:cNvSpPr>
            <p:nvPr/>
          </p:nvSpPr>
          <p:spPr bwMode="auto">
            <a:xfrm flipH="1" flipV="1">
              <a:off x="3335" y="349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7" name="Line 119"/>
            <p:cNvSpPr>
              <a:spLocks noChangeShapeType="1"/>
            </p:cNvSpPr>
            <p:nvPr/>
          </p:nvSpPr>
          <p:spPr bwMode="auto">
            <a:xfrm>
              <a:off x="3353" y="351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8" name="Line 120"/>
            <p:cNvSpPr>
              <a:spLocks noChangeShapeType="1"/>
            </p:cNvSpPr>
            <p:nvPr/>
          </p:nvSpPr>
          <p:spPr bwMode="auto">
            <a:xfrm flipH="1">
              <a:off x="3335" y="351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9" name="Line 121"/>
            <p:cNvSpPr>
              <a:spLocks noChangeShapeType="1"/>
            </p:cNvSpPr>
            <p:nvPr/>
          </p:nvSpPr>
          <p:spPr bwMode="auto">
            <a:xfrm flipV="1">
              <a:off x="3353" y="3492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0" name="Rectangle 122"/>
            <p:cNvSpPr>
              <a:spLocks noChangeArrowheads="1"/>
            </p:cNvSpPr>
            <p:nvPr/>
          </p:nvSpPr>
          <p:spPr bwMode="auto">
            <a:xfrm>
              <a:off x="3575" y="3504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1" name="Line 123"/>
            <p:cNvSpPr>
              <a:spLocks noChangeShapeType="1"/>
            </p:cNvSpPr>
            <p:nvPr/>
          </p:nvSpPr>
          <p:spPr bwMode="auto">
            <a:xfrm flipH="1" flipV="1">
              <a:off x="3581" y="351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2" name="Line 124"/>
            <p:cNvSpPr>
              <a:spLocks noChangeShapeType="1"/>
            </p:cNvSpPr>
            <p:nvPr/>
          </p:nvSpPr>
          <p:spPr bwMode="auto">
            <a:xfrm>
              <a:off x="3599" y="3528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3" name="Line 125"/>
            <p:cNvSpPr>
              <a:spLocks noChangeShapeType="1"/>
            </p:cNvSpPr>
            <p:nvPr/>
          </p:nvSpPr>
          <p:spPr bwMode="auto">
            <a:xfrm flipH="1">
              <a:off x="3581" y="3528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4" name="Line 126"/>
            <p:cNvSpPr>
              <a:spLocks noChangeShapeType="1"/>
            </p:cNvSpPr>
            <p:nvPr/>
          </p:nvSpPr>
          <p:spPr bwMode="auto">
            <a:xfrm flipV="1">
              <a:off x="3599" y="3510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5" name="Rectangle 127"/>
            <p:cNvSpPr>
              <a:spLocks noChangeArrowheads="1"/>
            </p:cNvSpPr>
            <p:nvPr/>
          </p:nvSpPr>
          <p:spPr bwMode="auto">
            <a:xfrm>
              <a:off x="1669" y="3570"/>
              <a:ext cx="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</a:t>
              </a:r>
            </a:p>
          </p:txBody>
        </p:sp>
        <p:sp>
          <p:nvSpPr>
            <p:cNvPr id="99456" name="Rectangle 128"/>
            <p:cNvSpPr>
              <a:spLocks noChangeArrowheads="1"/>
            </p:cNvSpPr>
            <p:nvPr/>
          </p:nvSpPr>
          <p:spPr bwMode="auto">
            <a:xfrm>
              <a:off x="1579" y="3402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0.02</a:t>
              </a:r>
            </a:p>
          </p:txBody>
        </p:sp>
        <p:sp>
          <p:nvSpPr>
            <p:cNvPr id="99457" name="Rectangle 129"/>
            <p:cNvSpPr>
              <a:spLocks noChangeArrowheads="1"/>
            </p:cNvSpPr>
            <p:nvPr/>
          </p:nvSpPr>
          <p:spPr bwMode="auto">
            <a:xfrm>
              <a:off x="1579" y="3234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0.04</a:t>
              </a:r>
            </a:p>
          </p:txBody>
        </p:sp>
        <p:sp>
          <p:nvSpPr>
            <p:cNvPr id="99458" name="Rectangle 130"/>
            <p:cNvSpPr>
              <a:spLocks noChangeArrowheads="1"/>
            </p:cNvSpPr>
            <p:nvPr/>
          </p:nvSpPr>
          <p:spPr bwMode="auto">
            <a:xfrm>
              <a:off x="1579" y="3066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0.06</a:t>
              </a:r>
            </a:p>
          </p:txBody>
        </p:sp>
        <p:sp>
          <p:nvSpPr>
            <p:cNvPr id="99459" name="Rectangle 131"/>
            <p:cNvSpPr>
              <a:spLocks noChangeArrowheads="1"/>
            </p:cNvSpPr>
            <p:nvPr/>
          </p:nvSpPr>
          <p:spPr bwMode="auto">
            <a:xfrm>
              <a:off x="1579" y="2898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0.08</a:t>
              </a:r>
            </a:p>
          </p:txBody>
        </p:sp>
        <p:sp>
          <p:nvSpPr>
            <p:cNvPr id="99460" name="Rectangle 132"/>
            <p:cNvSpPr>
              <a:spLocks noChangeArrowheads="1"/>
            </p:cNvSpPr>
            <p:nvPr/>
          </p:nvSpPr>
          <p:spPr bwMode="auto">
            <a:xfrm>
              <a:off x="1615" y="2724"/>
              <a:ext cx="9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0.1</a:t>
              </a:r>
            </a:p>
          </p:txBody>
        </p:sp>
        <p:sp>
          <p:nvSpPr>
            <p:cNvPr id="99461" name="Rectangle 133"/>
            <p:cNvSpPr>
              <a:spLocks noChangeArrowheads="1"/>
            </p:cNvSpPr>
            <p:nvPr/>
          </p:nvSpPr>
          <p:spPr bwMode="auto">
            <a:xfrm>
              <a:off x="1579" y="2556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0.12</a:t>
              </a:r>
            </a:p>
          </p:txBody>
        </p:sp>
        <p:sp>
          <p:nvSpPr>
            <p:cNvPr id="99462" name="Rectangle 134"/>
            <p:cNvSpPr>
              <a:spLocks noChangeArrowheads="1"/>
            </p:cNvSpPr>
            <p:nvPr/>
          </p:nvSpPr>
          <p:spPr bwMode="auto">
            <a:xfrm>
              <a:off x="1579" y="2388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0.14</a:t>
              </a:r>
            </a:p>
          </p:txBody>
        </p:sp>
        <p:sp>
          <p:nvSpPr>
            <p:cNvPr id="99463" name="Rectangle 135"/>
            <p:cNvSpPr>
              <a:spLocks noChangeArrowheads="1"/>
            </p:cNvSpPr>
            <p:nvPr/>
          </p:nvSpPr>
          <p:spPr bwMode="auto">
            <a:xfrm>
              <a:off x="1579" y="2220"/>
              <a:ext cx="12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0.16</a:t>
              </a:r>
            </a:p>
          </p:txBody>
        </p:sp>
        <p:sp>
          <p:nvSpPr>
            <p:cNvPr id="99464" name="Rectangle 136"/>
            <p:cNvSpPr>
              <a:spLocks noChangeArrowheads="1"/>
            </p:cNvSpPr>
            <p:nvPr/>
          </p:nvSpPr>
          <p:spPr bwMode="auto">
            <a:xfrm>
              <a:off x="1813" y="3666"/>
              <a:ext cx="1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 Kb</a:t>
              </a:r>
            </a:p>
          </p:txBody>
        </p:sp>
        <p:sp>
          <p:nvSpPr>
            <p:cNvPr id="99465" name="Rectangle 137"/>
            <p:cNvSpPr>
              <a:spLocks noChangeArrowheads="1"/>
            </p:cNvSpPr>
            <p:nvPr/>
          </p:nvSpPr>
          <p:spPr bwMode="auto">
            <a:xfrm>
              <a:off x="2059" y="3666"/>
              <a:ext cx="1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 Kb</a:t>
              </a:r>
            </a:p>
          </p:txBody>
        </p:sp>
        <p:sp>
          <p:nvSpPr>
            <p:cNvPr id="99466" name="Rectangle 138"/>
            <p:cNvSpPr>
              <a:spLocks noChangeArrowheads="1"/>
            </p:cNvSpPr>
            <p:nvPr/>
          </p:nvSpPr>
          <p:spPr bwMode="auto">
            <a:xfrm>
              <a:off x="2304" y="3666"/>
              <a:ext cx="1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4 Kb</a:t>
              </a:r>
            </a:p>
          </p:txBody>
        </p:sp>
        <p:sp>
          <p:nvSpPr>
            <p:cNvPr id="99467" name="Rectangle 139"/>
            <p:cNvSpPr>
              <a:spLocks noChangeArrowheads="1"/>
            </p:cNvSpPr>
            <p:nvPr/>
          </p:nvSpPr>
          <p:spPr bwMode="auto">
            <a:xfrm>
              <a:off x="2550" y="3666"/>
              <a:ext cx="1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8 Kb</a:t>
              </a:r>
            </a:p>
          </p:txBody>
        </p:sp>
        <p:sp>
          <p:nvSpPr>
            <p:cNvPr id="99468" name="Rectangle 140"/>
            <p:cNvSpPr>
              <a:spLocks noChangeArrowheads="1"/>
            </p:cNvSpPr>
            <p:nvPr/>
          </p:nvSpPr>
          <p:spPr bwMode="auto">
            <a:xfrm>
              <a:off x="2778" y="3666"/>
              <a:ext cx="17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16 Kb</a:t>
              </a:r>
            </a:p>
          </p:txBody>
        </p:sp>
        <p:sp>
          <p:nvSpPr>
            <p:cNvPr id="99469" name="Rectangle 141"/>
            <p:cNvSpPr>
              <a:spLocks noChangeArrowheads="1"/>
            </p:cNvSpPr>
            <p:nvPr/>
          </p:nvSpPr>
          <p:spPr bwMode="auto">
            <a:xfrm>
              <a:off x="3017" y="3666"/>
              <a:ext cx="1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32 Kb </a:t>
              </a:r>
            </a:p>
          </p:txBody>
        </p:sp>
        <p:sp>
          <p:nvSpPr>
            <p:cNvPr id="99470" name="Rectangle 142"/>
            <p:cNvSpPr>
              <a:spLocks noChangeArrowheads="1"/>
            </p:cNvSpPr>
            <p:nvPr/>
          </p:nvSpPr>
          <p:spPr bwMode="auto">
            <a:xfrm>
              <a:off x="3269" y="3666"/>
              <a:ext cx="17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64 Kb</a:t>
              </a:r>
            </a:p>
          </p:txBody>
        </p:sp>
        <p:sp>
          <p:nvSpPr>
            <p:cNvPr id="99471" name="Rectangle 143"/>
            <p:cNvSpPr>
              <a:spLocks noChangeArrowheads="1"/>
            </p:cNvSpPr>
            <p:nvPr/>
          </p:nvSpPr>
          <p:spPr bwMode="auto">
            <a:xfrm>
              <a:off x="3497" y="3666"/>
              <a:ext cx="21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128 Kb</a:t>
              </a:r>
            </a:p>
          </p:txBody>
        </p:sp>
        <p:sp>
          <p:nvSpPr>
            <p:cNvPr id="99472" name="Rectangle 144"/>
            <p:cNvSpPr>
              <a:spLocks noChangeArrowheads="1"/>
            </p:cNvSpPr>
            <p:nvPr/>
          </p:nvSpPr>
          <p:spPr bwMode="auto">
            <a:xfrm>
              <a:off x="3784" y="2712"/>
              <a:ext cx="432" cy="46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3" name="Line 145"/>
            <p:cNvSpPr>
              <a:spLocks noChangeShapeType="1"/>
            </p:cNvSpPr>
            <p:nvPr/>
          </p:nvSpPr>
          <p:spPr bwMode="auto">
            <a:xfrm>
              <a:off x="3808" y="2772"/>
              <a:ext cx="1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4" name="Freeform 146"/>
            <p:cNvSpPr>
              <a:spLocks/>
            </p:cNvSpPr>
            <p:nvPr/>
          </p:nvSpPr>
          <p:spPr bwMode="auto">
            <a:xfrm>
              <a:off x="3868" y="2754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45"/>
                </a:cxn>
                <a:cxn ang="0">
                  <a:pos x="45" y="90"/>
                </a:cxn>
                <a:cxn ang="0">
                  <a:pos x="0" y="45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45"/>
                  </a:lnTo>
                  <a:lnTo>
                    <a:pt x="45" y="90"/>
                  </a:lnTo>
                  <a:lnTo>
                    <a:pt x="0" y="4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5" name="Rectangle 147"/>
            <p:cNvSpPr>
              <a:spLocks noChangeArrowheads="1"/>
            </p:cNvSpPr>
            <p:nvPr/>
          </p:nvSpPr>
          <p:spPr bwMode="auto">
            <a:xfrm>
              <a:off x="3988" y="2730"/>
              <a:ext cx="17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1 way</a:t>
              </a:r>
            </a:p>
          </p:txBody>
        </p:sp>
        <p:sp>
          <p:nvSpPr>
            <p:cNvPr id="99476" name="Line 148"/>
            <p:cNvSpPr>
              <a:spLocks noChangeShapeType="1"/>
            </p:cNvSpPr>
            <p:nvPr/>
          </p:nvSpPr>
          <p:spPr bwMode="auto">
            <a:xfrm>
              <a:off x="3808" y="2886"/>
              <a:ext cx="1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7" name="Rectangle 149"/>
            <p:cNvSpPr>
              <a:spLocks noChangeArrowheads="1"/>
            </p:cNvSpPr>
            <p:nvPr/>
          </p:nvSpPr>
          <p:spPr bwMode="auto">
            <a:xfrm>
              <a:off x="3868" y="2868"/>
              <a:ext cx="36" cy="3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8" name="Rectangle 150"/>
            <p:cNvSpPr>
              <a:spLocks noChangeArrowheads="1"/>
            </p:cNvSpPr>
            <p:nvPr/>
          </p:nvSpPr>
          <p:spPr bwMode="auto">
            <a:xfrm>
              <a:off x="3988" y="2844"/>
              <a:ext cx="17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2 way</a:t>
              </a:r>
            </a:p>
          </p:txBody>
        </p:sp>
        <p:sp>
          <p:nvSpPr>
            <p:cNvPr id="99479" name="Line 151"/>
            <p:cNvSpPr>
              <a:spLocks noChangeShapeType="1"/>
            </p:cNvSpPr>
            <p:nvPr/>
          </p:nvSpPr>
          <p:spPr bwMode="auto">
            <a:xfrm>
              <a:off x="3808" y="3000"/>
              <a:ext cx="1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0" name="Freeform 152"/>
            <p:cNvSpPr>
              <a:spLocks/>
            </p:cNvSpPr>
            <p:nvPr/>
          </p:nvSpPr>
          <p:spPr bwMode="auto">
            <a:xfrm>
              <a:off x="3868" y="2982"/>
              <a:ext cx="36" cy="3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90" y="90"/>
                </a:cxn>
                <a:cxn ang="0">
                  <a:pos x="0" y="90"/>
                </a:cxn>
                <a:cxn ang="0">
                  <a:pos x="45" y="0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lnTo>
                    <a:pt x="90" y="90"/>
                  </a:lnTo>
                  <a:lnTo>
                    <a:pt x="0" y="9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1" name="Rectangle 153"/>
            <p:cNvSpPr>
              <a:spLocks noChangeArrowheads="1"/>
            </p:cNvSpPr>
            <p:nvPr/>
          </p:nvSpPr>
          <p:spPr bwMode="auto">
            <a:xfrm>
              <a:off x="3988" y="2958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4 way </a:t>
              </a:r>
            </a:p>
          </p:txBody>
        </p:sp>
        <p:sp>
          <p:nvSpPr>
            <p:cNvPr id="99482" name="Line 154"/>
            <p:cNvSpPr>
              <a:spLocks noChangeShapeType="1"/>
            </p:cNvSpPr>
            <p:nvPr/>
          </p:nvSpPr>
          <p:spPr bwMode="auto">
            <a:xfrm>
              <a:off x="3808" y="3114"/>
              <a:ext cx="1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3" name="Rectangle 155"/>
            <p:cNvSpPr>
              <a:spLocks noChangeArrowheads="1"/>
            </p:cNvSpPr>
            <p:nvPr/>
          </p:nvSpPr>
          <p:spPr bwMode="auto">
            <a:xfrm>
              <a:off x="3862" y="3090"/>
              <a:ext cx="60" cy="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4" name="Line 156"/>
            <p:cNvSpPr>
              <a:spLocks noChangeShapeType="1"/>
            </p:cNvSpPr>
            <p:nvPr/>
          </p:nvSpPr>
          <p:spPr bwMode="auto">
            <a:xfrm flipH="1" flipV="1">
              <a:off x="3868" y="309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5" name="Line 157"/>
            <p:cNvSpPr>
              <a:spLocks noChangeShapeType="1"/>
            </p:cNvSpPr>
            <p:nvPr/>
          </p:nvSpPr>
          <p:spPr bwMode="auto">
            <a:xfrm>
              <a:off x="3886" y="311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6" name="Line 158"/>
            <p:cNvSpPr>
              <a:spLocks noChangeShapeType="1"/>
            </p:cNvSpPr>
            <p:nvPr/>
          </p:nvSpPr>
          <p:spPr bwMode="auto">
            <a:xfrm flipH="1">
              <a:off x="3868" y="3114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7" name="Line 159"/>
            <p:cNvSpPr>
              <a:spLocks noChangeShapeType="1"/>
            </p:cNvSpPr>
            <p:nvPr/>
          </p:nvSpPr>
          <p:spPr bwMode="auto">
            <a:xfrm flipV="1">
              <a:off x="3886" y="3096"/>
              <a:ext cx="18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88" name="Rectangle 160"/>
            <p:cNvSpPr>
              <a:spLocks noChangeArrowheads="1"/>
            </p:cNvSpPr>
            <p:nvPr/>
          </p:nvSpPr>
          <p:spPr bwMode="auto">
            <a:xfrm>
              <a:off x="3988" y="3072"/>
              <a:ext cx="17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/>
                <a:t>8 way</a:t>
              </a:r>
            </a:p>
          </p:txBody>
        </p:sp>
        <p:sp>
          <p:nvSpPr>
            <p:cNvPr id="99489" name="Text Box 161"/>
            <p:cNvSpPr txBox="1">
              <a:spLocks noChangeArrowheads="1"/>
            </p:cNvSpPr>
            <p:nvPr/>
          </p:nvSpPr>
          <p:spPr bwMode="auto">
            <a:xfrm>
              <a:off x="989" y="2770"/>
              <a:ext cx="55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/>
                <a:t>% cache miss</a:t>
              </a:r>
            </a:p>
          </p:txBody>
        </p:sp>
        <p:sp>
          <p:nvSpPr>
            <p:cNvPr id="99490" name="Text Box 162"/>
            <p:cNvSpPr txBox="1">
              <a:spLocks noChangeArrowheads="1"/>
            </p:cNvSpPr>
            <p:nvPr/>
          </p:nvSpPr>
          <p:spPr bwMode="auto">
            <a:xfrm>
              <a:off x="3677" y="3596"/>
              <a:ext cx="51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cache size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D67D-C4D7-4D98-B022-CBE5C79811A2}" type="slidenum">
              <a:rPr lang="en-US"/>
              <a:pPr/>
              <a:t>32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RAM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543050"/>
            <a:ext cx="8010525" cy="4457700"/>
          </a:xfrm>
        </p:spPr>
        <p:txBody>
          <a:bodyPr/>
          <a:lstStyle/>
          <a:p>
            <a:r>
              <a:rPr lang="en-US" sz="2400"/>
              <a:t>DRAMs commonly used as main memory in processor based embedded systems</a:t>
            </a:r>
          </a:p>
          <a:p>
            <a:pPr lvl="1"/>
            <a:r>
              <a:rPr lang="en-US" sz="2000"/>
              <a:t>high capacity, low cost</a:t>
            </a:r>
          </a:p>
          <a:p>
            <a:r>
              <a:rPr lang="en-US" sz="2400"/>
              <a:t>Many variations of DRAMs proposed</a:t>
            </a:r>
          </a:p>
          <a:p>
            <a:pPr lvl="1"/>
            <a:r>
              <a:rPr lang="en-US" sz="2000"/>
              <a:t>need to keep pace with processor speeds</a:t>
            </a:r>
          </a:p>
          <a:p>
            <a:pPr lvl="1"/>
            <a:r>
              <a:rPr lang="en-US" sz="2000"/>
              <a:t>FPM DRAM: fast page mode DRAM</a:t>
            </a:r>
          </a:p>
          <a:p>
            <a:pPr lvl="1"/>
            <a:r>
              <a:rPr lang="en-US" sz="2000"/>
              <a:t>EDO DRAM: extended data out DRAM</a:t>
            </a:r>
          </a:p>
          <a:p>
            <a:pPr lvl="1"/>
            <a:r>
              <a:rPr lang="en-US" sz="2000"/>
              <a:t>SDRAM/ESDRAM: synchronous and enhanced synchronous DRAM</a:t>
            </a:r>
          </a:p>
          <a:p>
            <a:pPr lvl="1"/>
            <a:r>
              <a:rPr lang="en-US" sz="2000"/>
              <a:t>RDRAM: rambus DRAM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6E516-2B06-4394-B91F-AE6677A1D1E2}" type="slidenum">
              <a:rPr lang="en-US"/>
              <a:pPr/>
              <a:t>33</a:t>
            </a:fld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DRAM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3914775" cy="4486275"/>
          </a:xfrm>
        </p:spPr>
        <p:txBody>
          <a:bodyPr/>
          <a:lstStyle/>
          <a:p>
            <a:r>
              <a:rPr lang="en-US" sz="2000"/>
              <a:t>Address bus multiplexed between row and column components</a:t>
            </a:r>
          </a:p>
          <a:p>
            <a:r>
              <a:rPr lang="en-US" sz="2000"/>
              <a:t>Row and column addresses are latched in, sequentially, by strobing </a:t>
            </a:r>
            <a:r>
              <a:rPr lang="en-US" sz="2000" i="1"/>
              <a:t>ras</a:t>
            </a:r>
            <a:r>
              <a:rPr lang="en-US" sz="2000"/>
              <a:t> and </a:t>
            </a:r>
            <a:r>
              <a:rPr lang="en-US" sz="2000" i="1"/>
              <a:t>cas</a:t>
            </a:r>
            <a:r>
              <a:rPr lang="en-US" sz="2000"/>
              <a:t> signals, respectively</a:t>
            </a:r>
          </a:p>
          <a:p>
            <a:r>
              <a:rPr lang="en-US" sz="2000"/>
              <a:t>Refresh circuitry can be external or internal to DRAM device</a:t>
            </a:r>
          </a:p>
          <a:p>
            <a:pPr lvl="1"/>
            <a:r>
              <a:rPr lang="en-US" sz="1800"/>
              <a:t>strobes consecutive memory address periodically causing memory content to be refreshed</a:t>
            </a:r>
          </a:p>
          <a:p>
            <a:pPr lvl="1"/>
            <a:r>
              <a:rPr lang="en-US" sz="1800"/>
              <a:t>Refresh circuitry disabled during read or write operation</a:t>
            </a:r>
          </a:p>
          <a:p>
            <a:endParaRPr lang="en-US" sz="2000"/>
          </a:p>
        </p:txBody>
      </p:sp>
      <p:grpSp>
        <p:nvGrpSpPr>
          <p:cNvPr id="101530" name="Group 154"/>
          <p:cNvGrpSpPr>
            <a:grpSpLocks/>
          </p:cNvGrpSpPr>
          <p:nvPr/>
        </p:nvGrpSpPr>
        <p:grpSpPr bwMode="auto">
          <a:xfrm>
            <a:off x="4344988" y="2376488"/>
            <a:ext cx="4799012" cy="2554287"/>
            <a:chOff x="1358" y="2193"/>
            <a:chExt cx="3023" cy="1609"/>
          </a:xfrm>
        </p:grpSpPr>
        <p:sp>
          <p:nvSpPr>
            <p:cNvPr id="101381" name="Rectangle 5"/>
            <p:cNvSpPr>
              <a:spLocks noChangeArrowheads="1"/>
            </p:cNvSpPr>
            <p:nvPr/>
          </p:nvSpPr>
          <p:spPr bwMode="auto">
            <a:xfrm>
              <a:off x="1925" y="2414"/>
              <a:ext cx="227" cy="6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82" name="Rectangle 6"/>
            <p:cNvSpPr>
              <a:spLocks noChangeArrowheads="1"/>
            </p:cNvSpPr>
            <p:nvPr/>
          </p:nvSpPr>
          <p:spPr bwMode="auto">
            <a:xfrm rot="16200000">
              <a:off x="1952" y="2808"/>
              <a:ext cx="15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Data </a:t>
              </a:r>
              <a:endParaRPr lang="en-US"/>
            </a:p>
          </p:txBody>
        </p:sp>
        <p:sp>
          <p:nvSpPr>
            <p:cNvPr id="101383" name="Rectangle 7"/>
            <p:cNvSpPr>
              <a:spLocks noChangeArrowheads="1"/>
            </p:cNvSpPr>
            <p:nvPr/>
          </p:nvSpPr>
          <p:spPr bwMode="auto">
            <a:xfrm rot="16200000">
              <a:off x="1896" y="2606"/>
              <a:ext cx="26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In Buffer</a:t>
              </a:r>
              <a:endParaRPr lang="en-US"/>
            </a:p>
          </p:txBody>
        </p:sp>
        <p:sp>
          <p:nvSpPr>
            <p:cNvPr id="101384" name="Rectangle 8"/>
            <p:cNvSpPr>
              <a:spLocks noChangeArrowheads="1"/>
            </p:cNvSpPr>
            <p:nvPr/>
          </p:nvSpPr>
          <p:spPr bwMode="auto">
            <a:xfrm>
              <a:off x="1919" y="3079"/>
              <a:ext cx="227" cy="6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85" name="Rectangle 9"/>
            <p:cNvSpPr>
              <a:spLocks noChangeArrowheads="1"/>
            </p:cNvSpPr>
            <p:nvPr/>
          </p:nvSpPr>
          <p:spPr bwMode="auto">
            <a:xfrm rot="16200000">
              <a:off x="1946" y="3496"/>
              <a:ext cx="15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Data </a:t>
              </a:r>
              <a:endParaRPr lang="en-US"/>
            </a:p>
          </p:txBody>
        </p:sp>
        <p:sp>
          <p:nvSpPr>
            <p:cNvPr id="101386" name="Rectangle 10"/>
            <p:cNvSpPr>
              <a:spLocks noChangeArrowheads="1"/>
            </p:cNvSpPr>
            <p:nvPr/>
          </p:nvSpPr>
          <p:spPr bwMode="auto">
            <a:xfrm rot="16200000">
              <a:off x="1866" y="3270"/>
              <a:ext cx="31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Out Buffer</a:t>
              </a:r>
              <a:endParaRPr lang="en-US"/>
            </a:p>
          </p:txBody>
        </p:sp>
        <p:sp>
          <p:nvSpPr>
            <p:cNvPr id="101387" name="Rectangle 11"/>
            <p:cNvSpPr>
              <a:spLocks noChangeArrowheads="1"/>
            </p:cNvSpPr>
            <p:nvPr/>
          </p:nvSpPr>
          <p:spPr bwMode="auto">
            <a:xfrm>
              <a:off x="1466" y="2819"/>
              <a:ext cx="455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88" name="Rectangle 12"/>
            <p:cNvSpPr>
              <a:spLocks noChangeArrowheads="1"/>
            </p:cNvSpPr>
            <p:nvPr/>
          </p:nvSpPr>
          <p:spPr bwMode="auto">
            <a:xfrm>
              <a:off x="1597" y="2854"/>
              <a:ext cx="9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rd/</a:t>
              </a:r>
              <a:endParaRPr lang="en-US"/>
            </a:p>
          </p:txBody>
        </p:sp>
        <p:sp>
          <p:nvSpPr>
            <p:cNvPr id="101389" name="Rectangle 13"/>
            <p:cNvSpPr>
              <a:spLocks noChangeArrowheads="1"/>
            </p:cNvSpPr>
            <p:nvPr/>
          </p:nvSpPr>
          <p:spPr bwMode="auto">
            <a:xfrm>
              <a:off x="1694" y="2854"/>
              <a:ext cx="9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wr</a:t>
              </a:r>
              <a:endParaRPr lang="en-US"/>
            </a:p>
          </p:txBody>
        </p:sp>
        <p:grpSp>
          <p:nvGrpSpPr>
            <p:cNvPr id="101392" name="Group 16"/>
            <p:cNvGrpSpPr>
              <a:grpSpLocks/>
            </p:cNvGrpSpPr>
            <p:nvPr/>
          </p:nvGrpSpPr>
          <p:grpSpPr bwMode="auto">
            <a:xfrm>
              <a:off x="1475" y="2514"/>
              <a:ext cx="458" cy="60"/>
              <a:chOff x="1475" y="2514"/>
              <a:chExt cx="458" cy="60"/>
            </a:xfrm>
          </p:grpSpPr>
          <p:sp>
            <p:nvSpPr>
              <p:cNvPr id="101390" name="Rectangle 14"/>
              <p:cNvSpPr>
                <a:spLocks noChangeArrowheads="1"/>
              </p:cNvSpPr>
              <p:nvPr/>
            </p:nvSpPr>
            <p:spPr bwMode="auto">
              <a:xfrm>
                <a:off x="1475" y="2535"/>
                <a:ext cx="403" cy="1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391" name="Freeform 15"/>
              <p:cNvSpPr>
                <a:spLocks/>
              </p:cNvSpPr>
              <p:nvPr/>
            </p:nvSpPr>
            <p:spPr bwMode="auto">
              <a:xfrm>
                <a:off x="1874" y="2514"/>
                <a:ext cx="59" cy="60"/>
              </a:xfrm>
              <a:custGeom>
                <a:avLst/>
                <a:gdLst/>
                <a:ahLst/>
                <a:cxnLst>
                  <a:cxn ang="0">
                    <a:pos x="0" y="60"/>
                  </a:cxn>
                  <a:cxn ang="0">
                    <a:pos x="59" y="29"/>
                  </a:cxn>
                  <a:cxn ang="0">
                    <a:pos x="0" y="0"/>
                  </a:cxn>
                  <a:cxn ang="0">
                    <a:pos x="0" y="60"/>
                  </a:cxn>
                </a:cxnLst>
                <a:rect l="0" t="0" r="r" b="b"/>
                <a:pathLst>
                  <a:path w="59" h="60">
                    <a:moveTo>
                      <a:pt x="0" y="60"/>
                    </a:moveTo>
                    <a:lnTo>
                      <a:pt x="59" y="29"/>
                    </a:lnTo>
                    <a:lnTo>
                      <a:pt x="0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1395" name="Group 19"/>
            <p:cNvGrpSpPr>
              <a:grpSpLocks/>
            </p:cNvGrpSpPr>
            <p:nvPr/>
          </p:nvGrpSpPr>
          <p:grpSpPr bwMode="auto">
            <a:xfrm>
              <a:off x="1471" y="3243"/>
              <a:ext cx="444" cy="59"/>
              <a:chOff x="1471" y="3243"/>
              <a:chExt cx="444" cy="59"/>
            </a:xfrm>
          </p:grpSpPr>
          <p:sp>
            <p:nvSpPr>
              <p:cNvPr id="101393" name="Rectangle 17"/>
              <p:cNvSpPr>
                <a:spLocks noChangeArrowheads="1"/>
              </p:cNvSpPr>
              <p:nvPr/>
            </p:nvSpPr>
            <p:spPr bwMode="auto">
              <a:xfrm>
                <a:off x="1526" y="3266"/>
                <a:ext cx="389" cy="1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394" name="Freeform 18"/>
              <p:cNvSpPr>
                <a:spLocks/>
              </p:cNvSpPr>
              <p:nvPr/>
            </p:nvSpPr>
            <p:spPr bwMode="auto">
              <a:xfrm>
                <a:off x="1471" y="3243"/>
                <a:ext cx="59" cy="59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0" y="31"/>
                  </a:cxn>
                  <a:cxn ang="0">
                    <a:pos x="59" y="59"/>
                  </a:cxn>
                  <a:cxn ang="0">
                    <a:pos x="59" y="0"/>
                  </a:cxn>
                </a:cxnLst>
                <a:rect l="0" t="0" r="r" b="b"/>
                <a:pathLst>
                  <a:path w="59" h="59">
                    <a:moveTo>
                      <a:pt x="59" y="0"/>
                    </a:moveTo>
                    <a:lnTo>
                      <a:pt x="0" y="31"/>
                    </a:lnTo>
                    <a:lnTo>
                      <a:pt x="59" y="59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396" name="Rectangle 20"/>
            <p:cNvSpPr>
              <a:spLocks noChangeArrowheads="1"/>
            </p:cNvSpPr>
            <p:nvPr/>
          </p:nvSpPr>
          <p:spPr bwMode="auto">
            <a:xfrm>
              <a:off x="1462" y="2365"/>
              <a:ext cx="17" cy="91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97" name="Rectangle 21"/>
            <p:cNvSpPr>
              <a:spLocks noChangeArrowheads="1"/>
            </p:cNvSpPr>
            <p:nvPr/>
          </p:nvSpPr>
          <p:spPr bwMode="auto">
            <a:xfrm>
              <a:off x="1358" y="2193"/>
              <a:ext cx="344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98" name="Rectangle 22"/>
            <p:cNvSpPr>
              <a:spLocks noChangeArrowheads="1"/>
            </p:cNvSpPr>
            <p:nvPr/>
          </p:nvSpPr>
          <p:spPr bwMode="auto">
            <a:xfrm>
              <a:off x="1443" y="2258"/>
              <a:ext cx="14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data</a:t>
              </a:r>
              <a:endParaRPr lang="en-US"/>
            </a:p>
          </p:txBody>
        </p:sp>
        <p:sp>
          <p:nvSpPr>
            <p:cNvPr id="101399" name="Line 23"/>
            <p:cNvSpPr>
              <a:spLocks noChangeShapeType="1"/>
            </p:cNvSpPr>
            <p:nvPr/>
          </p:nvSpPr>
          <p:spPr bwMode="auto">
            <a:xfrm>
              <a:off x="1688" y="2846"/>
              <a:ext cx="10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00" name="Oval 24"/>
            <p:cNvSpPr>
              <a:spLocks noChangeArrowheads="1"/>
            </p:cNvSpPr>
            <p:nvPr/>
          </p:nvSpPr>
          <p:spPr bwMode="auto">
            <a:xfrm>
              <a:off x="1859" y="2967"/>
              <a:ext cx="62" cy="6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01" name="Rectangle 25"/>
            <p:cNvSpPr>
              <a:spLocks noChangeArrowheads="1"/>
            </p:cNvSpPr>
            <p:nvPr/>
          </p:nvSpPr>
          <p:spPr bwMode="auto">
            <a:xfrm>
              <a:off x="2328" y="3079"/>
              <a:ext cx="227" cy="6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02" name="Rectangle 26"/>
            <p:cNvSpPr>
              <a:spLocks noChangeArrowheads="1"/>
            </p:cNvSpPr>
            <p:nvPr/>
          </p:nvSpPr>
          <p:spPr bwMode="auto">
            <a:xfrm rot="16200000">
              <a:off x="2356" y="3559"/>
              <a:ext cx="15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Row </a:t>
              </a:r>
              <a:endParaRPr lang="en-US"/>
            </a:p>
          </p:txBody>
        </p:sp>
        <p:sp>
          <p:nvSpPr>
            <p:cNvPr id="101403" name="Rectangle 27"/>
            <p:cNvSpPr>
              <a:spLocks noChangeArrowheads="1"/>
            </p:cNvSpPr>
            <p:nvPr/>
          </p:nvSpPr>
          <p:spPr bwMode="auto">
            <a:xfrm rot="16200000">
              <a:off x="2341" y="3398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Addr. </a:t>
              </a:r>
              <a:endParaRPr lang="en-US"/>
            </a:p>
          </p:txBody>
        </p:sp>
        <p:sp>
          <p:nvSpPr>
            <p:cNvPr id="101404" name="Rectangle 28"/>
            <p:cNvSpPr>
              <a:spLocks noChangeArrowheads="1"/>
            </p:cNvSpPr>
            <p:nvPr/>
          </p:nvSpPr>
          <p:spPr bwMode="auto">
            <a:xfrm rot="16200000">
              <a:off x="2339" y="3222"/>
              <a:ext cx="1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Buffer</a:t>
              </a:r>
              <a:endParaRPr lang="en-US"/>
            </a:p>
          </p:txBody>
        </p:sp>
        <p:sp>
          <p:nvSpPr>
            <p:cNvPr id="101405" name="Rectangle 29"/>
            <p:cNvSpPr>
              <a:spLocks noChangeArrowheads="1"/>
            </p:cNvSpPr>
            <p:nvPr/>
          </p:nvSpPr>
          <p:spPr bwMode="auto">
            <a:xfrm>
              <a:off x="2328" y="2416"/>
              <a:ext cx="227" cy="6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06" name="Rectangle 30"/>
            <p:cNvSpPr>
              <a:spLocks noChangeArrowheads="1"/>
            </p:cNvSpPr>
            <p:nvPr/>
          </p:nvSpPr>
          <p:spPr bwMode="auto">
            <a:xfrm rot="16200000">
              <a:off x="2381" y="2869"/>
              <a:ext cx="1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Col</a:t>
              </a:r>
              <a:endParaRPr lang="en-US"/>
            </a:p>
          </p:txBody>
        </p:sp>
        <p:sp>
          <p:nvSpPr>
            <p:cNvPr id="101407" name="Rectangle 31"/>
            <p:cNvSpPr>
              <a:spLocks noChangeArrowheads="1"/>
            </p:cNvSpPr>
            <p:nvPr/>
          </p:nvSpPr>
          <p:spPr bwMode="auto">
            <a:xfrm rot="16200000">
              <a:off x="2424" y="2813"/>
              <a:ext cx="1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01408" name="Rectangle 32"/>
            <p:cNvSpPr>
              <a:spLocks noChangeArrowheads="1"/>
            </p:cNvSpPr>
            <p:nvPr/>
          </p:nvSpPr>
          <p:spPr bwMode="auto">
            <a:xfrm rot="16200000">
              <a:off x="2359" y="2733"/>
              <a:ext cx="1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Addr</a:t>
              </a:r>
              <a:endParaRPr lang="en-US"/>
            </a:p>
          </p:txBody>
        </p:sp>
        <p:sp>
          <p:nvSpPr>
            <p:cNvPr id="101409" name="Rectangle 33"/>
            <p:cNvSpPr>
              <a:spLocks noChangeArrowheads="1"/>
            </p:cNvSpPr>
            <p:nvPr/>
          </p:nvSpPr>
          <p:spPr bwMode="auto">
            <a:xfrm rot="16200000">
              <a:off x="2321" y="2554"/>
              <a:ext cx="2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. Buffer</a:t>
              </a:r>
              <a:endParaRPr lang="en-US"/>
            </a:p>
          </p:txBody>
        </p:sp>
        <p:grpSp>
          <p:nvGrpSpPr>
            <p:cNvPr id="101412" name="Group 36"/>
            <p:cNvGrpSpPr>
              <a:grpSpLocks/>
            </p:cNvGrpSpPr>
            <p:nvPr/>
          </p:nvGrpSpPr>
          <p:grpSpPr bwMode="auto">
            <a:xfrm>
              <a:off x="2252" y="2484"/>
              <a:ext cx="80" cy="59"/>
              <a:chOff x="2252" y="2484"/>
              <a:chExt cx="80" cy="59"/>
            </a:xfrm>
          </p:grpSpPr>
          <p:sp>
            <p:nvSpPr>
              <p:cNvPr id="101410" name="Rectangle 34"/>
              <p:cNvSpPr>
                <a:spLocks noChangeArrowheads="1"/>
              </p:cNvSpPr>
              <p:nvPr/>
            </p:nvSpPr>
            <p:spPr bwMode="auto">
              <a:xfrm>
                <a:off x="2252" y="2504"/>
                <a:ext cx="25" cy="1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11" name="Freeform 35"/>
              <p:cNvSpPr>
                <a:spLocks/>
              </p:cNvSpPr>
              <p:nvPr/>
            </p:nvSpPr>
            <p:spPr bwMode="auto">
              <a:xfrm>
                <a:off x="2273" y="2484"/>
                <a:ext cx="59" cy="59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9" y="28"/>
                  </a:cxn>
                  <a:cxn ang="0">
                    <a:pos x="0" y="0"/>
                  </a:cxn>
                  <a:cxn ang="0">
                    <a:pos x="0" y="59"/>
                  </a:cxn>
                </a:cxnLst>
                <a:rect l="0" t="0" r="r" b="b"/>
                <a:pathLst>
                  <a:path w="59" h="59">
                    <a:moveTo>
                      <a:pt x="0" y="59"/>
                    </a:moveTo>
                    <a:lnTo>
                      <a:pt x="59" y="28"/>
                    </a:lnTo>
                    <a:lnTo>
                      <a:pt x="0" y="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413" name="Rectangle 37"/>
            <p:cNvSpPr>
              <a:spLocks noChangeArrowheads="1"/>
            </p:cNvSpPr>
            <p:nvPr/>
          </p:nvSpPr>
          <p:spPr bwMode="auto">
            <a:xfrm>
              <a:off x="2240" y="2504"/>
              <a:ext cx="17" cy="126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14" name="Rectangle 38"/>
            <p:cNvSpPr>
              <a:spLocks noChangeArrowheads="1"/>
            </p:cNvSpPr>
            <p:nvPr/>
          </p:nvSpPr>
          <p:spPr bwMode="auto">
            <a:xfrm>
              <a:off x="1581" y="3755"/>
              <a:ext cx="667" cy="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417" name="Group 41"/>
            <p:cNvGrpSpPr>
              <a:grpSpLocks/>
            </p:cNvGrpSpPr>
            <p:nvPr/>
          </p:nvGrpSpPr>
          <p:grpSpPr bwMode="auto">
            <a:xfrm>
              <a:off x="2248" y="3108"/>
              <a:ext cx="80" cy="59"/>
              <a:chOff x="2248" y="3108"/>
              <a:chExt cx="80" cy="59"/>
            </a:xfrm>
          </p:grpSpPr>
          <p:sp>
            <p:nvSpPr>
              <p:cNvPr id="101415" name="Rectangle 39"/>
              <p:cNvSpPr>
                <a:spLocks noChangeArrowheads="1"/>
              </p:cNvSpPr>
              <p:nvPr/>
            </p:nvSpPr>
            <p:spPr bwMode="auto">
              <a:xfrm>
                <a:off x="2248" y="3128"/>
                <a:ext cx="25" cy="1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16" name="Freeform 40"/>
              <p:cNvSpPr>
                <a:spLocks/>
              </p:cNvSpPr>
              <p:nvPr/>
            </p:nvSpPr>
            <p:spPr bwMode="auto">
              <a:xfrm>
                <a:off x="2269" y="3108"/>
                <a:ext cx="59" cy="59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9" y="29"/>
                  </a:cxn>
                  <a:cxn ang="0">
                    <a:pos x="0" y="0"/>
                  </a:cxn>
                  <a:cxn ang="0">
                    <a:pos x="0" y="59"/>
                  </a:cxn>
                </a:cxnLst>
                <a:rect l="0" t="0" r="r" b="b"/>
                <a:pathLst>
                  <a:path w="59" h="59">
                    <a:moveTo>
                      <a:pt x="0" y="59"/>
                    </a:moveTo>
                    <a:lnTo>
                      <a:pt x="59" y="29"/>
                    </a:lnTo>
                    <a:lnTo>
                      <a:pt x="0" y="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418" name="Rectangle 42"/>
            <p:cNvSpPr>
              <a:spLocks noChangeArrowheads="1"/>
            </p:cNvSpPr>
            <p:nvPr/>
          </p:nvSpPr>
          <p:spPr bwMode="auto">
            <a:xfrm>
              <a:off x="1358" y="3581"/>
              <a:ext cx="473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19" name="Rectangle 43"/>
            <p:cNvSpPr>
              <a:spLocks noChangeArrowheads="1"/>
            </p:cNvSpPr>
            <p:nvPr/>
          </p:nvSpPr>
          <p:spPr bwMode="auto">
            <a:xfrm>
              <a:off x="1419" y="3616"/>
              <a:ext cx="26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address</a:t>
              </a:r>
              <a:endParaRPr lang="en-US"/>
            </a:p>
          </p:txBody>
        </p:sp>
        <p:sp>
          <p:nvSpPr>
            <p:cNvPr id="101420" name="Line 44"/>
            <p:cNvSpPr>
              <a:spLocks noChangeShapeType="1"/>
            </p:cNvSpPr>
            <p:nvPr/>
          </p:nvSpPr>
          <p:spPr bwMode="auto">
            <a:xfrm flipV="1">
              <a:off x="1755" y="2997"/>
              <a:ext cx="1" cy="6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423" name="Group 47"/>
            <p:cNvGrpSpPr>
              <a:grpSpLocks/>
            </p:cNvGrpSpPr>
            <p:nvPr/>
          </p:nvGrpSpPr>
          <p:grpSpPr bwMode="auto">
            <a:xfrm>
              <a:off x="1755" y="3628"/>
              <a:ext cx="160" cy="68"/>
              <a:chOff x="1755" y="3628"/>
              <a:chExt cx="160" cy="68"/>
            </a:xfrm>
          </p:grpSpPr>
          <p:sp>
            <p:nvSpPr>
              <p:cNvPr id="101421" name="Line 45"/>
              <p:cNvSpPr>
                <a:spLocks noChangeShapeType="1"/>
              </p:cNvSpPr>
              <p:nvPr/>
            </p:nvSpPr>
            <p:spPr bwMode="auto">
              <a:xfrm flipH="1">
                <a:off x="1755" y="3661"/>
                <a:ext cx="9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22" name="Freeform 46"/>
              <p:cNvSpPr>
                <a:spLocks/>
              </p:cNvSpPr>
              <p:nvPr/>
            </p:nvSpPr>
            <p:spPr bwMode="auto">
              <a:xfrm>
                <a:off x="1849" y="3628"/>
                <a:ext cx="66" cy="68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66" y="33"/>
                  </a:cxn>
                  <a:cxn ang="0">
                    <a:pos x="0" y="0"/>
                  </a:cxn>
                  <a:cxn ang="0">
                    <a:pos x="0" y="68"/>
                  </a:cxn>
                </a:cxnLst>
                <a:rect l="0" t="0" r="r" b="b"/>
                <a:pathLst>
                  <a:path w="66" h="68">
                    <a:moveTo>
                      <a:pt x="0" y="68"/>
                    </a:moveTo>
                    <a:lnTo>
                      <a:pt x="66" y="33"/>
                    </a:lnTo>
                    <a:lnTo>
                      <a:pt x="0" y="0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424" name="Rectangle 48"/>
            <p:cNvSpPr>
              <a:spLocks noChangeArrowheads="1"/>
            </p:cNvSpPr>
            <p:nvPr/>
          </p:nvSpPr>
          <p:spPr bwMode="auto">
            <a:xfrm>
              <a:off x="2566" y="3474"/>
              <a:ext cx="239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25" name="Rectangle 49"/>
            <p:cNvSpPr>
              <a:spLocks noChangeArrowheads="1"/>
            </p:cNvSpPr>
            <p:nvPr/>
          </p:nvSpPr>
          <p:spPr bwMode="auto">
            <a:xfrm>
              <a:off x="2633" y="3509"/>
              <a:ext cx="10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ras</a:t>
              </a:r>
              <a:endParaRPr lang="en-US"/>
            </a:p>
          </p:txBody>
        </p:sp>
        <p:sp>
          <p:nvSpPr>
            <p:cNvPr id="101426" name="Rectangle 50"/>
            <p:cNvSpPr>
              <a:spLocks noChangeArrowheads="1"/>
            </p:cNvSpPr>
            <p:nvPr/>
          </p:nvSpPr>
          <p:spPr bwMode="auto">
            <a:xfrm>
              <a:off x="2568" y="2813"/>
              <a:ext cx="239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27" name="Rectangle 51"/>
            <p:cNvSpPr>
              <a:spLocks noChangeArrowheads="1"/>
            </p:cNvSpPr>
            <p:nvPr/>
          </p:nvSpPr>
          <p:spPr bwMode="auto">
            <a:xfrm>
              <a:off x="2631" y="284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cas</a:t>
              </a:r>
              <a:endParaRPr lang="en-US"/>
            </a:p>
          </p:txBody>
        </p:sp>
        <p:grpSp>
          <p:nvGrpSpPr>
            <p:cNvPr id="101430" name="Group 54"/>
            <p:cNvGrpSpPr>
              <a:grpSpLocks/>
            </p:cNvGrpSpPr>
            <p:nvPr/>
          </p:nvGrpSpPr>
          <p:grpSpPr bwMode="auto">
            <a:xfrm>
              <a:off x="2566" y="3614"/>
              <a:ext cx="155" cy="67"/>
              <a:chOff x="2566" y="3614"/>
              <a:chExt cx="155" cy="67"/>
            </a:xfrm>
          </p:grpSpPr>
          <p:sp>
            <p:nvSpPr>
              <p:cNvPr id="101428" name="Line 52"/>
              <p:cNvSpPr>
                <a:spLocks noChangeShapeType="1"/>
              </p:cNvSpPr>
              <p:nvPr/>
            </p:nvSpPr>
            <p:spPr bwMode="auto">
              <a:xfrm>
                <a:off x="2627" y="3648"/>
                <a:ext cx="94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29" name="Freeform 53"/>
              <p:cNvSpPr>
                <a:spLocks/>
              </p:cNvSpPr>
              <p:nvPr/>
            </p:nvSpPr>
            <p:spPr bwMode="auto">
              <a:xfrm>
                <a:off x="2566" y="3614"/>
                <a:ext cx="65" cy="67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0" y="34"/>
                  </a:cxn>
                  <a:cxn ang="0">
                    <a:pos x="65" y="67"/>
                  </a:cxn>
                  <a:cxn ang="0">
                    <a:pos x="65" y="0"/>
                  </a:cxn>
                </a:cxnLst>
                <a:rect l="0" t="0" r="r" b="b"/>
                <a:pathLst>
                  <a:path w="65" h="67">
                    <a:moveTo>
                      <a:pt x="65" y="0"/>
                    </a:moveTo>
                    <a:lnTo>
                      <a:pt x="0" y="34"/>
                    </a:lnTo>
                    <a:lnTo>
                      <a:pt x="65" y="67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1433" name="Group 57"/>
            <p:cNvGrpSpPr>
              <a:grpSpLocks/>
            </p:cNvGrpSpPr>
            <p:nvPr/>
          </p:nvGrpSpPr>
          <p:grpSpPr bwMode="auto">
            <a:xfrm>
              <a:off x="2566" y="2950"/>
              <a:ext cx="155" cy="68"/>
              <a:chOff x="2566" y="2950"/>
              <a:chExt cx="155" cy="68"/>
            </a:xfrm>
          </p:grpSpPr>
          <p:sp>
            <p:nvSpPr>
              <p:cNvPr id="101431" name="Line 55"/>
              <p:cNvSpPr>
                <a:spLocks noChangeShapeType="1"/>
              </p:cNvSpPr>
              <p:nvPr/>
            </p:nvSpPr>
            <p:spPr bwMode="auto">
              <a:xfrm>
                <a:off x="2627" y="2985"/>
                <a:ext cx="94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32" name="Freeform 56"/>
              <p:cNvSpPr>
                <a:spLocks/>
              </p:cNvSpPr>
              <p:nvPr/>
            </p:nvSpPr>
            <p:spPr bwMode="auto">
              <a:xfrm>
                <a:off x="2566" y="2950"/>
                <a:ext cx="65" cy="68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0" y="35"/>
                  </a:cxn>
                  <a:cxn ang="0">
                    <a:pos x="65" y="68"/>
                  </a:cxn>
                  <a:cxn ang="0">
                    <a:pos x="65" y="0"/>
                  </a:cxn>
                </a:cxnLst>
                <a:rect l="0" t="0" r="r" b="b"/>
                <a:pathLst>
                  <a:path w="65" h="68">
                    <a:moveTo>
                      <a:pt x="65" y="0"/>
                    </a:moveTo>
                    <a:lnTo>
                      <a:pt x="0" y="35"/>
                    </a:lnTo>
                    <a:lnTo>
                      <a:pt x="65" y="6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1436" name="Group 60"/>
            <p:cNvGrpSpPr>
              <a:grpSpLocks/>
            </p:cNvGrpSpPr>
            <p:nvPr/>
          </p:nvGrpSpPr>
          <p:grpSpPr bwMode="auto">
            <a:xfrm>
              <a:off x="1577" y="2965"/>
              <a:ext cx="280" cy="67"/>
              <a:chOff x="1577" y="2965"/>
              <a:chExt cx="280" cy="67"/>
            </a:xfrm>
          </p:grpSpPr>
          <p:sp>
            <p:nvSpPr>
              <p:cNvPr id="101434" name="Line 58"/>
              <p:cNvSpPr>
                <a:spLocks noChangeShapeType="1"/>
              </p:cNvSpPr>
              <p:nvPr/>
            </p:nvSpPr>
            <p:spPr bwMode="auto">
              <a:xfrm flipH="1">
                <a:off x="1577" y="2997"/>
                <a:ext cx="219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35" name="Freeform 59"/>
              <p:cNvSpPr>
                <a:spLocks/>
              </p:cNvSpPr>
              <p:nvPr/>
            </p:nvSpPr>
            <p:spPr bwMode="auto">
              <a:xfrm>
                <a:off x="1792" y="2965"/>
                <a:ext cx="65" cy="67"/>
              </a:xfrm>
              <a:custGeom>
                <a:avLst/>
                <a:gdLst/>
                <a:ahLst/>
                <a:cxnLst>
                  <a:cxn ang="0">
                    <a:pos x="0" y="67"/>
                  </a:cxn>
                  <a:cxn ang="0">
                    <a:pos x="65" y="32"/>
                  </a:cxn>
                  <a:cxn ang="0">
                    <a:pos x="0" y="0"/>
                  </a:cxn>
                  <a:cxn ang="0">
                    <a:pos x="0" y="67"/>
                  </a:cxn>
                </a:cxnLst>
                <a:rect l="0" t="0" r="r" b="b"/>
                <a:pathLst>
                  <a:path w="65" h="67">
                    <a:moveTo>
                      <a:pt x="0" y="67"/>
                    </a:moveTo>
                    <a:lnTo>
                      <a:pt x="65" y="32"/>
                    </a:lnTo>
                    <a:lnTo>
                      <a:pt x="0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437" name="Rectangle 61"/>
            <p:cNvSpPr>
              <a:spLocks noChangeArrowheads="1"/>
            </p:cNvSpPr>
            <p:nvPr/>
          </p:nvSpPr>
          <p:spPr bwMode="auto">
            <a:xfrm>
              <a:off x="3446" y="3638"/>
              <a:ext cx="720" cy="1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38" name="Rectangle 62"/>
            <p:cNvSpPr>
              <a:spLocks noChangeArrowheads="1"/>
            </p:cNvSpPr>
            <p:nvPr/>
          </p:nvSpPr>
          <p:spPr bwMode="auto">
            <a:xfrm>
              <a:off x="3505" y="3673"/>
              <a:ext cx="58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Bit storage array</a:t>
              </a:r>
              <a:endParaRPr lang="en-US"/>
            </a:p>
          </p:txBody>
        </p:sp>
        <p:sp>
          <p:nvSpPr>
            <p:cNvPr id="101439" name="Rectangle 63"/>
            <p:cNvSpPr>
              <a:spLocks noChangeArrowheads="1"/>
            </p:cNvSpPr>
            <p:nvPr/>
          </p:nvSpPr>
          <p:spPr bwMode="auto">
            <a:xfrm>
              <a:off x="3450" y="3081"/>
              <a:ext cx="710" cy="5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0" name="Line 64"/>
            <p:cNvSpPr>
              <a:spLocks noChangeShapeType="1"/>
            </p:cNvSpPr>
            <p:nvPr/>
          </p:nvSpPr>
          <p:spPr bwMode="auto">
            <a:xfrm>
              <a:off x="3495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1" name="Line 65"/>
            <p:cNvSpPr>
              <a:spLocks noChangeShapeType="1"/>
            </p:cNvSpPr>
            <p:nvPr/>
          </p:nvSpPr>
          <p:spPr bwMode="auto">
            <a:xfrm>
              <a:off x="3544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2" name="Line 66"/>
            <p:cNvSpPr>
              <a:spLocks noChangeShapeType="1"/>
            </p:cNvSpPr>
            <p:nvPr/>
          </p:nvSpPr>
          <p:spPr bwMode="auto">
            <a:xfrm>
              <a:off x="3597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3" name="Line 67"/>
            <p:cNvSpPr>
              <a:spLocks noChangeShapeType="1"/>
            </p:cNvSpPr>
            <p:nvPr/>
          </p:nvSpPr>
          <p:spPr bwMode="auto">
            <a:xfrm>
              <a:off x="3646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4" name="Line 68"/>
            <p:cNvSpPr>
              <a:spLocks noChangeShapeType="1"/>
            </p:cNvSpPr>
            <p:nvPr/>
          </p:nvSpPr>
          <p:spPr bwMode="auto">
            <a:xfrm>
              <a:off x="3699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5" name="Line 69"/>
            <p:cNvSpPr>
              <a:spLocks noChangeShapeType="1"/>
            </p:cNvSpPr>
            <p:nvPr/>
          </p:nvSpPr>
          <p:spPr bwMode="auto">
            <a:xfrm>
              <a:off x="3749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6" name="Line 70"/>
            <p:cNvSpPr>
              <a:spLocks noChangeShapeType="1"/>
            </p:cNvSpPr>
            <p:nvPr/>
          </p:nvSpPr>
          <p:spPr bwMode="auto">
            <a:xfrm>
              <a:off x="3802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7" name="Line 71"/>
            <p:cNvSpPr>
              <a:spLocks noChangeShapeType="1"/>
            </p:cNvSpPr>
            <p:nvPr/>
          </p:nvSpPr>
          <p:spPr bwMode="auto">
            <a:xfrm>
              <a:off x="3851" y="3088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8" name="Line 72"/>
            <p:cNvSpPr>
              <a:spLocks noChangeShapeType="1"/>
            </p:cNvSpPr>
            <p:nvPr/>
          </p:nvSpPr>
          <p:spPr bwMode="auto">
            <a:xfrm>
              <a:off x="3904" y="3092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9" name="Line 73"/>
            <p:cNvSpPr>
              <a:spLocks noChangeShapeType="1"/>
            </p:cNvSpPr>
            <p:nvPr/>
          </p:nvSpPr>
          <p:spPr bwMode="auto">
            <a:xfrm>
              <a:off x="3953" y="3092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0" name="Line 74"/>
            <p:cNvSpPr>
              <a:spLocks noChangeShapeType="1"/>
            </p:cNvSpPr>
            <p:nvPr/>
          </p:nvSpPr>
          <p:spPr bwMode="auto">
            <a:xfrm>
              <a:off x="4006" y="3092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1" name="Line 75"/>
            <p:cNvSpPr>
              <a:spLocks noChangeShapeType="1"/>
            </p:cNvSpPr>
            <p:nvPr/>
          </p:nvSpPr>
          <p:spPr bwMode="auto">
            <a:xfrm>
              <a:off x="4056" y="3092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2" name="Line 76"/>
            <p:cNvSpPr>
              <a:spLocks noChangeShapeType="1"/>
            </p:cNvSpPr>
            <p:nvPr/>
          </p:nvSpPr>
          <p:spPr bwMode="auto">
            <a:xfrm>
              <a:off x="4109" y="3092"/>
              <a:ext cx="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3" name="Line 77"/>
            <p:cNvSpPr>
              <a:spLocks noChangeShapeType="1"/>
            </p:cNvSpPr>
            <p:nvPr/>
          </p:nvSpPr>
          <p:spPr bwMode="auto">
            <a:xfrm>
              <a:off x="3454" y="3137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4" name="Line 78"/>
            <p:cNvSpPr>
              <a:spLocks noChangeShapeType="1"/>
            </p:cNvSpPr>
            <p:nvPr/>
          </p:nvSpPr>
          <p:spPr bwMode="auto">
            <a:xfrm>
              <a:off x="3454" y="3190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5" name="Line 79"/>
            <p:cNvSpPr>
              <a:spLocks noChangeShapeType="1"/>
            </p:cNvSpPr>
            <p:nvPr/>
          </p:nvSpPr>
          <p:spPr bwMode="auto">
            <a:xfrm>
              <a:off x="3450" y="3239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6" name="Line 80"/>
            <p:cNvSpPr>
              <a:spLocks noChangeShapeType="1"/>
            </p:cNvSpPr>
            <p:nvPr/>
          </p:nvSpPr>
          <p:spPr bwMode="auto">
            <a:xfrm>
              <a:off x="3456" y="3292"/>
              <a:ext cx="70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7" name="Line 81"/>
            <p:cNvSpPr>
              <a:spLocks noChangeShapeType="1"/>
            </p:cNvSpPr>
            <p:nvPr/>
          </p:nvSpPr>
          <p:spPr bwMode="auto">
            <a:xfrm>
              <a:off x="3456" y="3345"/>
              <a:ext cx="70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8" name="Line 82"/>
            <p:cNvSpPr>
              <a:spLocks noChangeShapeType="1"/>
            </p:cNvSpPr>
            <p:nvPr/>
          </p:nvSpPr>
          <p:spPr bwMode="auto">
            <a:xfrm>
              <a:off x="3450" y="3395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59" name="Line 83"/>
            <p:cNvSpPr>
              <a:spLocks noChangeShapeType="1"/>
            </p:cNvSpPr>
            <p:nvPr/>
          </p:nvSpPr>
          <p:spPr bwMode="auto">
            <a:xfrm>
              <a:off x="3454" y="3448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0" name="Line 84"/>
            <p:cNvSpPr>
              <a:spLocks noChangeShapeType="1"/>
            </p:cNvSpPr>
            <p:nvPr/>
          </p:nvSpPr>
          <p:spPr bwMode="auto">
            <a:xfrm>
              <a:off x="3450" y="3501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1" name="Line 85"/>
            <p:cNvSpPr>
              <a:spLocks noChangeShapeType="1"/>
            </p:cNvSpPr>
            <p:nvPr/>
          </p:nvSpPr>
          <p:spPr bwMode="auto">
            <a:xfrm>
              <a:off x="3450" y="3550"/>
              <a:ext cx="7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2" name="Line 86"/>
            <p:cNvSpPr>
              <a:spLocks noChangeShapeType="1"/>
            </p:cNvSpPr>
            <p:nvPr/>
          </p:nvSpPr>
          <p:spPr bwMode="auto">
            <a:xfrm>
              <a:off x="3456" y="3603"/>
              <a:ext cx="70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3" name="Rectangle 87"/>
            <p:cNvSpPr>
              <a:spLocks noChangeArrowheads="1"/>
            </p:cNvSpPr>
            <p:nvPr/>
          </p:nvSpPr>
          <p:spPr bwMode="auto">
            <a:xfrm>
              <a:off x="3102" y="3061"/>
              <a:ext cx="229" cy="6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4" name="Rectangle 88"/>
            <p:cNvSpPr>
              <a:spLocks noChangeArrowheads="1"/>
            </p:cNvSpPr>
            <p:nvPr/>
          </p:nvSpPr>
          <p:spPr bwMode="auto">
            <a:xfrm rot="16200000">
              <a:off x="3007" y="3325"/>
              <a:ext cx="39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Row Decoder</a:t>
              </a:r>
              <a:endParaRPr lang="en-US"/>
            </a:p>
          </p:txBody>
        </p:sp>
        <p:sp>
          <p:nvSpPr>
            <p:cNvPr id="101465" name="Rectangle 89"/>
            <p:cNvSpPr>
              <a:spLocks noChangeArrowheads="1"/>
            </p:cNvSpPr>
            <p:nvPr/>
          </p:nvSpPr>
          <p:spPr bwMode="auto">
            <a:xfrm>
              <a:off x="3431" y="2772"/>
              <a:ext cx="754" cy="2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6" name="Rectangle 90"/>
            <p:cNvSpPr>
              <a:spLocks noChangeArrowheads="1"/>
            </p:cNvSpPr>
            <p:nvPr/>
          </p:nvSpPr>
          <p:spPr bwMode="auto">
            <a:xfrm>
              <a:off x="3634" y="2807"/>
              <a:ext cx="36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Col Decoder</a:t>
              </a:r>
              <a:endParaRPr lang="en-US"/>
            </a:p>
          </p:txBody>
        </p:sp>
        <p:sp>
          <p:nvSpPr>
            <p:cNvPr id="101467" name="Line 91"/>
            <p:cNvSpPr>
              <a:spLocks noChangeShapeType="1"/>
            </p:cNvSpPr>
            <p:nvPr/>
          </p:nvSpPr>
          <p:spPr bwMode="auto">
            <a:xfrm>
              <a:off x="3329" y="3110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8" name="Line 92"/>
            <p:cNvSpPr>
              <a:spLocks noChangeShapeType="1"/>
            </p:cNvSpPr>
            <p:nvPr/>
          </p:nvSpPr>
          <p:spPr bwMode="auto">
            <a:xfrm>
              <a:off x="3329" y="3163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9" name="Line 93"/>
            <p:cNvSpPr>
              <a:spLocks noChangeShapeType="1"/>
            </p:cNvSpPr>
            <p:nvPr/>
          </p:nvSpPr>
          <p:spPr bwMode="auto">
            <a:xfrm>
              <a:off x="3335" y="3216"/>
              <a:ext cx="1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0" name="Line 94"/>
            <p:cNvSpPr>
              <a:spLocks noChangeShapeType="1"/>
            </p:cNvSpPr>
            <p:nvPr/>
          </p:nvSpPr>
          <p:spPr bwMode="auto">
            <a:xfrm>
              <a:off x="3335" y="3270"/>
              <a:ext cx="1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1" name="Line 95"/>
            <p:cNvSpPr>
              <a:spLocks noChangeShapeType="1"/>
            </p:cNvSpPr>
            <p:nvPr/>
          </p:nvSpPr>
          <p:spPr bwMode="auto">
            <a:xfrm>
              <a:off x="3325" y="3315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2" name="Line 96"/>
            <p:cNvSpPr>
              <a:spLocks noChangeShapeType="1"/>
            </p:cNvSpPr>
            <p:nvPr/>
          </p:nvSpPr>
          <p:spPr bwMode="auto">
            <a:xfrm>
              <a:off x="3325" y="3368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3" name="Line 97"/>
            <p:cNvSpPr>
              <a:spLocks noChangeShapeType="1"/>
            </p:cNvSpPr>
            <p:nvPr/>
          </p:nvSpPr>
          <p:spPr bwMode="auto">
            <a:xfrm>
              <a:off x="3329" y="3421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4" name="Line 98"/>
            <p:cNvSpPr>
              <a:spLocks noChangeShapeType="1"/>
            </p:cNvSpPr>
            <p:nvPr/>
          </p:nvSpPr>
          <p:spPr bwMode="auto">
            <a:xfrm>
              <a:off x="3329" y="3474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5" name="Line 99"/>
            <p:cNvSpPr>
              <a:spLocks noChangeShapeType="1"/>
            </p:cNvSpPr>
            <p:nvPr/>
          </p:nvSpPr>
          <p:spPr bwMode="auto">
            <a:xfrm>
              <a:off x="3329" y="3519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6" name="Line 100"/>
            <p:cNvSpPr>
              <a:spLocks noChangeShapeType="1"/>
            </p:cNvSpPr>
            <p:nvPr/>
          </p:nvSpPr>
          <p:spPr bwMode="auto">
            <a:xfrm>
              <a:off x="3329" y="3573"/>
              <a:ext cx="1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7" name="Line 101"/>
            <p:cNvSpPr>
              <a:spLocks noChangeShapeType="1"/>
            </p:cNvSpPr>
            <p:nvPr/>
          </p:nvSpPr>
          <p:spPr bwMode="auto">
            <a:xfrm>
              <a:off x="3335" y="3626"/>
              <a:ext cx="1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8" name="Line 102"/>
            <p:cNvSpPr>
              <a:spLocks noChangeShapeType="1"/>
            </p:cNvSpPr>
            <p:nvPr/>
          </p:nvSpPr>
          <p:spPr bwMode="auto">
            <a:xfrm>
              <a:off x="3472" y="2985"/>
              <a:ext cx="1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9" name="Line 103"/>
            <p:cNvSpPr>
              <a:spLocks noChangeShapeType="1"/>
            </p:cNvSpPr>
            <p:nvPr/>
          </p:nvSpPr>
          <p:spPr bwMode="auto">
            <a:xfrm>
              <a:off x="3521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0" name="Line 104"/>
            <p:cNvSpPr>
              <a:spLocks noChangeShapeType="1"/>
            </p:cNvSpPr>
            <p:nvPr/>
          </p:nvSpPr>
          <p:spPr bwMode="auto">
            <a:xfrm>
              <a:off x="3571" y="2983"/>
              <a:ext cx="1" cy="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1" name="Line 105"/>
            <p:cNvSpPr>
              <a:spLocks noChangeShapeType="1"/>
            </p:cNvSpPr>
            <p:nvPr/>
          </p:nvSpPr>
          <p:spPr bwMode="auto">
            <a:xfrm>
              <a:off x="3620" y="2985"/>
              <a:ext cx="1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2" name="Line 106"/>
            <p:cNvSpPr>
              <a:spLocks noChangeShapeType="1"/>
            </p:cNvSpPr>
            <p:nvPr/>
          </p:nvSpPr>
          <p:spPr bwMode="auto">
            <a:xfrm>
              <a:off x="3673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3" name="Line 107"/>
            <p:cNvSpPr>
              <a:spLocks noChangeShapeType="1"/>
            </p:cNvSpPr>
            <p:nvPr/>
          </p:nvSpPr>
          <p:spPr bwMode="auto">
            <a:xfrm>
              <a:off x="3722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4" name="Line 108"/>
            <p:cNvSpPr>
              <a:spLocks noChangeShapeType="1"/>
            </p:cNvSpPr>
            <p:nvPr/>
          </p:nvSpPr>
          <p:spPr bwMode="auto">
            <a:xfrm>
              <a:off x="3769" y="2985"/>
              <a:ext cx="2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5" name="Line 109"/>
            <p:cNvSpPr>
              <a:spLocks noChangeShapeType="1"/>
            </p:cNvSpPr>
            <p:nvPr/>
          </p:nvSpPr>
          <p:spPr bwMode="auto">
            <a:xfrm>
              <a:off x="3818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6" name="Line 110"/>
            <p:cNvSpPr>
              <a:spLocks noChangeShapeType="1"/>
            </p:cNvSpPr>
            <p:nvPr/>
          </p:nvSpPr>
          <p:spPr bwMode="auto">
            <a:xfrm>
              <a:off x="3873" y="2985"/>
              <a:ext cx="1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7" name="Line 111"/>
            <p:cNvSpPr>
              <a:spLocks noChangeShapeType="1"/>
            </p:cNvSpPr>
            <p:nvPr/>
          </p:nvSpPr>
          <p:spPr bwMode="auto">
            <a:xfrm>
              <a:off x="3927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8" name="Line 112"/>
            <p:cNvSpPr>
              <a:spLocks noChangeShapeType="1"/>
            </p:cNvSpPr>
            <p:nvPr/>
          </p:nvSpPr>
          <p:spPr bwMode="auto">
            <a:xfrm>
              <a:off x="3976" y="2983"/>
              <a:ext cx="1" cy="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89" name="Line 113"/>
            <p:cNvSpPr>
              <a:spLocks noChangeShapeType="1"/>
            </p:cNvSpPr>
            <p:nvPr/>
          </p:nvSpPr>
          <p:spPr bwMode="auto">
            <a:xfrm>
              <a:off x="4029" y="2985"/>
              <a:ext cx="1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0" name="Line 114"/>
            <p:cNvSpPr>
              <a:spLocks noChangeShapeType="1"/>
            </p:cNvSpPr>
            <p:nvPr/>
          </p:nvSpPr>
          <p:spPr bwMode="auto">
            <a:xfrm>
              <a:off x="4076" y="2989"/>
              <a:ext cx="2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1" name="Line 115"/>
            <p:cNvSpPr>
              <a:spLocks noChangeShapeType="1"/>
            </p:cNvSpPr>
            <p:nvPr/>
          </p:nvSpPr>
          <p:spPr bwMode="auto">
            <a:xfrm>
              <a:off x="4131" y="2989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2" name="Freeform 116"/>
            <p:cNvSpPr>
              <a:spLocks/>
            </p:cNvSpPr>
            <p:nvPr/>
          </p:nvSpPr>
          <p:spPr bwMode="auto">
            <a:xfrm>
              <a:off x="2956" y="3323"/>
              <a:ext cx="148" cy="147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0" y="0"/>
                </a:cxn>
                <a:cxn ang="0">
                  <a:pos x="0" y="147"/>
                </a:cxn>
                <a:cxn ang="0">
                  <a:pos x="111" y="147"/>
                </a:cxn>
                <a:cxn ang="0">
                  <a:pos x="148" y="74"/>
                </a:cxn>
                <a:cxn ang="0">
                  <a:pos x="111" y="0"/>
                </a:cxn>
              </a:cxnLst>
              <a:rect l="0" t="0" r="r" b="b"/>
              <a:pathLst>
                <a:path w="148" h="147">
                  <a:moveTo>
                    <a:pt x="111" y="0"/>
                  </a:moveTo>
                  <a:lnTo>
                    <a:pt x="0" y="0"/>
                  </a:lnTo>
                  <a:lnTo>
                    <a:pt x="0" y="147"/>
                  </a:lnTo>
                  <a:lnTo>
                    <a:pt x="111" y="147"/>
                  </a:lnTo>
                  <a:lnTo>
                    <a:pt x="148" y="7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495" name="Group 119"/>
            <p:cNvGrpSpPr>
              <a:grpSpLocks/>
            </p:cNvGrpSpPr>
            <p:nvPr/>
          </p:nvGrpSpPr>
          <p:grpSpPr bwMode="auto">
            <a:xfrm>
              <a:off x="2555" y="3327"/>
              <a:ext cx="401" cy="59"/>
              <a:chOff x="2555" y="3327"/>
              <a:chExt cx="401" cy="59"/>
            </a:xfrm>
          </p:grpSpPr>
          <p:sp>
            <p:nvSpPr>
              <p:cNvPr id="101493" name="Rectangle 117"/>
              <p:cNvSpPr>
                <a:spLocks noChangeArrowheads="1"/>
              </p:cNvSpPr>
              <p:nvPr/>
            </p:nvSpPr>
            <p:spPr bwMode="auto">
              <a:xfrm>
                <a:off x="2555" y="3348"/>
                <a:ext cx="346" cy="1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94" name="Freeform 118"/>
              <p:cNvSpPr>
                <a:spLocks/>
              </p:cNvSpPr>
              <p:nvPr/>
            </p:nvSpPr>
            <p:spPr bwMode="auto">
              <a:xfrm>
                <a:off x="2897" y="3327"/>
                <a:ext cx="59" cy="59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9" y="29"/>
                  </a:cxn>
                  <a:cxn ang="0">
                    <a:pos x="0" y="0"/>
                  </a:cxn>
                  <a:cxn ang="0">
                    <a:pos x="0" y="59"/>
                  </a:cxn>
                </a:cxnLst>
                <a:rect l="0" t="0" r="r" b="b"/>
                <a:pathLst>
                  <a:path w="59" h="59">
                    <a:moveTo>
                      <a:pt x="0" y="59"/>
                    </a:moveTo>
                    <a:lnTo>
                      <a:pt x="59" y="29"/>
                    </a:lnTo>
                    <a:lnTo>
                      <a:pt x="0" y="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496" name="Freeform 120"/>
            <p:cNvSpPr>
              <a:spLocks/>
            </p:cNvSpPr>
            <p:nvPr/>
          </p:nvSpPr>
          <p:spPr bwMode="auto">
            <a:xfrm>
              <a:off x="3734" y="2625"/>
              <a:ext cx="150" cy="147"/>
            </a:xfrm>
            <a:custGeom>
              <a:avLst/>
              <a:gdLst/>
              <a:ahLst/>
              <a:cxnLst>
                <a:cxn ang="0">
                  <a:pos x="150" y="110"/>
                </a:cxn>
                <a:cxn ang="0">
                  <a:pos x="150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74" y="147"/>
                </a:cxn>
                <a:cxn ang="0">
                  <a:pos x="150" y="110"/>
                </a:cxn>
              </a:cxnLst>
              <a:rect l="0" t="0" r="r" b="b"/>
              <a:pathLst>
                <a:path w="150" h="147">
                  <a:moveTo>
                    <a:pt x="150" y="110"/>
                  </a:moveTo>
                  <a:lnTo>
                    <a:pt x="150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74" y="147"/>
                  </a:lnTo>
                  <a:lnTo>
                    <a:pt x="150" y="1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7" name="Rectangle 121"/>
            <p:cNvSpPr>
              <a:spLocks noChangeArrowheads="1"/>
            </p:cNvSpPr>
            <p:nvPr/>
          </p:nvSpPr>
          <p:spPr bwMode="auto">
            <a:xfrm>
              <a:off x="2555" y="2529"/>
              <a:ext cx="1216" cy="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500" name="Group 124"/>
            <p:cNvGrpSpPr>
              <a:grpSpLocks/>
            </p:cNvGrpSpPr>
            <p:nvPr/>
          </p:nvGrpSpPr>
          <p:grpSpPr bwMode="auto">
            <a:xfrm>
              <a:off x="3740" y="2527"/>
              <a:ext cx="60" cy="98"/>
              <a:chOff x="3740" y="2527"/>
              <a:chExt cx="60" cy="98"/>
            </a:xfrm>
          </p:grpSpPr>
          <p:sp>
            <p:nvSpPr>
              <p:cNvPr id="101498" name="Rectangle 122"/>
              <p:cNvSpPr>
                <a:spLocks noChangeArrowheads="1"/>
              </p:cNvSpPr>
              <p:nvPr/>
            </p:nvSpPr>
            <p:spPr bwMode="auto">
              <a:xfrm>
                <a:off x="3763" y="2527"/>
                <a:ext cx="16" cy="43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499" name="Freeform 123"/>
              <p:cNvSpPr>
                <a:spLocks/>
              </p:cNvSpPr>
              <p:nvPr/>
            </p:nvSpPr>
            <p:spPr bwMode="auto">
              <a:xfrm>
                <a:off x="3740" y="2566"/>
                <a:ext cx="60" cy="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59"/>
                  </a:cxn>
                  <a:cxn ang="0">
                    <a:pos x="60" y="0"/>
                  </a:cxn>
                  <a:cxn ang="0">
                    <a:pos x="0" y="0"/>
                  </a:cxn>
                </a:cxnLst>
                <a:rect l="0" t="0" r="r" b="b"/>
                <a:pathLst>
                  <a:path w="60" h="59">
                    <a:moveTo>
                      <a:pt x="0" y="0"/>
                    </a:moveTo>
                    <a:lnTo>
                      <a:pt x="31" y="59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501" name="Rectangle 125"/>
            <p:cNvSpPr>
              <a:spLocks noChangeArrowheads="1"/>
            </p:cNvSpPr>
            <p:nvPr/>
          </p:nvSpPr>
          <p:spPr bwMode="auto">
            <a:xfrm>
              <a:off x="3814" y="2238"/>
              <a:ext cx="524" cy="2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2" name="Rectangle 126"/>
            <p:cNvSpPr>
              <a:spLocks noChangeArrowheads="1"/>
            </p:cNvSpPr>
            <p:nvPr/>
          </p:nvSpPr>
          <p:spPr bwMode="auto">
            <a:xfrm>
              <a:off x="3941" y="2269"/>
              <a:ext cx="27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Refresh</a:t>
              </a:r>
              <a:endParaRPr lang="en-US"/>
            </a:p>
          </p:txBody>
        </p:sp>
        <p:sp>
          <p:nvSpPr>
            <p:cNvPr id="101503" name="Rectangle 127"/>
            <p:cNvSpPr>
              <a:spLocks noChangeArrowheads="1"/>
            </p:cNvSpPr>
            <p:nvPr/>
          </p:nvSpPr>
          <p:spPr bwMode="auto">
            <a:xfrm>
              <a:off x="3955" y="2371"/>
              <a:ext cx="24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Circuit</a:t>
              </a:r>
              <a:endParaRPr lang="en-US"/>
            </a:p>
          </p:txBody>
        </p:sp>
        <p:grpSp>
          <p:nvGrpSpPr>
            <p:cNvPr id="101506" name="Group 130"/>
            <p:cNvGrpSpPr>
              <a:grpSpLocks/>
            </p:cNvGrpSpPr>
            <p:nvPr/>
          </p:nvGrpSpPr>
          <p:grpSpPr bwMode="auto">
            <a:xfrm>
              <a:off x="3810" y="2531"/>
              <a:ext cx="59" cy="94"/>
              <a:chOff x="3810" y="2531"/>
              <a:chExt cx="59" cy="94"/>
            </a:xfrm>
          </p:grpSpPr>
          <p:sp>
            <p:nvSpPr>
              <p:cNvPr id="101504" name="Rectangle 128"/>
              <p:cNvSpPr>
                <a:spLocks noChangeArrowheads="1"/>
              </p:cNvSpPr>
              <p:nvPr/>
            </p:nvSpPr>
            <p:spPr bwMode="auto">
              <a:xfrm>
                <a:off x="3832" y="2531"/>
                <a:ext cx="17" cy="3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505" name="Freeform 129"/>
              <p:cNvSpPr>
                <a:spLocks/>
              </p:cNvSpPr>
              <p:nvPr/>
            </p:nvSpPr>
            <p:spPr bwMode="auto">
              <a:xfrm>
                <a:off x="3810" y="2566"/>
                <a:ext cx="59" cy="5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3" y="59"/>
                  </a:cxn>
                  <a:cxn ang="0">
                    <a:pos x="59" y="0"/>
                  </a:cxn>
                  <a:cxn ang="0">
                    <a:pos x="0" y="2"/>
                  </a:cxn>
                </a:cxnLst>
                <a:rect l="0" t="0" r="r" b="b"/>
                <a:pathLst>
                  <a:path w="59" h="59">
                    <a:moveTo>
                      <a:pt x="0" y="2"/>
                    </a:moveTo>
                    <a:lnTo>
                      <a:pt x="33" y="59"/>
                    </a:lnTo>
                    <a:lnTo>
                      <a:pt x="59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1509" name="Group 133"/>
            <p:cNvGrpSpPr>
              <a:grpSpLocks/>
            </p:cNvGrpSpPr>
            <p:nvPr/>
          </p:nvGrpSpPr>
          <p:grpSpPr bwMode="auto">
            <a:xfrm>
              <a:off x="4266" y="2531"/>
              <a:ext cx="68" cy="209"/>
              <a:chOff x="4266" y="2531"/>
              <a:chExt cx="68" cy="209"/>
            </a:xfrm>
          </p:grpSpPr>
          <p:sp>
            <p:nvSpPr>
              <p:cNvPr id="101507" name="Line 131"/>
              <p:cNvSpPr>
                <a:spLocks noChangeShapeType="1"/>
              </p:cNvSpPr>
              <p:nvPr/>
            </p:nvSpPr>
            <p:spPr bwMode="auto">
              <a:xfrm flipV="1">
                <a:off x="4299" y="2592"/>
                <a:ext cx="1" cy="1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508" name="Freeform 132"/>
              <p:cNvSpPr>
                <a:spLocks/>
              </p:cNvSpPr>
              <p:nvPr/>
            </p:nvSpPr>
            <p:spPr bwMode="auto">
              <a:xfrm>
                <a:off x="4266" y="2531"/>
                <a:ext cx="68" cy="65"/>
              </a:xfrm>
              <a:custGeom>
                <a:avLst/>
                <a:gdLst/>
                <a:ahLst/>
                <a:cxnLst>
                  <a:cxn ang="0">
                    <a:pos x="68" y="65"/>
                  </a:cxn>
                  <a:cxn ang="0">
                    <a:pos x="33" y="0"/>
                  </a:cxn>
                  <a:cxn ang="0">
                    <a:pos x="0" y="65"/>
                  </a:cxn>
                  <a:cxn ang="0">
                    <a:pos x="68" y="65"/>
                  </a:cxn>
                </a:cxnLst>
                <a:rect l="0" t="0" r="r" b="b"/>
                <a:pathLst>
                  <a:path w="68" h="65">
                    <a:moveTo>
                      <a:pt x="68" y="65"/>
                    </a:moveTo>
                    <a:lnTo>
                      <a:pt x="33" y="0"/>
                    </a:lnTo>
                    <a:lnTo>
                      <a:pt x="0" y="65"/>
                    </a:lnTo>
                    <a:lnTo>
                      <a:pt x="68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510" name="Rectangle 134"/>
            <p:cNvSpPr>
              <a:spLocks noChangeArrowheads="1"/>
            </p:cNvSpPr>
            <p:nvPr/>
          </p:nvSpPr>
          <p:spPr bwMode="auto">
            <a:xfrm>
              <a:off x="4193" y="2770"/>
              <a:ext cx="188" cy="67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1" name="Rectangle 135"/>
            <p:cNvSpPr>
              <a:spLocks noChangeArrowheads="1"/>
            </p:cNvSpPr>
            <p:nvPr/>
          </p:nvSpPr>
          <p:spPr bwMode="auto">
            <a:xfrm rot="16200000">
              <a:off x="4233" y="3302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cas, </a:t>
              </a:r>
              <a:endParaRPr lang="en-US"/>
            </a:p>
          </p:txBody>
        </p:sp>
        <p:sp>
          <p:nvSpPr>
            <p:cNvPr id="101512" name="Rectangle 136"/>
            <p:cNvSpPr>
              <a:spLocks noChangeArrowheads="1"/>
            </p:cNvSpPr>
            <p:nvPr/>
          </p:nvSpPr>
          <p:spPr bwMode="auto">
            <a:xfrm rot="16200000">
              <a:off x="4159" y="3106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ras, clock</a:t>
              </a:r>
              <a:endParaRPr lang="en-US"/>
            </a:p>
          </p:txBody>
        </p:sp>
        <p:sp>
          <p:nvSpPr>
            <p:cNvPr id="101513" name="Rectangle 137"/>
            <p:cNvSpPr>
              <a:spLocks noChangeArrowheads="1"/>
            </p:cNvSpPr>
            <p:nvPr/>
          </p:nvSpPr>
          <p:spPr bwMode="auto">
            <a:xfrm>
              <a:off x="4221" y="2531"/>
              <a:ext cx="17" cy="125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4" name="Rectangle 138"/>
            <p:cNvSpPr>
              <a:spLocks noChangeArrowheads="1"/>
            </p:cNvSpPr>
            <p:nvPr/>
          </p:nvSpPr>
          <p:spPr bwMode="auto">
            <a:xfrm>
              <a:off x="2862" y="3765"/>
              <a:ext cx="1357" cy="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5" name="Rectangle 139"/>
            <p:cNvSpPr>
              <a:spLocks noChangeArrowheads="1"/>
            </p:cNvSpPr>
            <p:nvPr/>
          </p:nvSpPr>
          <p:spPr bwMode="auto">
            <a:xfrm>
              <a:off x="2854" y="3438"/>
              <a:ext cx="17" cy="34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518" name="Group 142"/>
            <p:cNvGrpSpPr>
              <a:grpSpLocks/>
            </p:cNvGrpSpPr>
            <p:nvPr/>
          </p:nvGrpSpPr>
          <p:grpSpPr bwMode="auto">
            <a:xfrm>
              <a:off x="2858" y="3411"/>
              <a:ext cx="103" cy="59"/>
              <a:chOff x="2858" y="3411"/>
              <a:chExt cx="103" cy="59"/>
            </a:xfrm>
          </p:grpSpPr>
          <p:sp>
            <p:nvSpPr>
              <p:cNvPr id="101516" name="Freeform 140"/>
              <p:cNvSpPr>
                <a:spLocks/>
              </p:cNvSpPr>
              <p:nvPr/>
            </p:nvSpPr>
            <p:spPr bwMode="auto">
              <a:xfrm>
                <a:off x="2858" y="3431"/>
                <a:ext cx="47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19"/>
                  </a:cxn>
                  <a:cxn ang="0">
                    <a:pos x="47" y="17"/>
                  </a:cxn>
                  <a:cxn ang="0">
                    <a:pos x="47" y="0"/>
                  </a:cxn>
                  <a:cxn ang="0">
                    <a:pos x="0" y="2"/>
                  </a:cxn>
                </a:cxnLst>
                <a:rect l="0" t="0" r="r" b="b"/>
                <a:pathLst>
                  <a:path w="47" h="19">
                    <a:moveTo>
                      <a:pt x="0" y="2"/>
                    </a:moveTo>
                    <a:lnTo>
                      <a:pt x="0" y="19"/>
                    </a:lnTo>
                    <a:lnTo>
                      <a:pt x="47" y="17"/>
                    </a:lnTo>
                    <a:lnTo>
                      <a:pt x="47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517" name="Freeform 141"/>
              <p:cNvSpPr>
                <a:spLocks/>
              </p:cNvSpPr>
              <p:nvPr/>
            </p:nvSpPr>
            <p:spPr bwMode="auto">
              <a:xfrm>
                <a:off x="2901" y="3411"/>
                <a:ext cx="60" cy="59"/>
              </a:xfrm>
              <a:custGeom>
                <a:avLst/>
                <a:gdLst/>
                <a:ahLst/>
                <a:cxnLst>
                  <a:cxn ang="0">
                    <a:pos x="2" y="59"/>
                  </a:cxn>
                  <a:cxn ang="0">
                    <a:pos x="60" y="27"/>
                  </a:cxn>
                  <a:cxn ang="0">
                    <a:pos x="0" y="0"/>
                  </a:cxn>
                  <a:cxn ang="0">
                    <a:pos x="2" y="59"/>
                  </a:cxn>
                </a:cxnLst>
                <a:rect l="0" t="0" r="r" b="b"/>
                <a:pathLst>
                  <a:path w="60" h="59">
                    <a:moveTo>
                      <a:pt x="2" y="59"/>
                    </a:moveTo>
                    <a:lnTo>
                      <a:pt x="60" y="27"/>
                    </a:lnTo>
                    <a:lnTo>
                      <a:pt x="0" y="0"/>
                    </a:lnTo>
                    <a:lnTo>
                      <a:pt x="2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519" name="Rectangle 143"/>
            <p:cNvSpPr>
              <a:spLocks noChangeArrowheads="1"/>
            </p:cNvSpPr>
            <p:nvPr/>
          </p:nvSpPr>
          <p:spPr bwMode="auto">
            <a:xfrm>
              <a:off x="2854" y="2592"/>
              <a:ext cx="540" cy="3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0" name="Rectangle 144"/>
            <p:cNvSpPr>
              <a:spLocks noChangeArrowheads="1"/>
            </p:cNvSpPr>
            <p:nvPr/>
          </p:nvSpPr>
          <p:spPr bwMode="auto">
            <a:xfrm>
              <a:off x="3022" y="2625"/>
              <a:ext cx="205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Sense</a:t>
              </a:r>
              <a:endParaRPr lang="en-US"/>
            </a:p>
          </p:txBody>
        </p:sp>
        <p:sp>
          <p:nvSpPr>
            <p:cNvPr id="101521" name="Rectangle 145"/>
            <p:cNvSpPr>
              <a:spLocks noChangeArrowheads="1"/>
            </p:cNvSpPr>
            <p:nvPr/>
          </p:nvSpPr>
          <p:spPr bwMode="auto">
            <a:xfrm>
              <a:off x="2936" y="2727"/>
              <a:ext cx="37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Amplifiers</a:t>
              </a:r>
              <a:endParaRPr lang="en-US"/>
            </a:p>
          </p:txBody>
        </p:sp>
        <p:sp>
          <p:nvSpPr>
            <p:cNvPr id="101522" name="Freeform 146"/>
            <p:cNvSpPr>
              <a:spLocks/>
            </p:cNvSpPr>
            <p:nvPr/>
          </p:nvSpPr>
          <p:spPr bwMode="auto">
            <a:xfrm>
              <a:off x="3397" y="2606"/>
              <a:ext cx="194" cy="1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5" y="93"/>
                </a:cxn>
                <a:cxn ang="0">
                  <a:pos x="55" y="70"/>
                </a:cxn>
                <a:cxn ang="0">
                  <a:pos x="112" y="70"/>
                </a:cxn>
                <a:cxn ang="0">
                  <a:pos x="112" y="117"/>
                </a:cxn>
                <a:cxn ang="0">
                  <a:pos x="83" y="117"/>
                </a:cxn>
                <a:cxn ang="0">
                  <a:pos x="139" y="162"/>
                </a:cxn>
                <a:cxn ang="0">
                  <a:pos x="194" y="117"/>
                </a:cxn>
                <a:cxn ang="0">
                  <a:pos x="167" y="117"/>
                </a:cxn>
                <a:cxn ang="0">
                  <a:pos x="167" y="23"/>
                </a:cxn>
                <a:cxn ang="0">
                  <a:pos x="55" y="23"/>
                </a:cxn>
                <a:cxn ang="0">
                  <a:pos x="55" y="0"/>
                </a:cxn>
                <a:cxn ang="0">
                  <a:pos x="0" y="48"/>
                </a:cxn>
              </a:cxnLst>
              <a:rect l="0" t="0" r="r" b="b"/>
              <a:pathLst>
                <a:path w="194" h="162">
                  <a:moveTo>
                    <a:pt x="0" y="48"/>
                  </a:moveTo>
                  <a:lnTo>
                    <a:pt x="55" y="93"/>
                  </a:lnTo>
                  <a:lnTo>
                    <a:pt x="55" y="70"/>
                  </a:lnTo>
                  <a:lnTo>
                    <a:pt x="112" y="70"/>
                  </a:lnTo>
                  <a:lnTo>
                    <a:pt x="112" y="117"/>
                  </a:lnTo>
                  <a:lnTo>
                    <a:pt x="83" y="117"/>
                  </a:lnTo>
                  <a:lnTo>
                    <a:pt x="139" y="162"/>
                  </a:lnTo>
                  <a:lnTo>
                    <a:pt x="194" y="117"/>
                  </a:lnTo>
                  <a:lnTo>
                    <a:pt x="167" y="117"/>
                  </a:lnTo>
                  <a:lnTo>
                    <a:pt x="167" y="23"/>
                  </a:lnTo>
                  <a:lnTo>
                    <a:pt x="55" y="23"/>
                  </a:lnTo>
                  <a:lnTo>
                    <a:pt x="55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525" name="Group 149"/>
            <p:cNvGrpSpPr>
              <a:grpSpLocks/>
            </p:cNvGrpSpPr>
            <p:nvPr/>
          </p:nvGrpSpPr>
          <p:grpSpPr bwMode="auto">
            <a:xfrm>
              <a:off x="2156" y="2590"/>
              <a:ext cx="698" cy="59"/>
              <a:chOff x="2156" y="2590"/>
              <a:chExt cx="698" cy="59"/>
            </a:xfrm>
          </p:grpSpPr>
          <p:sp>
            <p:nvSpPr>
              <p:cNvPr id="101523" name="Rectangle 147"/>
              <p:cNvSpPr>
                <a:spLocks noChangeArrowheads="1"/>
              </p:cNvSpPr>
              <p:nvPr/>
            </p:nvSpPr>
            <p:spPr bwMode="auto">
              <a:xfrm>
                <a:off x="2156" y="2611"/>
                <a:ext cx="643" cy="1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524" name="Freeform 148"/>
              <p:cNvSpPr>
                <a:spLocks/>
              </p:cNvSpPr>
              <p:nvPr/>
            </p:nvSpPr>
            <p:spPr bwMode="auto">
              <a:xfrm>
                <a:off x="2795" y="2590"/>
                <a:ext cx="59" cy="59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9" y="29"/>
                  </a:cxn>
                  <a:cxn ang="0">
                    <a:pos x="0" y="0"/>
                  </a:cxn>
                  <a:cxn ang="0">
                    <a:pos x="0" y="59"/>
                  </a:cxn>
                </a:cxnLst>
                <a:rect l="0" t="0" r="r" b="b"/>
                <a:pathLst>
                  <a:path w="59" h="59">
                    <a:moveTo>
                      <a:pt x="0" y="59"/>
                    </a:moveTo>
                    <a:lnTo>
                      <a:pt x="59" y="29"/>
                    </a:lnTo>
                    <a:lnTo>
                      <a:pt x="0" y="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526" name="Rectangle 150"/>
            <p:cNvSpPr>
              <a:spLocks noChangeArrowheads="1"/>
            </p:cNvSpPr>
            <p:nvPr/>
          </p:nvSpPr>
          <p:spPr bwMode="auto">
            <a:xfrm>
              <a:off x="2907" y="2909"/>
              <a:ext cx="17" cy="3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529" name="Group 153"/>
            <p:cNvGrpSpPr>
              <a:grpSpLocks/>
            </p:cNvGrpSpPr>
            <p:nvPr/>
          </p:nvGrpSpPr>
          <p:grpSpPr bwMode="auto">
            <a:xfrm>
              <a:off x="2146" y="3190"/>
              <a:ext cx="774" cy="59"/>
              <a:chOff x="2146" y="3190"/>
              <a:chExt cx="774" cy="59"/>
            </a:xfrm>
          </p:grpSpPr>
          <p:sp>
            <p:nvSpPr>
              <p:cNvPr id="101527" name="Rectangle 151"/>
              <p:cNvSpPr>
                <a:spLocks noChangeArrowheads="1"/>
              </p:cNvSpPr>
              <p:nvPr/>
            </p:nvSpPr>
            <p:spPr bwMode="auto">
              <a:xfrm>
                <a:off x="2201" y="3212"/>
                <a:ext cx="719" cy="1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528" name="Freeform 152"/>
              <p:cNvSpPr>
                <a:spLocks/>
              </p:cNvSpPr>
              <p:nvPr/>
            </p:nvSpPr>
            <p:spPr bwMode="auto">
              <a:xfrm>
                <a:off x="2146" y="3190"/>
                <a:ext cx="59" cy="59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0" y="31"/>
                  </a:cxn>
                  <a:cxn ang="0">
                    <a:pos x="59" y="59"/>
                  </a:cxn>
                  <a:cxn ang="0">
                    <a:pos x="59" y="0"/>
                  </a:cxn>
                </a:cxnLst>
                <a:rect l="0" t="0" r="r" b="b"/>
                <a:pathLst>
                  <a:path w="59" h="59">
                    <a:moveTo>
                      <a:pt x="59" y="0"/>
                    </a:moveTo>
                    <a:lnTo>
                      <a:pt x="0" y="31"/>
                    </a:lnTo>
                    <a:lnTo>
                      <a:pt x="59" y="59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4BEA8-FC4E-437A-97ED-3B18DBE9BA22}" type="slidenum">
              <a:rPr lang="en-US"/>
              <a:pPr/>
              <a:t>34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Fast Page Mode DRAM (FPM DRAM)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2828925"/>
          </a:xfrm>
        </p:spPr>
        <p:txBody>
          <a:bodyPr/>
          <a:lstStyle/>
          <a:p>
            <a:r>
              <a:rPr lang="en-US" sz="2000"/>
              <a:t>Each row of memory bit array is viewed as a page</a:t>
            </a:r>
          </a:p>
          <a:p>
            <a:r>
              <a:rPr lang="en-US" sz="2000"/>
              <a:t>Page contains multiple words</a:t>
            </a:r>
          </a:p>
          <a:p>
            <a:r>
              <a:rPr lang="en-US" sz="2000"/>
              <a:t>Individual words addressed by column address</a:t>
            </a:r>
          </a:p>
          <a:p>
            <a:r>
              <a:rPr lang="en-US" sz="2000"/>
              <a:t>Timing diagram:</a:t>
            </a:r>
          </a:p>
          <a:p>
            <a:pPr lvl="1"/>
            <a:r>
              <a:rPr lang="en-US" sz="1800"/>
              <a:t>row (page) address sent</a:t>
            </a:r>
          </a:p>
          <a:p>
            <a:pPr lvl="1"/>
            <a:r>
              <a:rPr lang="en-US" sz="1800"/>
              <a:t>3 words read consecutively by sending column address for each</a:t>
            </a:r>
          </a:p>
          <a:p>
            <a:r>
              <a:rPr lang="en-US" sz="2000"/>
              <a:t>Extra cycle eliminated on each read/write of words from same page</a:t>
            </a:r>
          </a:p>
          <a:p>
            <a:pPr lvl="1"/>
            <a:endParaRPr lang="en-US" sz="1800"/>
          </a:p>
        </p:txBody>
      </p:sp>
      <p:grpSp>
        <p:nvGrpSpPr>
          <p:cNvPr id="102440" name="Group 40"/>
          <p:cNvGrpSpPr>
            <a:grpSpLocks/>
          </p:cNvGrpSpPr>
          <p:nvPr/>
        </p:nvGrpSpPr>
        <p:grpSpPr bwMode="auto">
          <a:xfrm>
            <a:off x="2020888" y="4264025"/>
            <a:ext cx="4389437" cy="1587500"/>
            <a:chOff x="1255" y="2812"/>
            <a:chExt cx="2765" cy="1000"/>
          </a:xfrm>
        </p:grpSpPr>
        <p:grpSp>
          <p:nvGrpSpPr>
            <p:cNvPr id="102438" name="Group 38"/>
            <p:cNvGrpSpPr>
              <a:grpSpLocks/>
            </p:cNvGrpSpPr>
            <p:nvPr/>
          </p:nvGrpSpPr>
          <p:grpSpPr bwMode="auto">
            <a:xfrm>
              <a:off x="1604" y="2812"/>
              <a:ext cx="2416" cy="1000"/>
              <a:chOff x="2282" y="1996"/>
              <a:chExt cx="2212" cy="706"/>
            </a:xfrm>
          </p:grpSpPr>
          <p:sp>
            <p:nvSpPr>
              <p:cNvPr id="102404" name="Line 4"/>
              <p:cNvSpPr>
                <a:spLocks noChangeShapeType="1"/>
              </p:cNvSpPr>
              <p:nvPr/>
            </p:nvSpPr>
            <p:spPr bwMode="auto">
              <a:xfrm>
                <a:off x="2286" y="2096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05" name="Line 5"/>
              <p:cNvSpPr>
                <a:spLocks noChangeShapeType="1"/>
              </p:cNvSpPr>
              <p:nvPr/>
            </p:nvSpPr>
            <p:spPr bwMode="auto">
              <a:xfrm flipV="1">
                <a:off x="2398" y="1996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06" name="Line 6"/>
              <p:cNvSpPr>
                <a:spLocks noChangeShapeType="1"/>
              </p:cNvSpPr>
              <p:nvPr/>
            </p:nvSpPr>
            <p:spPr bwMode="auto">
              <a:xfrm>
                <a:off x="2403" y="1996"/>
                <a:ext cx="16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07" name="Line 7"/>
              <p:cNvSpPr>
                <a:spLocks noChangeShapeType="1"/>
              </p:cNvSpPr>
              <p:nvPr/>
            </p:nvSpPr>
            <p:spPr bwMode="auto">
              <a:xfrm flipV="1">
                <a:off x="4047" y="1996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08" name="Line 8"/>
              <p:cNvSpPr>
                <a:spLocks noChangeShapeType="1"/>
              </p:cNvSpPr>
              <p:nvPr/>
            </p:nvSpPr>
            <p:spPr bwMode="auto">
              <a:xfrm>
                <a:off x="4043" y="2096"/>
                <a:ext cx="4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09" name="Line 9"/>
              <p:cNvSpPr>
                <a:spLocks noChangeShapeType="1"/>
              </p:cNvSpPr>
              <p:nvPr/>
            </p:nvSpPr>
            <p:spPr bwMode="auto">
              <a:xfrm>
                <a:off x="2282" y="2447"/>
                <a:ext cx="1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0" name="Text Box 10"/>
              <p:cNvSpPr txBox="1">
                <a:spLocks noChangeArrowheads="1"/>
              </p:cNvSpPr>
              <p:nvPr/>
            </p:nvSpPr>
            <p:spPr bwMode="auto">
              <a:xfrm>
                <a:off x="2403" y="2380"/>
                <a:ext cx="282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row</a:t>
                </a:r>
              </a:p>
            </p:txBody>
          </p:sp>
          <p:sp>
            <p:nvSpPr>
              <p:cNvPr id="102411" name="Line 11"/>
              <p:cNvSpPr>
                <a:spLocks noChangeShapeType="1"/>
              </p:cNvSpPr>
              <p:nvPr/>
            </p:nvSpPr>
            <p:spPr bwMode="auto">
              <a:xfrm>
                <a:off x="2691" y="2451"/>
                <a:ext cx="12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2" name="Text Box 12"/>
              <p:cNvSpPr txBox="1">
                <a:spLocks noChangeArrowheads="1"/>
              </p:cNvSpPr>
              <p:nvPr/>
            </p:nvSpPr>
            <p:spPr bwMode="auto">
              <a:xfrm>
                <a:off x="2808" y="2380"/>
                <a:ext cx="211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col</a:t>
                </a:r>
              </a:p>
            </p:txBody>
          </p:sp>
          <p:sp>
            <p:nvSpPr>
              <p:cNvPr id="102413" name="Line 13"/>
              <p:cNvSpPr>
                <a:spLocks noChangeShapeType="1"/>
              </p:cNvSpPr>
              <p:nvPr/>
            </p:nvSpPr>
            <p:spPr bwMode="auto">
              <a:xfrm flipV="1">
                <a:off x="3029" y="2451"/>
                <a:ext cx="32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4" name="Line 14"/>
              <p:cNvSpPr>
                <a:spLocks noChangeShapeType="1"/>
              </p:cNvSpPr>
              <p:nvPr/>
            </p:nvSpPr>
            <p:spPr bwMode="auto">
              <a:xfrm>
                <a:off x="2290" y="2259"/>
                <a:ext cx="51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5" name="Line 15"/>
              <p:cNvSpPr>
                <a:spLocks noChangeShapeType="1"/>
              </p:cNvSpPr>
              <p:nvPr/>
            </p:nvSpPr>
            <p:spPr bwMode="auto">
              <a:xfrm flipV="1">
                <a:off x="2808" y="2155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6" name="Line 16"/>
              <p:cNvSpPr>
                <a:spLocks noChangeShapeType="1"/>
              </p:cNvSpPr>
              <p:nvPr/>
            </p:nvSpPr>
            <p:spPr bwMode="auto">
              <a:xfrm>
                <a:off x="2808" y="2155"/>
                <a:ext cx="15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7" name="Line 17"/>
              <p:cNvSpPr>
                <a:spLocks noChangeShapeType="1"/>
              </p:cNvSpPr>
              <p:nvPr/>
            </p:nvSpPr>
            <p:spPr bwMode="auto">
              <a:xfrm flipV="1">
                <a:off x="2970" y="2259"/>
                <a:ext cx="3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8" name="Line 18"/>
              <p:cNvSpPr>
                <a:spLocks noChangeShapeType="1"/>
              </p:cNvSpPr>
              <p:nvPr/>
            </p:nvSpPr>
            <p:spPr bwMode="auto">
              <a:xfrm flipV="1">
                <a:off x="2966" y="2154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19" name="Line 19"/>
              <p:cNvSpPr>
                <a:spLocks noChangeShapeType="1"/>
              </p:cNvSpPr>
              <p:nvPr/>
            </p:nvSpPr>
            <p:spPr bwMode="auto">
              <a:xfrm>
                <a:off x="2286" y="2627"/>
                <a:ext cx="80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20" name="Text Box 20"/>
              <p:cNvSpPr txBox="1">
                <a:spLocks noChangeArrowheads="1"/>
              </p:cNvSpPr>
              <p:nvPr/>
            </p:nvSpPr>
            <p:spPr bwMode="auto">
              <a:xfrm>
                <a:off x="3086" y="2556"/>
                <a:ext cx="245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data</a:t>
                </a:r>
              </a:p>
            </p:txBody>
          </p:sp>
          <p:sp>
            <p:nvSpPr>
              <p:cNvPr id="102421" name="Text Box 21"/>
              <p:cNvSpPr txBox="1">
                <a:spLocks noChangeArrowheads="1"/>
              </p:cNvSpPr>
              <p:nvPr/>
            </p:nvSpPr>
            <p:spPr bwMode="auto">
              <a:xfrm>
                <a:off x="3358" y="2380"/>
                <a:ext cx="212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col</a:t>
                </a:r>
              </a:p>
            </p:txBody>
          </p:sp>
          <p:sp>
            <p:nvSpPr>
              <p:cNvPr id="102422" name="Line 22"/>
              <p:cNvSpPr>
                <a:spLocks noChangeShapeType="1"/>
              </p:cNvSpPr>
              <p:nvPr/>
            </p:nvSpPr>
            <p:spPr bwMode="auto">
              <a:xfrm flipV="1">
                <a:off x="3580" y="2451"/>
                <a:ext cx="32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23" name="Text Box 23"/>
              <p:cNvSpPr txBox="1">
                <a:spLocks noChangeArrowheads="1"/>
              </p:cNvSpPr>
              <p:nvPr/>
            </p:nvSpPr>
            <p:spPr bwMode="auto">
              <a:xfrm>
                <a:off x="3914" y="2376"/>
                <a:ext cx="211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col</a:t>
                </a:r>
              </a:p>
            </p:txBody>
          </p:sp>
          <p:sp>
            <p:nvSpPr>
              <p:cNvPr id="102424" name="Line 24"/>
              <p:cNvSpPr>
                <a:spLocks noChangeShapeType="1"/>
              </p:cNvSpPr>
              <p:nvPr/>
            </p:nvSpPr>
            <p:spPr bwMode="auto">
              <a:xfrm flipV="1">
                <a:off x="4135" y="2447"/>
                <a:ext cx="34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25" name="Line 25"/>
              <p:cNvSpPr>
                <a:spLocks noChangeShapeType="1"/>
              </p:cNvSpPr>
              <p:nvPr/>
            </p:nvSpPr>
            <p:spPr bwMode="auto">
              <a:xfrm>
                <a:off x="3334" y="2631"/>
                <a:ext cx="2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26" name="Text Box 26"/>
              <p:cNvSpPr txBox="1">
                <a:spLocks noChangeArrowheads="1"/>
              </p:cNvSpPr>
              <p:nvPr/>
            </p:nvSpPr>
            <p:spPr bwMode="auto">
              <a:xfrm>
                <a:off x="3623" y="2560"/>
                <a:ext cx="245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data</a:t>
                </a:r>
              </a:p>
            </p:txBody>
          </p:sp>
          <p:sp>
            <p:nvSpPr>
              <p:cNvPr id="102427" name="Line 27"/>
              <p:cNvSpPr>
                <a:spLocks noChangeShapeType="1"/>
              </p:cNvSpPr>
              <p:nvPr/>
            </p:nvSpPr>
            <p:spPr bwMode="auto">
              <a:xfrm>
                <a:off x="3868" y="2635"/>
                <a:ext cx="29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28" name="Text Box 28"/>
              <p:cNvSpPr txBox="1">
                <a:spLocks noChangeArrowheads="1"/>
              </p:cNvSpPr>
              <p:nvPr/>
            </p:nvSpPr>
            <p:spPr bwMode="auto">
              <a:xfrm>
                <a:off x="4169" y="2560"/>
                <a:ext cx="245" cy="1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/>
                  <a:t>data</a:t>
                </a:r>
              </a:p>
            </p:txBody>
          </p:sp>
          <p:sp>
            <p:nvSpPr>
              <p:cNvPr id="102429" name="Line 29"/>
              <p:cNvSpPr>
                <a:spLocks noChangeShapeType="1"/>
              </p:cNvSpPr>
              <p:nvPr/>
            </p:nvSpPr>
            <p:spPr bwMode="auto">
              <a:xfrm>
                <a:off x="4414" y="2635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0" name="Line 30"/>
              <p:cNvSpPr>
                <a:spLocks noChangeShapeType="1"/>
              </p:cNvSpPr>
              <p:nvPr/>
            </p:nvSpPr>
            <p:spPr bwMode="auto">
              <a:xfrm flipV="1">
                <a:off x="3350" y="2155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1" name="Line 31"/>
              <p:cNvSpPr>
                <a:spLocks noChangeShapeType="1"/>
              </p:cNvSpPr>
              <p:nvPr/>
            </p:nvSpPr>
            <p:spPr bwMode="auto">
              <a:xfrm>
                <a:off x="3350" y="2155"/>
                <a:ext cx="15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2" name="Line 32"/>
              <p:cNvSpPr>
                <a:spLocks noChangeShapeType="1"/>
              </p:cNvSpPr>
              <p:nvPr/>
            </p:nvSpPr>
            <p:spPr bwMode="auto">
              <a:xfrm flipV="1">
                <a:off x="3512" y="2259"/>
                <a:ext cx="3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3" name="Line 33"/>
              <p:cNvSpPr>
                <a:spLocks noChangeShapeType="1"/>
              </p:cNvSpPr>
              <p:nvPr/>
            </p:nvSpPr>
            <p:spPr bwMode="auto">
              <a:xfrm flipV="1">
                <a:off x="3509" y="2154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4" name="Line 34"/>
              <p:cNvSpPr>
                <a:spLocks noChangeShapeType="1"/>
              </p:cNvSpPr>
              <p:nvPr/>
            </p:nvSpPr>
            <p:spPr bwMode="auto">
              <a:xfrm flipV="1">
                <a:off x="3893" y="2155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5" name="Line 35"/>
              <p:cNvSpPr>
                <a:spLocks noChangeShapeType="1"/>
              </p:cNvSpPr>
              <p:nvPr/>
            </p:nvSpPr>
            <p:spPr bwMode="auto">
              <a:xfrm>
                <a:off x="3893" y="2155"/>
                <a:ext cx="15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6" name="Line 36"/>
              <p:cNvSpPr>
                <a:spLocks noChangeShapeType="1"/>
              </p:cNvSpPr>
              <p:nvPr/>
            </p:nvSpPr>
            <p:spPr bwMode="auto">
              <a:xfrm flipV="1">
                <a:off x="4055" y="2259"/>
                <a:ext cx="42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37" name="Line 37"/>
              <p:cNvSpPr>
                <a:spLocks noChangeShapeType="1"/>
              </p:cNvSpPr>
              <p:nvPr/>
            </p:nvSpPr>
            <p:spPr bwMode="auto">
              <a:xfrm flipV="1">
                <a:off x="4052" y="2154"/>
                <a:ext cx="0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439" name="Text Box 39"/>
            <p:cNvSpPr txBox="1">
              <a:spLocks noChangeArrowheads="1"/>
            </p:cNvSpPr>
            <p:nvPr/>
          </p:nvSpPr>
          <p:spPr bwMode="auto">
            <a:xfrm>
              <a:off x="1255" y="2852"/>
              <a:ext cx="355" cy="8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/>
              <a:r>
                <a:rPr lang="en-US"/>
                <a:t>ras</a:t>
              </a:r>
            </a:p>
            <a:p>
              <a:pPr algn="r"/>
              <a:endParaRPr lang="en-US"/>
            </a:p>
            <a:p>
              <a:pPr algn="r"/>
              <a:endParaRPr lang="en-US"/>
            </a:p>
            <a:p>
              <a:pPr algn="r"/>
              <a:r>
                <a:rPr lang="en-US"/>
                <a:t>cas</a:t>
              </a:r>
            </a:p>
            <a:p>
              <a:pPr algn="r"/>
              <a:endParaRPr lang="en-US"/>
            </a:p>
            <a:p>
              <a:pPr algn="r"/>
              <a:endParaRPr lang="en-US"/>
            </a:p>
            <a:p>
              <a:pPr algn="r"/>
              <a:r>
                <a:rPr lang="en-US"/>
                <a:t>address</a:t>
              </a:r>
            </a:p>
            <a:p>
              <a:pPr algn="r"/>
              <a:endParaRPr lang="en-US"/>
            </a:p>
            <a:p>
              <a:pPr algn="r"/>
              <a:endParaRPr lang="en-US"/>
            </a:p>
            <a:p>
              <a:pPr algn="r"/>
              <a:r>
                <a:rPr lang="en-US"/>
                <a:t>data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93220-1E5F-4E2E-899B-1A3F30CEEB55}" type="slidenum">
              <a:rPr lang="en-US"/>
              <a:pPr/>
              <a:t>35</a:t>
            </a:fld>
            <a:endParaRPr 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Extended data out DRAM (EDO DRAM)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704975"/>
            <a:ext cx="8382000" cy="2219325"/>
          </a:xfrm>
        </p:spPr>
        <p:txBody>
          <a:bodyPr/>
          <a:lstStyle/>
          <a:p>
            <a:r>
              <a:rPr lang="en-US" sz="2400"/>
              <a:t>Improvement of FPM DRAM</a:t>
            </a:r>
          </a:p>
          <a:p>
            <a:r>
              <a:rPr lang="en-US" sz="2400"/>
              <a:t>Extra latch before output buffer</a:t>
            </a:r>
          </a:p>
          <a:p>
            <a:pPr lvl="1"/>
            <a:r>
              <a:rPr lang="en-US" sz="2000"/>
              <a:t>allows strobing of </a:t>
            </a:r>
            <a:r>
              <a:rPr lang="en-US" sz="2000" i="1"/>
              <a:t>cas</a:t>
            </a:r>
            <a:r>
              <a:rPr lang="en-US" sz="2000"/>
              <a:t> before data read operation completed</a:t>
            </a:r>
          </a:p>
          <a:p>
            <a:r>
              <a:rPr lang="en-US" sz="2400"/>
              <a:t>Reduces read/write latency by additional cycle</a:t>
            </a:r>
          </a:p>
        </p:txBody>
      </p:sp>
      <p:grpSp>
        <p:nvGrpSpPr>
          <p:cNvPr id="103475" name="Group 51"/>
          <p:cNvGrpSpPr>
            <a:grpSpLocks/>
          </p:cNvGrpSpPr>
          <p:nvPr/>
        </p:nvGrpSpPr>
        <p:grpSpPr bwMode="auto">
          <a:xfrm>
            <a:off x="2071688" y="4130675"/>
            <a:ext cx="4481512" cy="1428750"/>
            <a:chOff x="1293" y="2794"/>
            <a:chExt cx="2823" cy="900"/>
          </a:xfrm>
        </p:grpSpPr>
        <p:sp>
          <p:nvSpPr>
            <p:cNvPr id="103429" name="Line 5"/>
            <p:cNvSpPr>
              <a:spLocks noChangeShapeType="1"/>
            </p:cNvSpPr>
            <p:nvPr/>
          </p:nvSpPr>
          <p:spPr bwMode="auto">
            <a:xfrm>
              <a:off x="2067" y="2895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0" name="Line 6"/>
            <p:cNvSpPr>
              <a:spLocks noChangeShapeType="1"/>
            </p:cNvSpPr>
            <p:nvPr/>
          </p:nvSpPr>
          <p:spPr bwMode="auto">
            <a:xfrm flipV="1">
              <a:off x="2179" y="2795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1" name="Line 7"/>
            <p:cNvSpPr>
              <a:spLocks noChangeShapeType="1"/>
            </p:cNvSpPr>
            <p:nvPr/>
          </p:nvSpPr>
          <p:spPr bwMode="auto">
            <a:xfrm>
              <a:off x="2184" y="2795"/>
              <a:ext cx="14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2" name="Line 8"/>
            <p:cNvSpPr>
              <a:spLocks noChangeShapeType="1"/>
            </p:cNvSpPr>
            <p:nvPr/>
          </p:nvSpPr>
          <p:spPr bwMode="auto">
            <a:xfrm flipV="1">
              <a:off x="3682" y="2794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3" name="Line 9"/>
            <p:cNvSpPr>
              <a:spLocks noChangeShapeType="1"/>
            </p:cNvSpPr>
            <p:nvPr/>
          </p:nvSpPr>
          <p:spPr bwMode="auto">
            <a:xfrm>
              <a:off x="3682" y="2894"/>
              <a:ext cx="43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4" name="Line 10"/>
            <p:cNvSpPr>
              <a:spLocks noChangeShapeType="1"/>
            </p:cNvSpPr>
            <p:nvPr/>
          </p:nvSpPr>
          <p:spPr bwMode="auto">
            <a:xfrm>
              <a:off x="2063" y="3245"/>
              <a:ext cx="1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5" name="Text Box 11"/>
            <p:cNvSpPr txBox="1">
              <a:spLocks noChangeArrowheads="1"/>
            </p:cNvSpPr>
            <p:nvPr/>
          </p:nvSpPr>
          <p:spPr bwMode="auto">
            <a:xfrm>
              <a:off x="2184" y="3179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row</a:t>
              </a:r>
            </a:p>
          </p:txBody>
        </p:sp>
        <p:sp>
          <p:nvSpPr>
            <p:cNvPr id="103436" name="Line 12"/>
            <p:cNvSpPr>
              <a:spLocks noChangeShapeType="1"/>
            </p:cNvSpPr>
            <p:nvPr/>
          </p:nvSpPr>
          <p:spPr bwMode="auto">
            <a:xfrm>
              <a:off x="2472" y="3249"/>
              <a:ext cx="1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7" name="Text Box 13"/>
            <p:cNvSpPr txBox="1">
              <a:spLocks noChangeArrowheads="1"/>
            </p:cNvSpPr>
            <p:nvPr/>
          </p:nvSpPr>
          <p:spPr bwMode="auto">
            <a:xfrm>
              <a:off x="2589" y="3179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col</a:t>
              </a:r>
            </a:p>
          </p:txBody>
        </p:sp>
        <p:sp>
          <p:nvSpPr>
            <p:cNvPr id="103438" name="Line 14"/>
            <p:cNvSpPr>
              <a:spLocks noChangeShapeType="1"/>
            </p:cNvSpPr>
            <p:nvPr/>
          </p:nvSpPr>
          <p:spPr bwMode="auto">
            <a:xfrm>
              <a:off x="2876" y="3249"/>
              <a:ext cx="1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9" name="Text Box 15"/>
            <p:cNvSpPr txBox="1">
              <a:spLocks noChangeArrowheads="1"/>
            </p:cNvSpPr>
            <p:nvPr/>
          </p:nvSpPr>
          <p:spPr bwMode="auto">
            <a:xfrm>
              <a:off x="2998" y="3183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col</a:t>
              </a:r>
            </a:p>
          </p:txBody>
        </p:sp>
        <p:sp>
          <p:nvSpPr>
            <p:cNvPr id="103440" name="Line 16"/>
            <p:cNvSpPr>
              <a:spLocks noChangeShapeType="1"/>
            </p:cNvSpPr>
            <p:nvPr/>
          </p:nvSpPr>
          <p:spPr bwMode="auto">
            <a:xfrm>
              <a:off x="3286" y="3253"/>
              <a:ext cx="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1" name="Text Box 17"/>
            <p:cNvSpPr txBox="1">
              <a:spLocks noChangeArrowheads="1"/>
            </p:cNvSpPr>
            <p:nvPr/>
          </p:nvSpPr>
          <p:spPr bwMode="auto">
            <a:xfrm>
              <a:off x="3415" y="3179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col</a:t>
              </a:r>
            </a:p>
          </p:txBody>
        </p:sp>
        <p:sp>
          <p:nvSpPr>
            <p:cNvPr id="103442" name="Line 18"/>
            <p:cNvSpPr>
              <a:spLocks noChangeShapeType="1"/>
            </p:cNvSpPr>
            <p:nvPr/>
          </p:nvSpPr>
          <p:spPr bwMode="auto">
            <a:xfrm>
              <a:off x="3703" y="3249"/>
              <a:ext cx="40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3" name="Line 19"/>
            <p:cNvSpPr>
              <a:spLocks noChangeShapeType="1"/>
            </p:cNvSpPr>
            <p:nvPr/>
          </p:nvSpPr>
          <p:spPr bwMode="auto">
            <a:xfrm>
              <a:off x="2071" y="3057"/>
              <a:ext cx="51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4" name="Line 20"/>
            <p:cNvSpPr>
              <a:spLocks noChangeShapeType="1"/>
            </p:cNvSpPr>
            <p:nvPr/>
          </p:nvSpPr>
          <p:spPr bwMode="auto">
            <a:xfrm flipV="1">
              <a:off x="2589" y="2953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5" name="Line 21"/>
            <p:cNvSpPr>
              <a:spLocks noChangeShapeType="1"/>
            </p:cNvSpPr>
            <p:nvPr/>
          </p:nvSpPr>
          <p:spPr bwMode="auto">
            <a:xfrm>
              <a:off x="2589" y="2954"/>
              <a:ext cx="29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6" name="Line 22"/>
            <p:cNvSpPr>
              <a:spLocks noChangeShapeType="1"/>
            </p:cNvSpPr>
            <p:nvPr/>
          </p:nvSpPr>
          <p:spPr bwMode="auto">
            <a:xfrm flipV="1">
              <a:off x="2889" y="2954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7" name="Line 23"/>
            <p:cNvSpPr>
              <a:spLocks noChangeShapeType="1"/>
            </p:cNvSpPr>
            <p:nvPr/>
          </p:nvSpPr>
          <p:spPr bwMode="auto">
            <a:xfrm>
              <a:off x="2889" y="3058"/>
              <a:ext cx="1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8" name="Line 24"/>
            <p:cNvSpPr>
              <a:spLocks noChangeShapeType="1"/>
            </p:cNvSpPr>
            <p:nvPr/>
          </p:nvSpPr>
          <p:spPr bwMode="auto">
            <a:xfrm flipV="1">
              <a:off x="2998" y="2953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9" name="Line 25"/>
            <p:cNvSpPr>
              <a:spLocks noChangeShapeType="1"/>
            </p:cNvSpPr>
            <p:nvPr/>
          </p:nvSpPr>
          <p:spPr bwMode="auto">
            <a:xfrm>
              <a:off x="2998" y="2954"/>
              <a:ext cx="2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0" name="Line 26"/>
            <p:cNvSpPr>
              <a:spLocks noChangeShapeType="1"/>
            </p:cNvSpPr>
            <p:nvPr/>
          </p:nvSpPr>
          <p:spPr bwMode="auto">
            <a:xfrm flipV="1">
              <a:off x="3298" y="2954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1" name="Line 27"/>
            <p:cNvSpPr>
              <a:spLocks noChangeShapeType="1"/>
            </p:cNvSpPr>
            <p:nvPr/>
          </p:nvSpPr>
          <p:spPr bwMode="auto">
            <a:xfrm>
              <a:off x="3298" y="3058"/>
              <a:ext cx="1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2" name="Line 28"/>
            <p:cNvSpPr>
              <a:spLocks noChangeShapeType="1"/>
            </p:cNvSpPr>
            <p:nvPr/>
          </p:nvSpPr>
          <p:spPr bwMode="auto">
            <a:xfrm flipV="1">
              <a:off x="3406" y="2953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3" name="Line 29"/>
            <p:cNvSpPr>
              <a:spLocks noChangeShapeType="1"/>
            </p:cNvSpPr>
            <p:nvPr/>
          </p:nvSpPr>
          <p:spPr bwMode="auto">
            <a:xfrm>
              <a:off x="3406" y="2954"/>
              <a:ext cx="2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4" name="Line 30"/>
            <p:cNvSpPr>
              <a:spLocks noChangeShapeType="1"/>
            </p:cNvSpPr>
            <p:nvPr/>
          </p:nvSpPr>
          <p:spPr bwMode="auto">
            <a:xfrm flipV="1">
              <a:off x="3707" y="2954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5" name="Line 31"/>
            <p:cNvSpPr>
              <a:spLocks noChangeShapeType="1"/>
            </p:cNvSpPr>
            <p:nvPr/>
          </p:nvSpPr>
          <p:spPr bwMode="auto">
            <a:xfrm>
              <a:off x="3707" y="3058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6" name="Line 32"/>
            <p:cNvSpPr>
              <a:spLocks noChangeShapeType="1"/>
            </p:cNvSpPr>
            <p:nvPr/>
          </p:nvSpPr>
          <p:spPr bwMode="auto">
            <a:xfrm>
              <a:off x="2067" y="3425"/>
              <a:ext cx="7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7" name="Text Box 33"/>
            <p:cNvSpPr txBox="1">
              <a:spLocks noChangeArrowheads="1"/>
            </p:cNvSpPr>
            <p:nvPr/>
          </p:nvSpPr>
          <p:spPr bwMode="auto">
            <a:xfrm>
              <a:off x="2827" y="3354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3458" name="Line 34"/>
            <p:cNvSpPr>
              <a:spLocks noChangeShapeType="1"/>
            </p:cNvSpPr>
            <p:nvPr/>
          </p:nvSpPr>
          <p:spPr bwMode="auto">
            <a:xfrm>
              <a:off x="3114" y="3425"/>
              <a:ext cx="1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9" name="Text Box 35"/>
            <p:cNvSpPr txBox="1">
              <a:spLocks noChangeArrowheads="1"/>
            </p:cNvSpPr>
            <p:nvPr/>
          </p:nvSpPr>
          <p:spPr bwMode="auto">
            <a:xfrm>
              <a:off x="3244" y="3354"/>
              <a:ext cx="282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3460" name="Line 36"/>
            <p:cNvSpPr>
              <a:spLocks noChangeShapeType="1"/>
            </p:cNvSpPr>
            <p:nvPr/>
          </p:nvSpPr>
          <p:spPr bwMode="auto">
            <a:xfrm>
              <a:off x="3532" y="3425"/>
              <a:ext cx="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1" name="Text Box 37"/>
            <p:cNvSpPr txBox="1">
              <a:spLocks noChangeArrowheads="1"/>
            </p:cNvSpPr>
            <p:nvPr/>
          </p:nvSpPr>
          <p:spPr bwMode="auto">
            <a:xfrm>
              <a:off x="3661" y="3354"/>
              <a:ext cx="283" cy="1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3462" name="Line 38"/>
            <p:cNvSpPr>
              <a:spLocks noChangeShapeType="1"/>
            </p:cNvSpPr>
            <p:nvPr/>
          </p:nvSpPr>
          <p:spPr bwMode="auto">
            <a:xfrm>
              <a:off x="3949" y="3425"/>
              <a:ext cx="1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3" name="Text Box 39"/>
            <p:cNvSpPr txBox="1">
              <a:spLocks noChangeArrowheads="1"/>
            </p:cNvSpPr>
            <p:nvPr/>
          </p:nvSpPr>
          <p:spPr bwMode="auto">
            <a:xfrm>
              <a:off x="1293" y="3533"/>
              <a:ext cx="1310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400"/>
                <a:t>Speedup through overlap</a:t>
              </a:r>
              <a:endParaRPr lang="en-US"/>
            </a:p>
          </p:txBody>
        </p:sp>
        <p:sp>
          <p:nvSpPr>
            <p:cNvPr id="103464" name="Line 40"/>
            <p:cNvSpPr>
              <a:spLocks noChangeShapeType="1"/>
            </p:cNvSpPr>
            <p:nvPr/>
          </p:nvSpPr>
          <p:spPr bwMode="auto">
            <a:xfrm>
              <a:off x="2998" y="3325"/>
              <a:ext cx="0" cy="28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5" name="Line 41"/>
            <p:cNvSpPr>
              <a:spLocks noChangeShapeType="1"/>
            </p:cNvSpPr>
            <p:nvPr/>
          </p:nvSpPr>
          <p:spPr bwMode="auto">
            <a:xfrm>
              <a:off x="3114" y="3329"/>
              <a:ext cx="0" cy="28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6" name="Line 42"/>
            <p:cNvSpPr>
              <a:spLocks noChangeShapeType="1"/>
            </p:cNvSpPr>
            <p:nvPr/>
          </p:nvSpPr>
          <p:spPr bwMode="auto">
            <a:xfrm>
              <a:off x="2835" y="3608"/>
              <a:ext cx="1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7" name="Line 43"/>
            <p:cNvSpPr>
              <a:spLocks noChangeShapeType="1"/>
            </p:cNvSpPr>
            <p:nvPr/>
          </p:nvSpPr>
          <p:spPr bwMode="auto">
            <a:xfrm>
              <a:off x="3123" y="3612"/>
              <a:ext cx="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8" name="Line 44"/>
            <p:cNvSpPr>
              <a:spLocks noChangeShapeType="1"/>
            </p:cNvSpPr>
            <p:nvPr/>
          </p:nvSpPr>
          <p:spPr bwMode="auto">
            <a:xfrm>
              <a:off x="3415" y="3329"/>
              <a:ext cx="0" cy="28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9" name="Line 45"/>
            <p:cNvSpPr>
              <a:spLocks noChangeShapeType="1"/>
            </p:cNvSpPr>
            <p:nvPr/>
          </p:nvSpPr>
          <p:spPr bwMode="auto">
            <a:xfrm>
              <a:off x="3532" y="3333"/>
              <a:ext cx="0" cy="28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70" name="Line 46"/>
            <p:cNvSpPr>
              <a:spLocks noChangeShapeType="1"/>
            </p:cNvSpPr>
            <p:nvPr/>
          </p:nvSpPr>
          <p:spPr bwMode="auto">
            <a:xfrm>
              <a:off x="3282" y="3612"/>
              <a:ext cx="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71" name="Line 47"/>
            <p:cNvSpPr>
              <a:spLocks noChangeShapeType="1"/>
            </p:cNvSpPr>
            <p:nvPr/>
          </p:nvSpPr>
          <p:spPr bwMode="auto">
            <a:xfrm>
              <a:off x="3540" y="3616"/>
              <a:ext cx="1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72" name="Freeform 48"/>
            <p:cNvSpPr>
              <a:spLocks/>
            </p:cNvSpPr>
            <p:nvPr/>
          </p:nvSpPr>
          <p:spPr bwMode="auto">
            <a:xfrm>
              <a:off x="2543" y="3604"/>
              <a:ext cx="496" cy="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72" y="157"/>
                </a:cxn>
                <a:cxn ang="0">
                  <a:pos x="1242" y="52"/>
                </a:cxn>
              </a:cxnLst>
              <a:rect l="0" t="0" r="r" b="b"/>
              <a:pathLst>
                <a:path w="1242" h="166">
                  <a:moveTo>
                    <a:pt x="0" y="0"/>
                  </a:moveTo>
                  <a:cubicBezTo>
                    <a:pt x="282" y="74"/>
                    <a:pt x="565" y="148"/>
                    <a:pt x="772" y="157"/>
                  </a:cubicBezTo>
                  <a:cubicBezTo>
                    <a:pt x="979" y="166"/>
                    <a:pt x="1164" y="69"/>
                    <a:pt x="1242" y="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73" name="Freeform 49"/>
            <p:cNvSpPr>
              <a:spLocks/>
            </p:cNvSpPr>
            <p:nvPr/>
          </p:nvSpPr>
          <p:spPr bwMode="auto">
            <a:xfrm>
              <a:off x="2559" y="3604"/>
              <a:ext cx="893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8" y="219"/>
                </a:cxn>
                <a:cxn ang="0">
                  <a:pos x="2233" y="42"/>
                </a:cxn>
              </a:cxnLst>
              <a:rect l="0" t="0" r="r" b="b"/>
              <a:pathLst>
                <a:path w="2233" h="226">
                  <a:moveTo>
                    <a:pt x="0" y="0"/>
                  </a:moveTo>
                  <a:cubicBezTo>
                    <a:pt x="393" y="106"/>
                    <a:pt x="786" y="212"/>
                    <a:pt x="1158" y="219"/>
                  </a:cubicBezTo>
                  <a:cubicBezTo>
                    <a:pt x="1530" y="226"/>
                    <a:pt x="1881" y="134"/>
                    <a:pt x="2233" y="4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74" name="Text Box 50"/>
            <p:cNvSpPr txBox="1">
              <a:spLocks noChangeArrowheads="1"/>
            </p:cNvSpPr>
            <p:nvPr/>
          </p:nvSpPr>
          <p:spPr bwMode="auto">
            <a:xfrm>
              <a:off x="1685" y="2832"/>
              <a:ext cx="355" cy="7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/>
              <a:r>
                <a:rPr lang="en-US"/>
                <a:t>ras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cas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address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data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E163B-E099-4135-BAA6-474ACFC69F53}" type="slidenum">
              <a:rPr lang="en-US"/>
              <a:pPr/>
              <a:t>36</a:t>
            </a:fld>
            <a:endParaRPr 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(S)ynchronous and </a:t>
            </a:r>
            <a:br>
              <a:rPr lang="en-US"/>
            </a:br>
            <a:r>
              <a:rPr lang="en-US"/>
              <a:t>Enhanced Synchronous (ES) DRAM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76375"/>
            <a:ext cx="8382000" cy="2800350"/>
          </a:xfrm>
        </p:spPr>
        <p:txBody>
          <a:bodyPr/>
          <a:lstStyle/>
          <a:p>
            <a:r>
              <a:rPr lang="en-US" sz="2400"/>
              <a:t>SDRAM latches data on active edge of clock</a:t>
            </a:r>
          </a:p>
          <a:p>
            <a:r>
              <a:rPr lang="en-US" sz="2400"/>
              <a:t>Eliminates time to detect </a:t>
            </a:r>
            <a:r>
              <a:rPr lang="en-US" sz="2400" i="1"/>
              <a:t>ras/cas</a:t>
            </a:r>
            <a:r>
              <a:rPr lang="en-US" sz="2400"/>
              <a:t> and </a:t>
            </a:r>
            <a:r>
              <a:rPr lang="en-US" sz="2400" i="1"/>
              <a:t>rd/wr</a:t>
            </a:r>
            <a:r>
              <a:rPr lang="en-US" sz="2400"/>
              <a:t> signals</a:t>
            </a:r>
          </a:p>
          <a:p>
            <a:r>
              <a:rPr lang="en-US" sz="2400"/>
              <a:t>A counter is initialized to column address then incremented on active edge of clock to access consecutive memory locations</a:t>
            </a:r>
          </a:p>
          <a:p>
            <a:r>
              <a:rPr lang="en-US" sz="2400"/>
              <a:t>ESDRAM improves SDRAM</a:t>
            </a:r>
          </a:p>
          <a:p>
            <a:pPr lvl="1"/>
            <a:r>
              <a:rPr lang="en-US" sz="1800"/>
              <a:t>added buffers enable overlapping of column addressing</a:t>
            </a:r>
          </a:p>
          <a:p>
            <a:pPr lvl="1"/>
            <a:r>
              <a:rPr lang="en-US" sz="1800"/>
              <a:t>faster clocking and lower read/write latency possible</a:t>
            </a:r>
          </a:p>
        </p:txBody>
      </p:sp>
      <p:grpSp>
        <p:nvGrpSpPr>
          <p:cNvPr id="104452" name="Group 4"/>
          <p:cNvGrpSpPr>
            <a:grpSpLocks/>
          </p:cNvGrpSpPr>
          <p:nvPr/>
        </p:nvGrpSpPr>
        <p:grpSpPr bwMode="auto">
          <a:xfrm>
            <a:off x="2382838" y="4438650"/>
            <a:ext cx="4237037" cy="1630363"/>
            <a:chOff x="1814" y="1673"/>
            <a:chExt cx="6674" cy="2567"/>
          </a:xfrm>
        </p:grpSpPr>
        <p:sp>
          <p:nvSpPr>
            <p:cNvPr id="104453" name="Text Box 5"/>
            <p:cNvSpPr txBox="1">
              <a:spLocks noChangeArrowheads="1"/>
            </p:cNvSpPr>
            <p:nvPr/>
          </p:nvSpPr>
          <p:spPr bwMode="auto">
            <a:xfrm>
              <a:off x="1814" y="1684"/>
              <a:ext cx="1440" cy="25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/>
              <a:r>
                <a:rPr lang="en-US"/>
                <a:t>clock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ras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cas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address</a:t>
              </a:r>
            </a:p>
            <a:p>
              <a:pPr algn="r"/>
              <a:endParaRPr lang="en-US"/>
            </a:p>
            <a:p>
              <a:pPr algn="r"/>
              <a:r>
                <a:rPr lang="en-US"/>
                <a:t>data</a:t>
              </a:r>
            </a:p>
          </p:txBody>
        </p:sp>
        <p:sp>
          <p:nvSpPr>
            <p:cNvPr id="104454" name="Line 6"/>
            <p:cNvSpPr>
              <a:spLocks noChangeShapeType="1"/>
            </p:cNvSpPr>
            <p:nvPr/>
          </p:nvSpPr>
          <p:spPr bwMode="auto">
            <a:xfrm>
              <a:off x="3264" y="2404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5" name="Line 7"/>
            <p:cNvSpPr>
              <a:spLocks noChangeShapeType="1"/>
            </p:cNvSpPr>
            <p:nvPr/>
          </p:nvSpPr>
          <p:spPr bwMode="auto">
            <a:xfrm flipV="1">
              <a:off x="3545" y="2154"/>
              <a:ext cx="0" cy="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6" name="Line 8"/>
            <p:cNvSpPr>
              <a:spLocks noChangeShapeType="1"/>
            </p:cNvSpPr>
            <p:nvPr/>
          </p:nvSpPr>
          <p:spPr bwMode="auto">
            <a:xfrm flipV="1">
              <a:off x="3556" y="2153"/>
              <a:ext cx="71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7" name="Line 9"/>
            <p:cNvSpPr>
              <a:spLocks noChangeShapeType="1"/>
            </p:cNvSpPr>
            <p:nvPr/>
          </p:nvSpPr>
          <p:spPr bwMode="auto">
            <a:xfrm flipV="1">
              <a:off x="4297" y="2161"/>
              <a:ext cx="0" cy="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8" name="Line 10"/>
            <p:cNvSpPr>
              <a:spLocks noChangeShapeType="1"/>
            </p:cNvSpPr>
            <p:nvPr/>
          </p:nvSpPr>
          <p:spPr bwMode="auto">
            <a:xfrm>
              <a:off x="4296" y="2402"/>
              <a:ext cx="4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59" name="Line 11"/>
            <p:cNvSpPr>
              <a:spLocks noChangeShapeType="1"/>
            </p:cNvSpPr>
            <p:nvPr/>
          </p:nvSpPr>
          <p:spPr bwMode="auto">
            <a:xfrm>
              <a:off x="3253" y="3280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0" name="Text Box 12"/>
            <p:cNvSpPr txBox="1">
              <a:spLocks noChangeArrowheads="1"/>
            </p:cNvSpPr>
            <p:nvPr/>
          </p:nvSpPr>
          <p:spPr bwMode="auto">
            <a:xfrm>
              <a:off x="3556" y="3114"/>
              <a:ext cx="706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row</a:t>
              </a:r>
            </a:p>
          </p:txBody>
        </p:sp>
        <p:sp>
          <p:nvSpPr>
            <p:cNvPr id="104461" name="Line 13"/>
            <p:cNvSpPr>
              <a:spLocks noChangeShapeType="1"/>
            </p:cNvSpPr>
            <p:nvPr/>
          </p:nvSpPr>
          <p:spPr bwMode="auto">
            <a:xfrm>
              <a:off x="4276" y="3291"/>
              <a:ext cx="3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2" name="Text Box 14"/>
            <p:cNvSpPr txBox="1">
              <a:spLocks noChangeArrowheads="1"/>
            </p:cNvSpPr>
            <p:nvPr/>
          </p:nvSpPr>
          <p:spPr bwMode="auto">
            <a:xfrm>
              <a:off x="4568" y="3114"/>
              <a:ext cx="706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col</a:t>
              </a:r>
            </a:p>
          </p:txBody>
        </p:sp>
        <p:sp>
          <p:nvSpPr>
            <p:cNvPr id="104463" name="Line 15"/>
            <p:cNvSpPr>
              <a:spLocks noChangeShapeType="1"/>
            </p:cNvSpPr>
            <p:nvPr/>
          </p:nvSpPr>
          <p:spPr bwMode="auto">
            <a:xfrm>
              <a:off x="5288" y="3291"/>
              <a:ext cx="311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4" name="Line 16"/>
            <p:cNvSpPr>
              <a:spLocks noChangeShapeType="1"/>
            </p:cNvSpPr>
            <p:nvPr/>
          </p:nvSpPr>
          <p:spPr bwMode="auto">
            <a:xfrm>
              <a:off x="3274" y="2811"/>
              <a:ext cx="129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5" name="Line 17"/>
            <p:cNvSpPr>
              <a:spLocks noChangeShapeType="1"/>
            </p:cNvSpPr>
            <p:nvPr/>
          </p:nvSpPr>
          <p:spPr bwMode="auto">
            <a:xfrm flipV="1">
              <a:off x="4568" y="2550"/>
              <a:ext cx="0" cy="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6" name="Line 18"/>
            <p:cNvSpPr>
              <a:spLocks noChangeShapeType="1"/>
            </p:cNvSpPr>
            <p:nvPr/>
          </p:nvSpPr>
          <p:spPr bwMode="auto">
            <a:xfrm>
              <a:off x="4568" y="2551"/>
              <a:ext cx="7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7" name="Line 19"/>
            <p:cNvSpPr>
              <a:spLocks noChangeShapeType="1"/>
            </p:cNvSpPr>
            <p:nvPr/>
          </p:nvSpPr>
          <p:spPr bwMode="auto">
            <a:xfrm flipV="1">
              <a:off x="5320" y="2552"/>
              <a:ext cx="0" cy="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8" name="Line 20"/>
            <p:cNvSpPr>
              <a:spLocks noChangeShapeType="1"/>
            </p:cNvSpPr>
            <p:nvPr/>
          </p:nvSpPr>
          <p:spPr bwMode="auto">
            <a:xfrm>
              <a:off x="5319" y="2812"/>
              <a:ext cx="3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69" name="Line 21"/>
            <p:cNvSpPr>
              <a:spLocks noChangeShapeType="1"/>
            </p:cNvSpPr>
            <p:nvPr/>
          </p:nvSpPr>
          <p:spPr bwMode="auto">
            <a:xfrm>
              <a:off x="3264" y="3730"/>
              <a:ext cx="220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0" name="Text Box 22"/>
            <p:cNvSpPr txBox="1">
              <a:spLocks noChangeArrowheads="1"/>
            </p:cNvSpPr>
            <p:nvPr/>
          </p:nvSpPr>
          <p:spPr bwMode="auto">
            <a:xfrm>
              <a:off x="5473" y="3552"/>
              <a:ext cx="706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4471" name="Line 23"/>
            <p:cNvSpPr>
              <a:spLocks noChangeShapeType="1"/>
            </p:cNvSpPr>
            <p:nvPr/>
          </p:nvSpPr>
          <p:spPr bwMode="auto">
            <a:xfrm>
              <a:off x="6193" y="3729"/>
              <a:ext cx="3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2" name="Text Box 24"/>
            <p:cNvSpPr txBox="1">
              <a:spLocks noChangeArrowheads="1"/>
            </p:cNvSpPr>
            <p:nvPr/>
          </p:nvSpPr>
          <p:spPr bwMode="auto">
            <a:xfrm>
              <a:off x="6516" y="3552"/>
              <a:ext cx="706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4473" name="Line 25"/>
            <p:cNvSpPr>
              <a:spLocks noChangeShapeType="1"/>
            </p:cNvSpPr>
            <p:nvPr/>
          </p:nvSpPr>
          <p:spPr bwMode="auto">
            <a:xfrm>
              <a:off x="7236" y="3729"/>
              <a:ext cx="3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4" name="Text Box 26"/>
            <p:cNvSpPr txBox="1">
              <a:spLocks noChangeArrowheads="1"/>
            </p:cNvSpPr>
            <p:nvPr/>
          </p:nvSpPr>
          <p:spPr bwMode="auto">
            <a:xfrm>
              <a:off x="7560" y="3552"/>
              <a:ext cx="706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data</a:t>
              </a:r>
            </a:p>
          </p:txBody>
        </p:sp>
        <p:sp>
          <p:nvSpPr>
            <p:cNvPr id="104475" name="Line 27"/>
            <p:cNvSpPr>
              <a:spLocks noChangeShapeType="1"/>
            </p:cNvSpPr>
            <p:nvPr/>
          </p:nvSpPr>
          <p:spPr bwMode="auto">
            <a:xfrm>
              <a:off x="8262" y="3729"/>
              <a:ext cx="15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6" name="Line 28"/>
            <p:cNvSpPr>
              <a:spLocks noChangeShapeType="1"/>
            </p:cNvSpPr>
            <p:nvPr/>
          </p:nvSpPr>
          <p:spPr bwMode="auto">
            <a:xfrm>
              <a:off x="3260" y="1893"/>
              <a:ext cx="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7" name="Line 29"/>
            <p:cNvSpPr>
              <a:spLocks noChangeShapeType="1"/>
            </p:cNvSpPr>
            <p:nvPr/>
          </p:nvSpPr>
          <p:spPr bwMode="auto">
            <a:xfrm flipV="1">
              <a:off x="3782" y="169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8" name="Line 30"/>
            <p:cNvSpPr>
              <a:spLocks noChangeShapeType="1"/>
            </p:cNvSpPr>
            <p:nvPr/>
          </p:nvSpPr>
          <p:spPr bwMode="auto">
            <a:xfrm>
              <a:off x="3793" y="1694"/>
              <a:ext cx="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79" name="Line 31"/>
            <p:cNvSpPr>
              <a:spLocks noChangeShapeType="1"/>
            </p:cNvSpPr>
            <p:nvPr/>
          </p:nvSpPr>
          <p:spPr bwMode="auto">
            <a:xfrm flipH="1">
              <a:off x="3981" y="169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0" name="Line 32"/>
            <p:cNvSpPr>
              <a:spLocks noChangeShapeType="1"/>
            </p:cNvSpPr>
            <p:nvPr/>
          </p:nvSpPr>
          <p:spPr bwMode="auto">
            <a:xfrm>
              <a:off x="3980" y="1893"/>
              <a:ext cx="8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1" name="Line 33"/>
            <p:cNvSpPr>
              <a:spLocks noChangeShapeType="1"/>
            </p:cNvSpPr>
            <p:nvPr/>
          </p:nvSpPr>
          <p:spPr bwMode="auto">
            <a:xfrm flipV="1">
              <a:off x="4826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2" name="Line 34"/>
            <p:cNvSpPr>
              <a:spLocks noChangeShapeType="1"/>
            </p:cNvSpPr>
            <p:nvPr/>
          </p:nvSpPr>
          <p:spPr bwMode="auto">
            <a:xfrm>
              <a:off x="4837" y="1684"/>
              <a:ext cx="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3" name="Line 35"/>
            <p:cNvSpPr>
              <a:spLocks noChangeShapeType="1"/>
            </p:cNvSpPr>
            <p:nvPr/>
          </p:nvSpPr>
          <p:spPr bwMode="auto">
            <a:xfrm flipH="1">
              <a:off x="5025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4" name="Line 36"/>
            <p:cNvSpPr>
              <a:spLocks noChangeShapeType="1"/>
            </p:cNvSpPr>
            <p:nvPr/>
          </p:nvSpPr>
          <p:spPr bwMode="auto">
            <a:xfrm>
              <a:off x="5024" y="1883"/>
              <a:ext cx="8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5" name="Line 37"/>
            <p:cNvSpPr>
              <a:spLocks noChangeShapeType="1"/>
            </p:cNvSpPr>
            <p:nvPr/>
          </p:nvSpPr>
          <p:spPr bwMode="auto">
            <a:xfrm flipV="1">
              <a:off x="5880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6" name="Line 38"/>
            <p:cNvSpPr>
              <a:spLocks noChangeShapeType="1"/>
            </p:cNvSpPr>
            <p:nvPr/>
          </p:nvSpPr>
          <p:spPr bwMode="auto">
            <a:xfrm>
              <a:off x="5891" y="1684"/>
              <a:ext cx="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7" name="Line 39"/>
            <p:cNvSpPr>
              <a:spLocks noChangeShapeType="1"/>
            </p:cNvSpPr>
            <p:nvPr/>
          </p:nvSpPr>
          <p:spPr bwMode="auto">
            <a:xfrm flipH="1">
              <a:off x="6079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8" name="Line 40"/>
            <p:cNvSpPr>
              <a:spLocks noChangeShapeType="1"/>
            </p:cNvSpPr>
            <p:nvPr/>
          </p:nvSpPr>
          <p:spPr bwMode="auto">
            <a:xfrm>
              <a:off x="6078" y="1883"/>
              <a:ext cx="8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9" name="Line 41"/>
            <p:cNvSpPr>
              <a:spLocks noChangeShapeType="1"/>
            </p:cNvSpPr>
            <p:nvPr/>
          </p:nvSpPr>
          <p:spPr bwMode="auto">
            <a:xfrm flipV="1">
              <a:off x="6902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0" name="Line 42"/>
            <p:cNvSpPr>
              <a:spLocks noChangeShapeType="1"/>
            </p:cNvSpPr>
            <p:nvPr/>
          </p:nvSpPr>
          <p:spPr bwMode="auto">
            <a:xfrm>
              <a:off x="6913" y="1684"/>
              <a:ext cx="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1" name="Line 43"/>
            <p:cNvSpPr>
              <a:spLocks noChangeShapeType="1"/>
            </p:cNvSpPr>
            <p:nvPr/>
          </p:nvSpPr>
          <p:spPr bwMode="auto">
            <a:xfrm flipH="1">
              <a:off x="7101" y="1684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2" name="Line 44"/>
            <p:cNvSpPr>
              <a:spLocks noChangeShapeType="1"/>
            </p:cNvSpPr>
            <p:nvPr/>
          </p:nvSpPr>
          <p:spPr bwMode="auto">
            <a:xfrm>
              <a:off x="7100" y="1883"/>
              <a:ext cx="8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3" name="Line 45"/>
            <p:cNvSpPr>
              <a:spLocks noChangeShapeType="1"/>
            </p:cNvSpPr>
            <p:nvPr/>
          </p:nvSpPr>
          <p:spPr bwMode="auto">
            <a:xfrm flipV="1">
              <a:off x="7935" y="1673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4" name="Line 46"/>
            <p:cNvSpPr>
              <a:spLocks noChangeShapeType="1"/>
            </p:cNvSpPr>
            <p:nvPr/>
          </p:nvSpPr>
          <p:spPr bwMode="auto">
            <a:xfrm>
              <a:off x="7946" y="1673"/>
              <a:ext cx="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5" name="Line 47"/>
            <p:cNvSpPr>
              <a:spLocks noChangeShapeType="1"/>
            </p:cNvSpPr>
            <p:nvPr/>
          </p:nvSpPr>
          <p:spPr bwMode="auto">
            <a:xfrm flipH="1">
              <a:off x="8134" y="1673"/>
              <a:ext cx="0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96" name="Line 48"/>
            <p:cNvSpPr>
              <a:spLocks noChangeShapeType="1"/>
            </p:cNvSpPr>
            <p:nvPr/>
          </p:nvSpPr>
          <p:spPr bwMode="auto">
            <a:xfrm>
              <a:off x="8133" y="1872"/>
              <a:ext cx="35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9DD71-ABA3-4FFE-B775-13224C792469}" type="slidenum">
              <a:rPr lang="en-US"/>
              <a:pPr/>
              <a:t>37</a:t>
            </a:fld>
            <a:endParaRPr lang="en-US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Rambus DRAM (RDRAM)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1724025"/>
            <a:ext cx="8201025" cy="4210050"/>
          </a:xfrm>
        </p:spPr>
        <p:txBody>
          <a:bodyPr/>
          <a:lstStyle/>
          <a:p>
            <a:r>
              <a:rPr lang="en-US"/>
              <a:t>More of a bus interface architecture than DRAM architecture</a:t>
            </a:r>
          </a:p>
          <a:p>
            <a:r>
              <a:rPr lang="en-US"/>
              <a:t>Data is latched on both rising and falling edge of clock</a:t>
            </a:r>
          </a:p>
          <a:p>
            <a:r>
              <a:rPr lang="en-US"/>
              <a:t>Broken into 4 banks each with own row decoder</a:t>
            </a:r>
          </a:p>
          <a:p>
            <a:pPr lvl="1"/>
            <a:r>
              <a:rPr lang="en-US"/>
              <a:t>can have 4 pages open at a time</a:t>
            </a:r>
          </a:p>
          <a:p>
            <a:r>
              <a:rPr lang="en-US"/>
              <a:t>Capable of very high throughput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58C8A-83FB-43E0-800E-7C722A7C638A}" type="slidenum">
              <a:rPr lang="en-US"/>
              <a:pPr/>
              <a:t>38</a:t>
            </a:fld>
            <a:endParaRPr lang="en-US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DRAM integration problem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SRAM easily integrated on same chip as processor</a:t>
            </a:r>
          </a:p>
          <a:p>
            <a:r>
              <a:rPr lang="en-US"/>
              <a:t>DRAM more difficult</a:t>
            </a:r>
          </a:p>
          <a:p>
            <a:pPr lvl="1"/>
            <a:r>
              <a:rPr lang="en-US"/>
              <a:t>Different chip making process between DRAM and conventional logic</a:t>
            </a:r>
          </a:p>
          <a:p>
            <a:pPr lvl="1"/>
            <a:r>
              <a:rPr lang="en-US"/>
              <a:t>Goal of conventional logic (IC) designers:</a:t>
            </a:r>
          </a:p>
          <a:p>
            <a:pPr lvl="2"/>
            <a:r>
              <a:rPr lang="en-US"/>
              <a:t>minimize parasitic capacitance to reduce signal propagation delays and power consumption</a:t>
            </a:r>
          </a:p>
          <a:p>
            <a:pPr lvl="1"/>
            <a:r>
              <a:rPr lang="en-US"/>
              <a:t>Goal of DRAM designers:</a:t>
            </a:r>
          </a:p>
          <a:p>
            <a:pPr lvl="2"/>
            <a:r>
              <a:rPr lang="en-US"/>
              <a:t>create capacitor cells to retain stored information</a:t>
            </a:r>
          </a:p>
          <a:p>
            <a:pPr lvl="1"/>
            <a:r>
              <a:rPr lang="en-US"/>
              <a:t>Integration processes beginning to appear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79704-D150-4A4C-A3B4-FEA5D930C837}" type="slidenum">
              <a:rPr lang="en-US"/>
              <a:pPr/>
              <a:t>39</a:t>
            </a:fld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 Management Unit (MMU)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695450"/>
            <a:ext cx="7943850" cy="4067175"/>
          </a:xfrm>
        </p:spPr>
        <p:txBody>
          <a:bodyPr/>
          <a:lstStyle/>
          <a:p>
            <a:r>
              <a:rPr lang="en-US"/>
              <a:t>Duties of MMU</a:t>
            </a:r>
          </a:p>
          <a:p>
            <a:pPr lvl="1"/>
            <a:r>
              <a:rPr lang="en-US"/>
              <a:t>Handles DRAM refresh, bus interface and arbitration</a:t>
            </a:r>
          </a:p>
          <a:p>
            <a:pPr lvl="1"/>
            <a:r>
              <a:rPr lang="en-US"/>
              <a:t>Takes care of memory sharing among multiple processors</a:t>
            </a:r>
          </a:p>
          <a:p>
            <a:pPr lvl="1"/>
            <a:r>
              <a:rPr lang="en-US"/>
              <a:t>Translates logic memory addresses from processor to physical memory addresses of DRAM</a:t>
            </a:r>
          </a:p>
          <a:p>
            <a:r>
              <a:rPr lang="en-US"/>
              <a:t>Modern CPUs often come with MMU built-in</a:t>
            </a:r>
          </a:p>
          <a:p>
            <a:r>
              <a:rPr lang="en-US"/>
              <a:t>Single-purpose processors can be used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AC058-1832-4DF4-8F89-1C2FF3A6E90D}" type="slidenum">
              <a:rPr lang="en-US"/>
              <a:pPr/>
              <a:t>4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Memory: basic concepts</a:t>
            </a:r>
          </a:p>
        </p:txBody>
      </p:sp>
      <p:sp>
        <p:nvSpPr>
          <p:cNvPr id="60511" name="Rectangle 95"/>
          <p:cNvSpPr>
            <a:spLocks noGrp="1" noChangeArrowheads="1"/>
          </p:cNvSpPr>
          <p:nvPr>
            <p:ph type="body" idx="1"/>
          </p:nvPr>
        </p:nvSpPr>
        <p:spPr>
          <a:xfrm>
            <a:off x="371475" y="1590675"/>
            <a:ext cx="5484813" cy="4429125"/>
          </a:xfrm>
          <a:noFill/>
          <a:ln/>
        </p:spPr>
        <p:txBody>
          <a:bodyPr/>
          <a:lstStyle/>
          <a:p>
            <a:r>
              <a:rPr lang="en-US" sz="2000"/>
              <a:t>Stores large number of bits</a:t>
            </a:r>
          </a:p>
          <a:p>
            <a:pPr lvl="1"/>
            <a:r>
              <a:rPr lang="en-US" sz="1800" i="1"/>
              <a:t>m</a:t>
            </a:r>
            <a:r>
              <a:rPr lang="en-US" sz="1800"/>
              <a:t> x </a:t>
            </a:r>
            <a:r>
              <a:rPr lang="en-US" sz="1800" i="1"/>
              <a:t>n</a:t>
            </a:r>
            <a:r>
              <a:rPr lang="en-US" sz="1800"/>
              <a:t>: </a:t>
            </a:r>
            <a:r>
              <a:rPr lang="en-US" sz="1800" i="1"/>
              <a:t>m</a:t>
            </a:r>
            <a:r>
              <a:rPr lang="en-US" sz="1800"/>
              <a:t> words of </a:t>
            </a:r>
            <a:r>
              <a:rPr lang="en-US" sz="1800" i="1"/>
              <a:t>n</a:t>
            </a:r>
            <a:r>
              <a:rPr lang="en-US" sz="1800"/>
              <a:t> bits each</a:t>
            </a:r>
          </a:p>
          <a:p>
            <a:pPr lvl="1"/>
            <a:r>
              <a:rPr lang="en-US" sz="1800"/>
              <a:t>k = Log</a:t>
            </a:r>
            <a:r>
              <a:rPr lang="en-US" sz="900"/>
              <a:t>2</a:t>
            </a:r>
            <a:r>
              <a:rPr lang="en-US" sz="1800"/>
              <a:t>(</a:t>
            </a:r>
            <a:r>
              <a:rPr lang="en-US" sz="1800" i="1"/>
              <a:t>m</a:t>
            </a:r>
            <a:r>
              <a:rPr lang="en-US" sz="1800"/>
              <a:t>) address input signals</a:t>
            </a:r>
            <a:endParaRPr lang="en-US" sz="1600"/>
          </a:p>
          <a:p>
            <a:pPr lvl="1"/>
            <a:r>
              <a:rPr lang="en-US" sz="1800"/>
              <a:t>or </a:t>
            </a:r>
            <a:r>
              <a:rPr lang="en-US" sz="1800" i="1"/>
              <a:t>m</a:t>
            </a:r>
            <a:r>
              <a:rPr lang="en-US" sz="1800"/>
              <a:t> = 2^k words</a:t>
            </a:r>
          </a:p>
          <a:p>
            <a:pPr lvl="1"/>
            <a:r>
              <a:rPr lang="en-US" sz="1800"/>
              <a:t>e.g., 4,096 x 8 memory:</a:t>
            </a:r>
          </a:p>
          <a:p>
            <a:pPr lvl="2"/>
            <a:r>
              <a:rPr lang="en-US" sz="1600"/>
              <a:t>32,768 bits</a:t>
            </a:r>
          </a:p>
          <a:p>
            <a:pPr lvl="2"/>
            <a:r>
              <a:rPr lang="en-US" sz="1600"/>
              <a:t>12 address input signals</a:t>
            </a:r>
          </a:p>
          <a:p>
            <a:pPr lvl="2"/>
            <a:r>
              <a:rPr lang="en-US" sz="1600"/>
              <a:t>8 input/output data signals</a:t>
            </a:r>
            <a:endParaRPr kumimoji="0" lang="en-US" sz="1800"/>
          </a:p>
          <a:p>
            <a:r>
              <a:rPr kumimoji="0" lang="en-US" sz="2000"/>
              <a:t>Memory access</a:t>
            </a:r>
          </a:p>
          <a:p>
            <a:pPr lvl="1"/>
            <a:r>
              <a:rPr kumimoji="0" lang="en-US" sz="1800"/>
              <a:t>r/w: selects read or write</a:t>
            </a:r>
          </a:p>
          <a:p>
            <a:pPr lvl="1"/>
            <a:r>
              <a:rPr kumimoji="0" lang="en-US" sz="1800"/>
              <a:t>enable: read or write only when asserted</a:t>
            </a:r>
          </a:p>
          <a:p>
            <a:pPr lvl="1"/>
            <a:r>
              <a:rPr kumimoji="0" lang="en-US" sz="1800"/>
              <a:t>multiport: multiple accesses to different locations simultaneously</a:t>
            </a:r>
          </a:p>
        </p:txBody>
      </p:sp>
      <p:grpSp>
        <p:nvGrpSpPr>
          <p:cNvPr id="60560" name="Group 144"/>
          <p:cNvGrpSpPr>
            <a:grpSpLocks/>
          </p:cNvGrpSpPr>
          <p:nvPr/>
        </p:nvGrpSpPr>
        <p:grpSpPr bwMode="auto">
          <a:xfrm>
            <a:off x="5918200" y="1693863"/>
            <a:ext cx="2473325" cy="4365625"/>
            <a:chOff x="3728" y="1067"/>
            <a:chExt cx="1558" cy="2750"/>
          </a:xfrm>
        </p:grpSpPr>
        <p:grpSp>
          <p:nvGrpSpPr>
            <p:cNvPr id="60516" name="Group 100"/>
            <p:cNvGrpSpPr>
              <a:grpSpLocks/>
            </p:cNvGrpSpPr>
            <p:nvPr/>
          </p:nvGrpSpPr>
          <p:grpSpPr bwMode="auto">
            <a:xfrm>
              <a:off x="4100" y="1067"/>
              <a:ext cx="1042" cy="1139"/>
              <a:chOff x="4496" y="1157"/>
              <a:chExt cx="832" cy="1079"/>
            </a:xfrm>
          </p:grpSpPr>
          <p:sp>
            <p:nvSpPr>
              <p:cNvPr id="60517" name="Text Box 101"/>
              <p:cNvSpPr txBox="1">
                <a:spLocks noChangeArrowheads="1"/>
              </p:cNvSpPr>
              <p:nvPr/>
            </p:nvSpPr>
            <p:spPr bwMode="auto">
              <a:xfrm>
                <a:off x="4694" y="1327"/>
                <a:ext cx="634" cy="6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rIns="0"/>
              <a:lstStyle/>
              <a:p>
                <a:pPr algn="ctr"/>
                <a:endParaRPr lang="en-US"/>
              </a:p>
            </p:txBody>
          </p:sp>
          <p:sp>
            <p:nvSpPr>
              <p:cNvPr id="60518" name="Text Box 102"/>
              <p:cNvSpPr txBox="1">
                <a:spLocks noChangeArrowheads="1"/>
              </p:cNvSpPr>
              <p:nvPr/>
            </p:nvSpPr>
            <p:spPr bwMode="auto">
              <a:xfrm>
                <a:off x="4694" y="1157"/>
                <a:ext cx="634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b="1" u="sng"/>
                  <a:t>m ×  n memory</a:t>
                </a:r>
                <a:endParaRPr lang="en-US" u="sng"/>
              </a:p>
            </p:txBody>
          </p:sp>
          <p:sp>
            <p:nvSpPr>
              <p:cNvPr id="60519" name="Line 103"/>
              <p:cNvSpPr>
                <a:spLocks noChangeShapeType="1"/>
              </p:cNvSpPr>
              <p:nvPr/>
            </p:nvSpPr>
            <p:spPr bwMode="auto">
              <a:xfrm>
                <a:off x="4694" y="1455"/>
                <a:ext cx="6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0" name="Line 104"/>
              <p:cNvSpPr>
                <a:spLocks noChangeShapeType="1"/>
              </p:cNvSpPr>
              <p:nvPr/>
            </p:nvSpPr>
            <p:spPr bwMode="auto">
              <a:xfrm>
                <a:off x="4694" y="1578"/>
                <a:ext cx="6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1" name="Line 105"/>
              <p:cNvSpPr>
                <a:spLocks noChangeShapeType="1"/>
              </p:cNvSpPr>
              <p:nvPr/>
            </p:nvSpPr>
            <p:spPr bwMode="auto">
              <a:xfrm>
                <a:off x="4694" y="1839"/>
                <a:ext cx="6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2" name="Text Box 106"/>
              <p:cNvSpPr txBox="1">
                <a:spLocks noChangeArrowheads="1"/>
              </p:cNvSpPr>
              <p:nvPr/>
            </p:nvSpPr>
            <p:spPr bwMode="auto">
              <a:xfrm>
                <a:off x="4925" y="1626"/>
                <a:ext cx="169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60523" name="Line 107"/>
              <p:cNvSpPr>
                <a:spLocks noChangeShapeType="1"/>
              </p:cNvSpPr>
              <p:nvPr/>
            </p:nvSpPr>
            <p:spPr bwMode="auto">
              <a:xfrm>
                <a:off x="4784" y="132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4" name="Line 108"/>
              <p:cNvSpPr>
                <a:spLocks noChangeShapeType="1"/>
              </p:cNvSpPr>
              <p:nvPr/>
            </p:nvSpPr>
            <p:spPr bwMode="auto">
              <a:xfrm>
                <a:off x="4854" y="132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5" name="Line 109"/>
              <p:cNvSpPr>
                <a:spLocks noChangeShapeType="1"/>
              </p:cNvSpPr>
              <p:nvPr/>
            </p:nvSpPr>
            <p:spPr bwMode="auto">
              <a:xfrm>
                <a:off x="4925" y="132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6" name="Line 110"/>
              <p:cNvSpPr>
                <a:spLocks noChangeShapeType="1"/>
              </p:cNvSpPr>
              <p:nvPr/>
            </p:nvSpPr>
            <p:spPr bwMode="auto">
              <a:xfrm>
                <a:off x="4995" y="132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7" name="Line 111"/>
              <p:cNvSpPr>
                <a:spLocks noChangeShapeType="1"/>
              </p:cNvSpPr>
              <p:nvPr/>
            </p:nvSpPr>
            <p:spPr bwMode="auto">
              <a:xfrm>
                <a:off x="5215" y="132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28" name="Text Box 112"/>
              <p:cNvSpPr txBox="1">
                <a:spLocks noChangeArrowheads="1"/>
              </p:cNvSpPr>
              <p:nvPr/>
            </p:nvSpPr>
            <p:spPr bwMode="auto">
              <a:xfrm>
                <a:off x="5046" y="1327"/>
                <a:ext cx="169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/>
                  <a:t>…</a:t>
                </a:r>
              </a:p>
            </p:txBody>
          </p:sp>
          <p:sp>
            <p:nvSpPr>
              <p:cNvPr id="60529" name="Line 113"/>
              <p:cNvSpPr>
                <a:spLocks noChangeShapeType="1"/>
              </p:cNvSpPr>
              <p:nvPr/>
            </p:nvSpPr>
            <p:spPr bwMode="auto">
              <a:xfrm>
                <a:off x="4784" y="1839"/>
                <a:ext cx="0" cy="1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0" name="Line 114"/>
              <p:cNvSpPr>
                <a:spLocks noChangeShapeType="1"/>
              </p:cNvSpPr>
              <p:nvPr/>
            </p:nvSpPr>
            <p:spPr bwMode="auto">
              <a:xfrm>
                <a:off x="4854" y="1839"/>
                <a:ext cx="0" cy="1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1" name="Line 115"/>
              <p:cNvSpPr>
                <a:spLocks noChangeShapeType="1"/>
              </p:cNvSpPr>
              <p:nvPr/>
            </p:nvSpPr>
            <p:spPr bwMode="auto">
              <a:xfrm>
                <a:off x="4995" y="1839"/>
                <a:ext cx="0" cy="1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2" name="Line 116"/>
              <p:cNvSpPr>
                <a:spLocks noChangeShapeType="1"/>
              </p:cNvSpPr>
              <p:nvPr/>
            </p:nvSpPr>
            <p:spPr bwMode="auto">
              <a:xfrm>
                <a:off x="4925" y="1839"/>
                <a:ext cx="0" cy="1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3" name="Line 117"/>
              <p:cNvSpPr>
                <a:spLocks noChangeShapeType="1"/>
              </p:cNvSpPr>
              <p:nvPr/>
            </p:nvSpPr>
            <p:spPr bwMode="auto">
              <a:xfrm>
                <a:off x="5215" y="1839"/>
                <a:ext cx="0" cy="1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4" name="AutoShape 118"/>
              <p:cNvSpPr>
                <a:spLocks/>
              </p:cNvSpPr>
              <p:nvPr/>
            </p:nvSpPr>
            <p:spPr bwMode="auto">
              <a:xfrm>
                <a:off x="4618" y="1327"/>
                <a:ext cx="70" cy="640"/>
              </a:xfrm>
              <a:prstGeom prst="leftBrace">
                <a:avLst>
                  <a:gd name="adj1" fmla="val 76190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00"/>
              </a:p>
            </p:txBody>
          </p:sp>
          <p:sp>
            <p:nvSpPr>
              <p:cNvPr id="60535" name="Text Box 119"/>
              <p:cNvSpPr txBox="1">
                <a:spLocks noChangeArrowheads="1"/>
              </p:cNvSpPr>
              <p:nvPr/>
            </p:nvSpPr>
            <p:spPr bwMode="auto">
              <a:xfrm>
                <a:off x="4694" y="2094"/>
                <a:ext cx="634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i="1"/>
                  <a:t>n</a:t>
                </a:r>
                <a:r>
                  <a:rPr lang="en-US"/>
                  <a:t> bits per word</a:t>
                </a:r>
              </a:p>
            </p:txBody>
          </p:sp>
          <p:sp>
            <p:nvSpPr>
              <p:cNvPr id="60536" name="AutoShape 120"/>
              <p:cNvSpPr>
                <a:spLocks/>
              </p:cNvSpPr>
              <p:nvPr/>
            </p:nvSpPr>
            <p:spPr bwMode="auto">
              <a:xfrm rot="-5400000">
                <a:off x="4965" y="1731"/>
                <a:ext cx="92" cy="634"/>
              </a:xfrm>
              <a:prstGeom prst="leftBrace">
                <a:avLst>
                  <a:gd name="adj1" fmla="val 57428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37" name="Text Box 121"/>
              <p:cNvSpPr txBox="1">
                <a:spLocks noChangeArrowheads="1"/>
              </p:cNvSpPr>
              <p:nvPr/>
            </p:nvSpPr>
            <p:spPr bwMode="auto">
              <a:xfrm rot="16200000">
                <a:off x="4262" y="1619"/>
                <a:ext cx="576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i="1"/>
                  <a:t>m</a:t>
                </a:r>
                <a:r>
                  <a:rPr lang="en-US"/>
                  <a:t> words</a:t>
                </a:r>
              </a:p>
            </p:txBody>
          </p:sp>
        </p:grpSp>
        <p:grpSp>
          <p:nvGrpSpPr>
            <p:cNvPr id="60538" name="Group 122"/>
            <p:cNvGrpSpPr>
              <a:grpSpLocks/>
            </p:cNvGrpSpPr>
            <p:nvPr/>
          </p:nvGrpSpPr>
          <p:grpSpPr bwMode="auto">
            <a:xfrm>
              <a:off x="3728" y="2448"/>
              <a:ext cx="1558" cy="1369"/>
              <a:chOff x="3908" y="2436"/>
              <a:chExt cx="1558" cy="1369"/>
            </a:xfrm>
          </p:grpSpPr>
          <p:grpSp>
            <p:nvGrpSpPr>
              <p:cNvPr id="60539" name="Group 123"/>
              <p:cNvGrpSpPr>
                <a:grpSpLocks/>
              </p:cNvGrpSpPr>
              <p:nvPr/>
            </p:nvGrpSpPr>
            <p:grpSpPr bwMode="auto">
              <a:xfrm>
                <a:off x="3908" y="2574"/>
                <a:ext cx="1468" cy="1231"/>
                <a:chOff x="3890" y="2502"/>
                <a:chExt cx="1468" cy="1231"/>
              </a:xfrm>
            </p:grpSpPr>
            <p:sp>
              <p:nvSpPr>
                <p:cNvPr id="60540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3890" y="2669"/>
                  <a:ext cx="375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/>
                    <a:t>enable</a:t>
                  </a:r>
                </a:p>
              </p:txBody>
            </p:sp>
            <p:sp>
              <p:nvSpPr>
                <p:cNvPr id="60541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4578" y="2525"/>
                  <a:ext cx="780" cy="71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rIns="0"/>
                <a:lstStyle/>
                <a:p>
                  <a:pPr algn="ctr"/>
                  <a:r>
                    <a:rPr lang="en-US" sz="1000"/>
                    <a:t>2</a:t>
                  </a:r>
                  <a:r>
                    <a:rPr lang="en-US" sz="1000" baseline="30000"/>
                    <a:t>k</a:t>
                  </a:r>
                  <a:r>
                    <a:rPr lang="en-US" sz="1000"/>
                    <a:t> × n read and write memory</a:t>
                  </a:r>
                </a:p>
              </p:txBody>
            </p:sp>
            <p:sp>
              <p:nvSpPr>
                <p:cNvPr id="60542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4043" y="2906"/>
                  <a:ext cx="21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 sz="1200"/>
                    <a:t>A</a:t>
                  </a:r>
                  <a:r>
                    <a:rPr lang="en-US" sz="1200" baseline="-25000"/>
                    <a:t>0</a:t>
                  </a:r>
                  <a:endParaRPr lang="en-US"/>
                </a:p>
              </p:txBody>
            </p:sp>
            <p:sp>
              <p:nvSpPr>
                <p:cNvPr id="60543" name="Line 127"/>
                <p:cNvSpPr>
                  <a:spLocks noChangeShapeType="1"/>
                </p:cNvSpPr>
                <p:nvPr/>
              </p:nvSpPr>
              <p:spPr bwMode="auto">
                <a:xfrm rot="-5400000">
                  <a:off x="4419" y="2890"/>
                  <a:ext cx="0" cy="31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44" name="Line 128"/>
                <p:cNvSpPr>
                  <a:spLocks noChangeShapeType="1"/>
                </p:cNvSpPr>
                <p:nvPr/>
              </p:nvSpPr>
              <p:spPr bwMode="auto">
                <a:xfrm rot="-5400000">
                  <a:off x="4419" y="3033"/>
                  <a:ext cx="0" cy="31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45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4317" y="3003"/>
                  <a:ext cx="208" cy="1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/>
                    <a:t>…</a:t>
                  </a:r>
                </a:p>
              </p:txBody>
            </p:sp>
            <p:sp>
              <p:nvSpPr>
                <p:cNvPr id="60546" name="Line 130"/>
                <p:cNvSpPr>
                  <a:spLocks noChangeShapeType="1"/>
                </p:cNvSpPr>
                <p:nvPr/>
              </p:nvSpPr>
              <p:spPr bwMode="auto">
                <a:xfrm rot="-5400000">
                  <a:off x="4419" y="2818"/>
                  <a:ext cx="0" cy="31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47" name="Line 131"/>
                <p:cNvSpPr>
                  <a:spLocks noChangeShapeType="1"/>
                </p:cNvSpPr>
                <p:nvPr/>
              </p:nvSpPr>
              <p:spPr bwMode="auto">
                <a:xfrm rot="-5400000">
                  <a:off x="4419" y="2556"/>
                  <a:ext cx="0" cy="31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48" name="Line 132"/>
                <p:cNvSpPr>
                  <a:spLocks noChangeShapeType="1"/>
                </p:cNvSpPr>
                <p:nvPr/>
              </p:nvSpPr>
              <p:spPr bwMode="auto">
                <a:xfrm rot="-5400000">
                  <a:off x="4419" y="2413"/>
                  <a:ext cx="0" cy="31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49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3926" y="2502"/>
                  <a:ext cx="375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 sz="1000"/>
                    <a:t>r/w</a:t>
                  </a:r>
                  <a:endParaRPr lang="en-US"/>
                </a:p>
              </p:txBody>
            </p:sp>
            <p:sp>
              <p:nvSpPr>
                <p:cNvPr id="60550" name="Line 134"/>
                <p:cNvSpPr>
                  <a:spLocks noChangeShapeType="1"/>
                </p:cNvSpPr>
                <p:nvPr/>
              </p:nvSpPr>
              <p:spPr bwMode="auto">
                <a:xfrm>
                  <a:off x="5085" y="3241"/>
                  <a:ext cx="0" cy="3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51" name="Line 135"/>
                <p:cNvSpPr>
                  <a:spLocks noChangeShapeType="1"/>
                </p:cNvSpPr>
                <p:nvPr/>
              </p:nvSpPr>
              <p:spPr bwMode="auto">
                <a:xfrm>
                  <a:off x="4984" y="3241"/>
                  <a:ext cx="0" cy="3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52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4783" y="3288"/>
                  <a:ext cx="208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/>
                    <a:t>…</a:t>
                  </a:r>
                </a:p>
              </p:txBody>
            </p:sp>
            <p:sp>
              <p:nvSpPr>
                <p:cNvPr id="60553" name="Line 137"/>
                <p:cNvSpPr>
                  <a:spLocks noChangeShapeType="1"/>
                </p:cNvSpPr>
                <p:nvPr/>
              </p:nvSpPr>
              <p:spPr bwMode="auto">
                <a:xfrm>
                  <a:off x="5165" y="3241"/>
                  <a:ext cx="0" cy="3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54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4798" y="3590"/>
                  <a:ext cx="186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555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5123" y="3590"/>
                  <a:ext cx="134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 sz="1200"/>
                    <a:t>Q</a:t>
                  </a:r>
                  <a:r>
                    <a:rPr lang="en-US" sz="1200" baseline="-25000"/>
                    <a:t>0</a:t>
                  </a:r>
                  <a:endParaRPr lang="en-US" sz="1200"/>
                </a:p>
              </p:txBody>
            </p:sp>
            <p:sp>
              <p:nvSpPr>
                <p:cNvPr id="60556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4620" y="3590"/>
                  <a:ext cx="355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 sz="1200"/>
                    <a:t>Q</a:t>
                  </a:r>
                  <a:r>
                    <a:rPr lang="en-US" sz="1200" baseline="-25000"/>
                    <a:t>n-1</a:t>
                  </a:r>
                  <a:endParaRPr lang="en-US"/>
                </a:p>
              </p:txBody>
            </p:sp>
            <p:sp>
              <p:nvSpPr>
                <p:cNvPr id="60557" name="Line 141"/>
                <p:cNvSpPr>
                  <a:spLocks noChangeShapeType="1"/>
                </p:cNvSpPr>
                <p:nvPr/>
              </p:nvSpPr>
              <p:spPr bwMode="auto">
                <a:xfrm>
                  <a:off x="4783" y="3241"/>
                  <a:ext cx="0" cy="3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med"/>
                  <a:tailEnd type="triangle" w="sm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58" name="Text Box 142"/>
                <p:cNvSpPr txBox="1">
                  <a:spLocks noChangeArrowheads="1"/>
                </p:cNvSpPr>
                <p:nvPr/>
              </p:nvSpPr>
              <p:spPr bwMode="auto">
                <a:xfrm>
                  <a:off x="4035" y="3145"/>
                  <a:ext cx="218" cy="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/>
                  <a:r>
                    <a:rPr lang="en-US" sz="1200"/>
                    <a:t>A</a:t>
                  </a:r>
                  <a:r>
                    <a:rPr lang="en-US" sz="1200" baseline="-25000"/>
                    <a:t>k-1</a:t>
                  </a:r>
                  <a:endParaRPr lang="en-US" sz="1200"/>
                </a:p>
              </p:txBody>
            </p:sp>
          </p:grpSp>
          <p:sp>
            <p:nvSpPr>
              <p:cNvPr id="60559" name="Text Box 143"/>
              <p:cNvSpPr txBox="1">
                <a:spLocks noChangeArrowheads="1"/>
              </p:cNvSpPr>
              <p:nvPr/>
            </p:nvSpPr>
            <p:spPr bwMode="auto">
              <a:xfrm>
                <a:off x="4524" y="2436"/>
                <a:ext cx="94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b="1" u="sng"/>
                  <a:t>memory external view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48521-628F-41A9-BBE1-7BF800F2EF97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ability/ storage permanence</a:t>
            </a:r>
          </a:p>
        </p:txBody>
      </p:sp>
      <p:sp>
        <p:nvSpPr>
          <p:cNvPr id="79950" name="Rectangle 78"/>
          <p:cNvSpPr>
            <a:spLocks noGrp="1" noChangeArrowheads="1"/>
          </p:cNvSpPr>
          <p:nvPr>
            <p:ph type="body" idx="1"/>
          </p:nvPr>
        </p:nvSpPr>
        <p:spPr>
          <a:xfrm>
            <a:off x="123825" y="1597025"/>
            <a:ext cx="3835400" cy="4432300"/>
          </a:xfrm>
          <a:noFill/>
          <a:ln/>
        </p:spPr>
        <p:txBody>
          <a:bodyPr/>
          <a:lstStyle/>
          <a:p>
            <a:r>
              <a:rPr kumimoji="0" lang="en-US" sz="1600"/>
              <a:t>Traditional ROM/RAM distinctions</a:t>
            </a:r>
          </a:p>
          <a:p>
            <a:pPr lvl="1"/>
            <a:r>
              <a:rPr kumimoji="0" lang="en-US" sz="1400"/>
              <a:t>ROM</a:t>
            </a:r>
          </a:p>
          <a:p>
            <a:pPr lvl="2"/>
            <a:r>
              <a:rPr kumimoji="0" lang="en-US" sz="1200"/>
              <a:t>read only, bits stored without power</a:t>
            </a:r>
          </a:p>
          <a:p>
            <a:pPr lvl="1"/>
            <a:r>
              <a:rPr kumimoji="0" lang="en-US" sz="1400"/>
              <a:t>RAM</a:t>
            </a:r>
          </a:p>
          <a:p>
            <a:pPr lvl="2"/>
            <a:r>
              <a:rPr kumimoji="0" lang="en-US" sz="1200"/>
              <a:t>read and write, lose stored bits without power</a:t>
            </a:r>
          </a:p>
          <a:p>
            <a:r>
              <a:rPr kumimoji="0" lang="en-US" sz="1600"/>
              <a:t>Traditional distinctions blurred</a:t>
            </a:r>
          </a:p>
          <a:p>
            <a:pPr lvl="1"/>
            <a:r>
              <a:rPr kumimoji="0" lang="en-US" sz="1400"/>
              <a:t>Advanced ROMs can be written to</a:t>
            </a:r>
          </a:p>
          <a:p>
            <a:pPr lvl="2"/>
            <a:r>
              <a:rPr kumimoji="0" lang="en-US" sz="1200"/>
              <a:t>e.g., EEPROM</a:t>
            </a:r>
          </a:p>
          <a:p>
            <a:pPr lvl="1"/>
            <a:r>
              <a:rPr kumimoji="0" lang="en-US" sz="1400"/>
              <a:t>Advanced RAMs can hold bits without power</a:t>
            </a:r>
          </a:p>
          <a:p>
            <a:pPr lvl="2"/>
            <a:r>
              <a:rPr kumimoji="0" lang="en-US" sz="1200"/>
              <a:t>e.g., NVRAM</a:t>
            </a:r>
          </a:p>
          <a:p>
            <a:r>
              <a:rPr kumimoji="0" lang="en-US" sz="1600"/>
              <a:t>Write ability</a:t>
            </a:r>
          </a:p>
          <a:p>
            <a:pPr lvl="1"/>
            <a:r>
              <a:rPr kumimoji="0" lang="en-US" sz="1400"/>
              <a:t>Manner and speed a memory can be written</a:t>
            </a:r>
          </a:p>
          <a:p>
            <a:r>
              <a:rPr kumimoji="0" lang="en-US" sz="1600"/>
              <a:t>Storage permanence</a:t>
            </a:r>
          </a:p>
          <a:p>
            <a:pPr lvl="1"/>
            <a:r>
              <a:rPr kumimoji="0" lang="en-US" sz="1400"/>
              <a:t>ability of memory to hold stored bits after they are written</a:t>
            </a:r>
          </a:p>
        </p:txBody>
      </p:sp>
      <p:grpSp>
        <p:nvGrpSpPr>
          <p:cNvPr id="80417" name="Group 545"/>
          <p:cNvGrpSpPr>
            <a:grpSpLocks/>
          </p:cNvGrpSpPr>
          <p:nvPr/>
        </p:nvGrpSpPr>
        <p:grpSpPr bwMode="auto">
          <a:xfrm>
            <a:off x="4014788" y="1670050"/>
            <a:ext cx="4743450" cy="4268788"/>
            <a:chOff x="2529" y="1052"/>
            <a:chExt cx="2988" cy="2689"/>
          </a:xfrm>
        </p:grpSpPr>
        <p:sp>
          <p:nvSpPr>
            <p:cNvPr id="79955" name="Rectangle 83"/>
            <p:cNvSpPr>
              <a:spLocks noChangeArrowheads="1"/>
            </p:cNvSpPr>
            <p:nvPr/>
          </p:nvSpPr>
          <p:spPr bwMode="auto">
            <a:xfrm>
              <a:off x="2997" y="3511"/>
              <a:ext cx="212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</a:rPr>
                <a:t>Write ability and storage permanence of memories, </a:t>
              </a:r>
            </a:p>
            <a:p>
              <a:pPr algn="ctr"/>
              <a:r>
                <a:rPr lang="en-US" sz="1200">
                  <a:solidFill>
                    <a:srgbClr val="000000"/>
                  </a:solidFill>
                </a:rPr>
                <a:t>showing relative degrees along each axis (not to scale).</a:t>
              </a:r>
              <a:endParaRPr lang="en-US"/>
            </a:p>
          </p:txBody>
        </p:sp>
        <p:sp>
          <p:nvSpPr>
            <p:cNvPr id="79956" name="Line 84"/>
            <p:cNvSpPr>
              <a:spLocks noChangeShapeType="1"/>
            </p:cNvSpPr>
            <p:nvPr/>
          </p:nvSpPr>
          <p:spPr bwMode="auto">
            <a:xfrm>
              <a:off x="2605" y="3466"/>
              <a:ext cx="291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57" name="Rectangle 85"/>
            <p:cNvSpPr>
              <a:spLocks noChangeArrowheads="1"/>
            </p:cNvSpPr>
            <p:nvPr/>
          </p:nvSpPr>
          <p:spPr bwMode="auto">
            <a:xfrm>
              <a:off x="4433" y="2827"/>
              <a:ext cx="463" cy="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58" name="Rectangle 86"/>
            <p:cNvSpPr>
              <a:spLocks noChangeArrowheads="1"/>
            </p:cNvSpPr>
            <p:nvPr/>
          </p:nvSpPr>
          <p:spPr bwMode="auto">
            <a:xfrm>
              <a:off x="4574" y="2827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External</a:t>
              </a:r>
              <a:endParaRPr lang="en-US"/>
            </a:p>
          </p:txBody>
        </p:sp>
        <p:sp>
          <p:nvSpPr>
            <p:cNvPr id="79959" name="Rectangle 87"/>
            <p:cNvSpPr>
              <a:spLocks noChangeArrowheads="1"/>
            </p:cNvSpPr>
            <p:nvPr/>
          </p:nvSpPr>
          <p:spPr bwMode="auto">
            <a:xfrm>
              <a:off x="4525" y="2909"/>
              <a:ext cx="3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programmer</a:t>
              </a:r>
              <a:endParaRPr lang="en-US"/>
            </a:p>
          </p:txBody>
        </p:sp>
        <p:sp>
          <p:nvSpPr>
            <p:cNvPr id="79960" name="Rectangle 88"/>
            <p:cNvSpPr>
              <a:spLocks noChangeArrowheads="1"/>
            </p:cNvSpPr>
            <p:nvPr/>
          </p:nvSpPr>
          <p:spPr bwMode="auto">
            <a:xfrm>
              <a:off x="4493" y="2992"/>
              <a:ext cx="41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OR in-system,</a:t>
              </a:r>
              <a:endParaRPr lang="en-US"/>
            </a:p>
          </p:txBody>
        </p:sp>
        <p:sp>
          <p:nvSpPr>
            <p:cNvPr id="79961" name="Rectangle 89"/>
            <p:cNvSpPr>
              <a:spLocks noChangeArrowheads="1"/>
            </p:cNvSpPr>
            <p:nvPr/>
          </p:nvSpPr>
          <p:spPr bwMode="auto">
            <a:xfrm>
              <a:off x="4491" y="3074"/>
              <a:ext cx="4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block-oriented</a:t>
              </a:r>
              <a:endParaRPr lang="en-US"/>
            </a:p>
          </p:txBody>
        </p:sp>
        <p:sp>
          <p:nvSpPr>
            <p:cNvPr id="79962" name="Rectangle 90"/>
            <p:cNvSpPr>
              <a:spLocks noChangeArrowheads="1"/>
            </p:cNvSpPr>
            <p:nvPr/>
          </p:nvSpPr>
          <p:spPr bwMode="auto">
            <a:xfrm>
              <a:off x="4503" y="3157"/>
              <a:ext cx="40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writes, 1,000s</a:t>
              </a:r>
              <a:endParaRPr lang="en-US"/>
            </a:p>
          </p:txBody>
        </p:sp>
        <p:sp>
          <p:nvSpPr>
            <p:cNvPr id="79963" name="Rectangle 91"/>
            <p:cNvSpPr>
              <a:spLocks noChangeArrowheads="1"/>
            </p:cNvSpPr>
            <p:nvPr/>
          </p:nvSpPr>
          <p:spPr bwMode="auto">
            <a:xfrm>
              <a:off x="4561" y="3241"/>
              <a:ext cx="25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of cycles</a:t>
              </a:r>
              <a:endParaRPr lang="en-US"/>
            </a:p>
          </p:txBody>
        </p:sp>
        <p:sp>
          <p:nvSpPr>
            <p:cNvPr id="79964" name="Rectangle 92"/>
            <p:cNvSpPr>
              <a:spLocks noChangeArrowheads="1"/>
            </p:cNvSpPr>
            <p:nvPr/>
          </p:nvSpPr>
          <p:spPr bwMode="auto">
            <a:xfrm>
              <a:off x="2529" y="1990"/>
              <a:ext cx="290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65" name="Rectangle 93"/>
            <p:cNvSpPr>
              <a:spLocks noChangeArrowheads="1"/>
            </p:cNvSpPr>
            <p:nvPr/>
          </p:nvSpPr>
          <p:spPr bwMode="auto">
            <a:xfrm>
              <a:off x="2594" y="1990"/>
              <a:ext cx="2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Battery</a:t>
              </a:r>
              <a:endParaRPr lang="en-US"/>
            </a:p>
          </p:txBody>
        </p:sp>
        <p:sp>
          <p:nvSpPr>
            <p:cNvPr id="79966" name="Rectangle 94"/>
            <p:cNvSpPr>
              <a:spLocks noChangeArrowheads="1"/>
            </p:cNvSpPr>
            <p:nvPr/>
          </p:nvSpPr>
          <p:spPr bwMode="auto">
            <a:xfrm>
              <a:off x="2595" y="2072"/>
              <a:ext cx="21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life (10</a:t>
              </a:r>
              <a:endParaRPr lang="en-US"/>
            </a:p>
          </p:txBody>
        </p:sp>
        <p:sp>
          <p:nvSpPr>
            <p:cNvPr id="79967" name="Rectangle 95"/>
            <p:cNvSpPr>
              <a:spLocks noChangeArrowheads="1"/>
            </p:cNvSpPr>
            <p:nvPr/>
          </p:nvSpPr>
          <p:spPr bwMode="auto">
            <a:xfrm>
              <a:off x="2609" y="2157"/>
              <a:ext cx="1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years)</a:t>
              </a:r>
              <a:endParaRPr lang="en-US"/>
            </a:p>
          </p:txBody>
        </p:sp>
        <p:sp>
          <p:nvSpPr>
            <p:cNvPr id="79968" name="Rectangle 96"/>
            <p:cNvSpPr>
              <a:spLocks noChangeArrowheads="1"/>
            </p:cNvSpPr>
            <p:nvPr/>
          </p:nvSpPr>
          <p:spPr bwMode="auto">
            <a:xfrm>
              <a:off x="5213" y="2581"/>
              <a:ext cx="26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69" name="Rectangle 97"/>
            <p:cNvSpPr>
              <a:spLocks noChangeArrowheads="1"/>
            </p:cNvSpPr>
            <p:nvPr/>
          </p:nvSpPr>
          <p:spPr bwMode="auto">
            <a:xfrm>
              <a:off x="5275" y="2579"/>
              <a:ext cx="18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</a:rPr>
                <a:t>Write</a:t>
              </a:r>
              <a:endParaRPr lang="en-US"/>
            </a:p>
          </p:txBody>
        </p:sp>
        <p:sp>
          <p:nvSpPr>
            <p:cNvPr id="79970" name="Rectangle 98"/>
            <p:cNvSpPr>
              <a:spLocks noChangeArrowheads="1"/>
            </p:cNvSpPr>
            <p:nvPr/>
          </p:nvSpPr>
          <p:spPr bwMode="auto">
            <a:xfrm>
              <a:off x="5265" y="2675"/>
              <a:ext cx="20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</a:rPr>
                <a:t>ability</a:t>
              </a:r>
              <a:endParaRPr lang="en-US"/>
            </a:p>
          </p:txBody>
        </p:sp>
        <p:sp>
          <p:nvSpPr>
            <p:cNvPr id="79971" name="Oval 99"/>
            <p:cNvSpPr>
              <a:spLocks noChangeArrowheads="1"/>
            </p:cNvSpPr>
            <p:nvPr/>
          </p:nvSpPr>
          <p:spPr bwMode="auto">
            <a:xfrm>
              <a:off x="5059" y="1387"/>
              <a:ext cx="31" cy="3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72" name="Rectangle 100"/>
            <p:cNvSpPr>
              <a:spLocks noChangeArrowheads="1"/>
            </p:cNvSpPr>
            <p:nvPr/>
          </p:nvSpPr>
          <p:spPr bwMode="auto">
            <a:xfrm>
              <a:off x="3606" y="1796"/>
              <a:ext cx="326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73" name="Rectangle 101"/>
            <p:cNvSpPr>
              <a:spLocks noChangeArrowheads="1"/>
            </p:cNvSpPr>
            <p:nvPr/>
          </p:nvSpPr>
          <p:spPr bwMode="auto">
            <a:xfrm>
              <a:off x="3673" y="1796"/>
              <a:ext cx="2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EPROM</a:t>
              </a:r>
              <a:endParaRPr lang="en-US"/>
            </a:p>
          </p:txBody>
        </p:sp>
        <p:sp>
          <p:nvSpPr>
            <p:cNvPr id="79974" name="Rectangle 102"/>
            <p:cNvSpPr>
              <a:spLocks noChangeArrowheads="1"/>
            </p:cNvSpPr>
            <p:nvPr/>
          </p:nvSpPr>
          <p:spPr bwMode="auto">
            <a:xfrm>
              <a:off x="2972" y="1293"/>
              <a:ext cx="866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75" name="Rectangle 103"/>
            <p:cNvSpPr>
              <a:spLocks noChangeArrowheads="1"/>
            </p:cNvSpPr>
            <p:nvPr/>
          </p:nvSpPr>
          <p:spPr bwMode="auto">
            <a:xfrm>
              <a:off x="3096" y="1295"/>
              <a:ext cx="73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Mask-programmed ROM</a:t>
              </a:r>
              <a:endParaRPr lang="en-US"/>
            </a:p>
          </p:txBody>
        </p:sp>
        <p:sp>
          <p:nvSpPr>
            <p:cNvPr id="79976" name="Rectangle 104"/>
            <p:cNvSpPr>
              <a:spLocks noChangeArrowheads="1"/>
            </p:cNvSpPr>
            <p:nvPr/>
          </p:nvSpPr>
          <p:spPr bwMode="auto">
            <a:xfrm>
              <a:off x="3951" y="1796"/>
              <a:ext cx="36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77" name="Rectangle 105"/>
            <p:cNvSpPr>
              <a:spLocks noChangeArrowheads="1"/>
            </p:cNvSpPr>
            <p:nvPr/>
          </p:nvSpPr>
          <p:spPr bwMode="auto">
            <a:xfrm>
              <a:off x="4016" y="1798"/>
              <a:ext cx="2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EEPROM</a:t>
              </a:r>
              <a:endParaRPr lang="en-US"/>
            </a:p>
          </p:txBody>
        </p:sp>
        <p:sp>
          <p:nvSpPr>
            <p:cNvPr id="79978" name="Rectangle 106"/>
            <p:cNvSpPr>
              <a:spLocks noChangeArrowheads="1"/>
            </p:cNvSpPr>
            <p:nvPr/>
          </p:nvSpPr>
          <p:spPr bwMode="auto">
            <a:xfrm>
              <a:off x="4493" y="1796"/>
              <a:ext cx="269" cy="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79" name="Rectangle 107"/>
            <p:cNvSpPr>
              <a:spLocks noChangeArrowheads="1"/>
            </p:cNvSpPr>
            <p:nvPr/>
          </p:nvSpPr>
          <p:spPr bwMode="auto">
            <a:xfrm>
              <a:off x="4539" y="1798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FLASH</a:t>
              </a:r>
              <a:endParaRPr lang="en-US"/>
            </a:p>
          </p:txBody>
        </p:sp>
        <p:sp>
          <p:nvSpPr>
            <p:cNvPr id="79980" name="Rectangle 108"/>
            <p:cNvSpPr>
              <a:spLocks noChangeArrowheads="1"/>
            </p:cNvSpPr>
            <p:nvPr/>
          </p:nvSpPr>
          <p:spPr bwMode="auto">
            <a:xfrm>
              <a:off x="4915" y="1992"/>
              <a:ext cx="340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81" name="Rectangle 109"/>
            <p:cNvSpPr>
              <a:spLocks noChangeArrowheads="1"/>
            </p:cNvSpPr>
            <p:nvPr/>
          </p:nvSpPr>
          <p:spPr bwMode="auto">
            <a:xfrm>
              <a:off x="4980" y="1992"/>
              <a:ext cx="2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NVRAM</a:t>
              </a:r>
              <a:endParaRPr lang="en-US"/>
            </a:p>
          </p:txBody>
        </p:sp>
        <p:sp>
          <p:nvSpPr>
            <p:cNvPr id="79982" name="Rectangle 110"/>
            <p:cNvSpPr>
              <a:spLocks noChangeArrowheads="1"/>
            </p:cNvSpPr>
            <p:nvPr/>
          </p:nvSpPr>
          <p:spPr bwMode="auto">
            <a:xfrm>
              <a:off x="4829" y="2395"/>
              <a:ext cx="491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83" name="Rectangle 111"/>
            <p:cNvSpPr>
              <a:spLocks noChangeArrowheads="1"/>
            </p:cNvSpPr>
            <p:nvPr/>
          </p:nvSpPr>
          <p:spPr bwMode="auto">
            <a:xfrm>
              <a:off x="4893" y="2395"/>
              <a:ext cx="44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SRAM/DRAM</a:t>
              </a:r>
              <a:endParaRPr lang="en-US"/>
            </a:p>
          </p:txBody>
        </p:sp>
        <p:sp>
          <p:nvSpPr>
            <p:cNvPr id="79984" name="Rectangle 112"/>
            <p:cNvSpPr>
              <a:spLocks noChangeArrowheads="1"/>
            </p:cNvSpPr>
            <p:nvPr/>
          </p:nvSpPr>
          <p:spPr bwMode="auto">
            <a:xfrm>
              <a:off x="2715" y="1062"/>
              <a:ext cx="203" cy="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85" name="Rectangle 113"/>
            <p:cNvSpPr>
              <a:spLocks noChangeArrowheads="1"/>
            </p:cNvSpPr>
            <p:nvPr/>
          </p:nvSpPr>
          <p:spPr bwMode="auto">
            <a:xfrm rot="16200000">
              <a:off x="2639" y="1201"/>
              <a:ext cx="24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</a:rPr>
                <a:t>Storage</a:t>
              </a:r>
              <a:endParaRPr lang="en-US"/>
            </a:p>
          </p:txBody>
        </p:sp>
        <p:sp>
          <p:nvSpPr>
            <p:cNvPr id="79986" name="Rectangle 114"/>
            <p:cNvSpPr>
              <a:spLocks noChangeArrowheads="1"/>
            </p:cNvSpPr>
            <p:nvPr/>
          </p:nvSpPr>
          <p:spPr bwMode="auto">
            <a:xfrm rot="16200000">
              <a:off x="2675" y="1199"/>
              <a:ext cx="38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</a:rPr>
                <a:t>permanence</a:t>
              </a:r>
              <a:endParaRPr lang="en-US"/>
            </a:p>
          </p:txBody>
        </p:sp>
        <p:grpSp>
          <p:nvGrpSpPr>
            <p:cNvPr id="80216" name="Group 344"/>
            <p:cNvGrpSpPr>
              <a:grpSpLocks/>
            </p:cNvGrpSpPr>
            <p:nvPr/>
          </p:nvGrpSpPr>
          <p:grpSpPr bwMode="auto">
            <a:xfrm>
              <a:off x="2826" y="2132"/>
              <a:ext cx="2619" cy="7"/>
              <a:chOff x="2826" y="2132"/>
              <a:chExt cx="2619" cy="7"/>
            </a:xfrm>
          </p:grpSpPr>
          <p:grpSp>
            <p:nvGrpSpPr>
              <p:cNvPr id="80187" name="Group 315"/>
              <p:cNvGrpSpPr>
                <a:grpSpLocks/>
              </p:cNvGrpSpPr>
              <p:nvPr/>
            </p:nvGrpSpPr>
            <p:grpSpPr bwMode="auto">
              <a:xfrm>
                <a:off x="2826" y="2132"/>
                <a:ext cx="2298" cy="7"/>
                <a:chOff x="2826" y="2132"/>
                <a:chExt cx="2298" cy="7"/>
              </a:xfrm>
            </p:grpSpPr>
            <p:sp>
              <p:nvSpPr>
                <p:cNvPr id="79987" name="Freeform 115"/>
                <p:cNvSpPr>
                  <a:spLocks/>
                </p:cNvSpPr>
                <p:nvPr/>
              </p:nvSpPr>
              <p:spPr bwMode="auto">
                <a:xfrm>
                  <a:off x="2826" y="2132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2" y="2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7"/>
                    </a:cxn>
                    <a:cxn ang="0">
                      <a:pos x="4" y="5"/>
                    </a:cxn>
                    <a:cxn ang="0">
                      <a:pos x="6" y="3"/>
                    </a:cxn>
                    <a:cxn ang="0">
                      <a:pos x="6" y="2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2" y="2"/>
                    </a:cxn>
                  </a:cxnLst>
                  <a:rect l="0" t="0" r="r" b="b"/>
                  <a:pathLst>
                    <a:path w="6" h="7">
                      <a:moveTo>
                        <a:pt x="2" y="2"/>
                      </a:move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88" name="Freeform 116"/>
                <p:cNvSpPr>
                  <a:spLocks/>
                </p:cNvSpPr>
                <p:nvPr/>
              </p:nvSpPr>
              <p:spPr bwMode="auto">
                <a:xfrm>
                  <a:off x="283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89" name="Freeform 117"/>
                <p:cNvSpPr>
                  <a:spLocks/>
                </p:cNvSpPr>
                <p:nvPr/>
              </p:nvSpPr>
              <p:spPr bwMode="auto">
                <a:xfrm>
                  <a:off x="284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0" name="Freeform 118"/>
                <p:cNvSpPr>
                  <a:spLocks/>
                </p:cNvSpPr>
                <p:nvPr/>
              </p:nvSpPr>
              <p:spPr bwMode="auto">
                <a:xfrm>
                  <a:off x="285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1" name="Freeform 119"/>
                <p:cNvSpPr>
                  <a:spLocks/>
                </p:cNvSpPr>
                <p:nvPr/>
              </p:nvSpPr>
              <p:spPr bwMode="auto">
                <a:xfrm>
                  <a:off x="287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2" name="Freeform 120"/>
                <p:cNvSpPr>
                  <a:spLocks/>
                </p:cNvSpPr>
                <p:nvPr/>
              </p:nvSpPr>
              <p:spPr bwMode="auto">
                <a:xfrm>
                  <a:off x="288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3" name="Freeform 121"/>
                <p:cNvSpPr>
                  <a:spLocks/>
                </p:cNvSpPr>
                <p:nvPr/>
              </p:nvSpPr>
              <p:spPr bwMode="auto">
                <a:xfrm>
                  <a:off x="289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4" name="Freeform 122"/>
                <p:cNvSpPr>
                  <a:spLocks/>
                </p:cNvSpPr>
                <p:nvPr/>
              </p:nvSpPr>
              <p:spPr bwMode="auto">
                <a:xfrm>
                  <a:off x="290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5" name="Freeform 123"/>
                <p:cNvSpPr>
                  <a:spLocks/>
                </p:cNvSpPr>
                <p:nvPr/>
              </p:nvSpPr>
              <p:spPr bwMode="auto">
                <a:xfrm>
                  <a:off x="291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6" name="Freeform 124"/>
                <p:cNvSpPr>
                  <a:spLocks/>
                </p:cNvSpPr>
                <p:nvPr/>
              </p:nvSpPr>
              <p:spPr bwMode="auto">
                <a:xfrm>
                  <a:off x="292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7" name="Freeform 125"/>
                <p:cNvSpPr>
                  <a:spLocks/>
                </p:cNvSpPr>
                <p:nvPr/>
              </p:nvSpPr>
              <p:spPr bwMode="auto">
                <a:xfrm>
                  <a:off x="294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8" name="Freeform 126"/>
                <p:cNvSpPr>
                  <a:spLocks/>
                </p:cNvSpPr>
                <p:nvPr/>
              </p:nvSpPr>
              <p:spPr bwMode="auto">
                <a:xfrm>
                  <a:off x="295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99" name="Freeform 127"/>
                <p:cNvSpPr>
                  <a:spLocks/>
                </p:cNvSpPr>
                <p:nvPr/>
              </p:nvSpPr>
              <p:spPr bwMode="auto">
                <a:xfrm>
                  <a:off x="296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0" name="Freeform 128"/>
                <p:cNvSpPr>
                  <a:spLocks/>
                </p:cNvSpPr>
                <p:nvPr/>
              </p:nvSpPr>
              <p:spPr bwMode="auto">
                <a:xfrm>
                  <a:off x="297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1" name="Freeform 129"/>
                <p:cNvSpPr>
                  <a:spLocks/>
                </p:cNvSpPr>
                <p:nvPr/>
              </p:nvSpPr>
              <p:spPr bwMode="auto">
                <a:xfrm>
                  <a:off x="298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2" name="Freeform 130"/>
                <p:cNvSpPr>
                  <a:spLocks/>
                </p:cNvSpPr>
                <p:nvPr/>
              </p:nvSpPr>
              <p:spPr bwMode="auto">
                <a:xfrm>
                  <a:off x="299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3" name="Freeform 131"/>
                <p:cNvSpPr>
                  <a:spLocks/>
                </p:cNvSpPr>
                <p:nvPr/>
              </p:nvSpPr>
              <p:spPr bwMode="auto">
                <a:xfrm>
                  <a:off x="300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4" name="Freeform 132"/>
                <p:cNvSpPr>
                  <a:spLocks/>
                </p:cNvSpPr>
                <p:nvPr/>
              </p:nvSpPr>
              <p:spPr bwMode="auto">
                <a:xfrm>
                  <a:off x="302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5" name="Freeform 133"/>
                <p:cNvSpPr>
                  <a:spLocks/>
                </p:cNvSpPr>
                <p:nvPr/>
              </p:nvSpPr>
              <p:spPr bwMode="auto">
                <a:xfrm>
                  <a:off x="303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6" name="Freeform 134"/>
                <p:cNvSpPr>
                  <a:spLocks/>
                </p:cNvSpPr>
                <p:nvPr/>
              </p:nvSpPr>
              <p:spPr bwMode="auto">
                <a:xfrm>
                  <a:off x="304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7" name="Freeform 135"/>
                <p:cNvSpPr>
                  <a:spLocks/>
                </p:cNvSpPr>
                <p:nvPr/>
              </p:nvSpPr>
              <p:spPr bwMode="auto">
                <a:xfrm>
                  <a:off x="305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8" name="Freeform 136"/>
                <p:cNvSpPr>
                  <a:spLocks/>
                </p:cNvSpPr>
                <p:nvPr/>
              </p:nvSpPr>
              <p:spPr bwMode="auto">
                <a:xfrm>
                  <a:off x="306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09" name="Freeform 137"/>
                <p:cNvSpPr>
                  <a:spLocks/>
                </p:cNvSpPr>
                <p:nvPr/>
              </p:nvSpPr>
              <p:spPr bwMode="auto">
                <a:xfrm>
                  <a:off x="307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0" name="Freeform 138"/>
                <p:cNvSpPr>
                  <a:spLocks/>
                </p:cNvSpPr>
                <p:nvPr/>
              </p:nvSpPr>
              <p:spPr bwMode="auto">
                <a:xfrm>
                  <a:off x="308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1" name="Freeform 139"/>
                <p:cNvSpPr>
                  <a:spLocks/>
                </p:cNvSpPr>
                <p:nvPr/>
              </p:nvSpPr>
              <p:spPr bwMode="auto">
                <a:xfrm>
                  <a:off x="310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2" name="Freeform 140"/>
                <p:cNvSpPr>
                  <a:spLocks/>
                </p:cNvSpPr>
                <p:nvPr/>
              </p:nvSpPr>
              <p:spPr bwMode="auto">
                <a:xfrm>
                  <a:off x="311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3" name="Freeform 141"/>
                <p:cNvSpPr>
                  <a:spLocks/>
                </p:cNvSpPr>
                <p:nvPr/>
              </p:nvSpPr>
              <p:spPr bwMode="auto">
                <a:xfrm>
                  <a:off x="312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4" name="Freeform 142"/>
                <p:cNvSpPr>
                  <a:spLocks/>
                </p:cNvSpPr>
                <p:nvPr/>
              </p:nvSpPr>
              <p:spPr bwMode="auto">
                <a:xfrm>
                  <a:off x="313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5" name="Freeform 143"/>
                <p:cNvSpPr>
                  <a:spLocks/>
                </p:cNvSpPr>
                <p:nvPr/>
              </p:nvSpPr>
              <p:spPr bwMode="auto">
                <a:xfrm>
                  <a:off x="314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6" name="Freeform 144"/>
                <p:cNvSpPr>
                  <a:spLocks/>
                </p:cNvSpPr>
                <p:nvPr/>
              </p:nvSpPr>
              <p:spPr bwMode="auto">
                <a:xfrm>
                  <a:off x="315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7" name="Freeform 145"/>
                <p:cNvSpPr>
                  <a:spLocks/>
                </p:cNvSpPr>
                <p:nvPr/>
              </p:nvSpPr>
              <p:spPr bwMode="auto">
                <a:xfrm>
                  <a:off x="317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8" name="Freeform 146"/>
                <p:cNvSpPr>
                  <a:spLocks/>
                </p:cNvSpPr>
                <p:nvPr/>
              </p:nvSpPr>
              <p:spPr bwMode="auto">
                <a:xfrm>
                  <a:off x="318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19" name="Freeform 147"/>
                <p:cNvSpPr>
                  <a:spLocks/>
                </p:cNvSpPr>
                <p:nvPr/>
              </p:nvSpPr>
              <p:spPr bwMode="auto">
                <a:xfrm>
                  <a:off x="319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0" name="Freeform 148"/>
                <p:cNvSpPr>
                  <a:spLocks/>
                </p:cNvSpPr>
                <p:nvPr/>
              </p:nvSpPr>
              <p:spPr bwMode="auto">
                <a:xfrm>
                  <a:off x="320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1" name="Freeform 149"/>
                <p:cNvSpPr>
                  <a:spLocks/>
                </p:cNvSpPr>
                <p:nvPr/>
              </p:nvSpPr>
              <p:spPr bwMode="auto">
                <a:xfrm>
                  <a:off x="321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2" name="Freeform 150"/>
                <p:cNvSpPr>
                  <a:spLocks/>
                </p:cNvSpPr>
                <p:nvPr/>
              </p:nvSpPr>
              <p:spPr bwMode="auto">
                <a:xfrm>
                  <a:off x="322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3" name="Freeform 151"/>
                <p:cNvSpPr>
                  <a:spLocks/>
                </p:cNvSpPr>
                <p:nvPr/>
              </p:nvSpPr>
              <p:spPr bwMode="auto">
                <a:xfrm>
                  <a:off x="323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4" name="Freeform 152"/>
                <p:cNvSpPr>
                  <a:spLocks/>
                </p:cNvSpPr>
                <p:nvPr/>
              </p:nvSpPr>
              <p:spPr bwMode="auto">
                <a:xfrm>
                  <a:off x="325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5" name="Freeform 153"/>
                <p:cNvSpPr>
                  <a:spLocks/>
                </p:cNvSpPr>
                <p:nvPr/>
              </p:nvSpPr>
              <p:spPr bwMode="auto">
                <a:xfrm>
                  <a:off x="326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6" name="Freeform 154"/>
                <p:cNvSpPr>
                  <a:spLocks/>
                </p:cNvSpPr>
                <p:nvPr/>
              </p:nvSpPr>
              <p:spPr bwMode="auto">
                <a:xfrm>
                  <a:off x="327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7" name="Freeform 155"/>
                <p:cNvSpPr>
                  <a:spLocks/>
                </p:cNvSpPr>
                <p:nvPr/>
              </p:nvSpPr>
              <p:spPr bwMode="auto">
                <a:xfrm>
                  <a:off x="328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8" name="Freeform 156"/>
                <p:cNvSpPr>
                  <a:spLocks/>
                </p:cNvSpPr>
                <p:nvPr/>
              </p:nvSpPr>
              <p:spPr bwMode="auto">
                <a:xfrm>
                  <a:off x="329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29" name="Freeform 157"/>
                <p:cNvSpPr>
                  <a:spLocks/>
                </p:cNvSpPr>
                <p:nvPr/>
              </p:nvSpPr>
              <p:spPr bwMode="auto">
                <a:xfrm>
                  <a:off x="330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0" name="Freeform 158"/>
                <p:cNvSpPr>
                  <a:spLocks/>
                </p:cNvSpPr>
                <p:nvPr/>
              </p:nvSpPr>
              <p:spPr bwMode="auto">
                <a:xfrm>
                  <a:off x="332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1" name="Freeform 159"/>
                <p:cNvSpPr>
                  <a:spLocks/>
                </p:cNvSpPr>
                <p:nvPr/>
              </p:nvSpPr>
              <p:spPr bwMode="auto">
                <a:xfrm>
                  <a:off x="333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2" name="Freeform 160"/>
                <p:cNvSpPr>
                  <a:spLocks/>
                </p:cNvSpPr>
                <p:nvPr/>
              </p:nvSpPr>
              <p:spPr bwMode="auto">
                <a:xfrm>
                  <a:off x="334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3" name="Freeform 161"/>
                <p:cNvSpPr>
                  <a:spLocks/>
                </p:cNvSpPr>
                <p:nvPr/>
              </p:nvSpPr>
              <p:spPr bwMode="auto">
                <a:xfrm>
                  <a:off x="335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4" name="Freeform 162"/>
                <p:cNvSpPr>
                  <a:spLocks/>
                </p:cNvSpPr>
                <p:nvPr/>
              </p:nvSpPr>
              <p:spPr bwMode="auto">
                <a:xfrm>
                  <a:off x="336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5" name="Freeform 163"/>
                <p:cNvSpPr>
                  <a:spLocks/>
                </p:cNvSpPr>
                <p:nvPr/>
              </p:nvSpPr>
              <p:spPr bwMode="auto">
                <a:xfrm>
                  <a:off x="337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6" name="Freeform 164"/>
                <p:cNvSpPr>
                  <a:spLocks/>
                </p:cNvSpPr>
                <p:nvPr/>
              </p:nvSpPr>
              <p:spPr bwMode="auto">
                <a:xfrm>
                  <a:off x="338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7" name="Freeform 165"/>
                <p:cNvSpPr>
                  <a:spLocks/>
                </p:cNvSpPr>
                <p:nvPr/>
              </p:nvSpPr>
              <p:spPr bwMode="auto">
                <a:xfrm>
                  <a:off x="340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8" name="Freeform 166"/>
                <p:cNvSpPr>
                  <a:spLocks/>
                </p:cNvSpPr>
                <p:nvPr/>
              </p:nvSpPr>
              <p:spPr bwMode="auto">
                <a:xfrm>
                  <a:off x="341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39" name="Freeform 167"/>
                <p:cNvSpPr>
                  <a:spLocks/>
                </p:cNvSpPr>
                <p:nvPr/>
              </p:nvSpPr>
              <p:spPr bwMode="auto">
                <a:xfrm>
                  <a:off x="342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0" name="Freeform 168"/>
                <p:cNvSpPr>
                  <a:spLocks/>
                </p:cNvSpPr>
                <p:nvPr/>
              </p:nvSpPr>
              <p:spPr bwMode="auto">
                <a:xfrm>
                  <a:off x="343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1" name="Freeform 169"/>
                <p:cNvSpPr>
                  <a:spLocks/>
                </p:cNvSpPr>
                <p:nvPr/>
              </p:nvSpPr>
              <p:spPr bwMode="auto">
                <a:xfrm>
                  <a:off x="344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2" name="Freeform 170"/>
                <p:cNvSpPr>
                  <a:spLocks/>
                </p:cNvSpPr>
                <p:nvPr/>
              </p:nvSpPr>
              <p:spPr bwMode="auto">
                <a:xfrm>
                  <a:off x="345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3" name="Freeform 171"/>
                <p:cNvSpPr>
                  <a:spLocks/>
                </p:cNvSpPr>
                <p:nvPr/>
              </p:nvSpPr>
              <p:spPr bwMode="auto">
                <a:xfrm>
                  <a:off x="346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4" name="Freeform 172"/>
                <p:cNvSpPr>
                  <a:spLocks/>
                </p:cNvSpPr>
                <p:nvPr/>
              </p:nvSpPr>
              <p:spPr bwMode="auto">
                <a:xfrm>
                  <a:off x="348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5" name="Freeform 173"/>
                <p:cNvSpPr>
                  <a:spLocks/>
                </p:cNvSpPr>
                <p:nvPr/>
              </p:nvSpPr>
              <p:spPr bwMode="auto">
                <a:xfrm>
                  <a:off x="349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6" name="Freeform 174"/>
                <p:cNvSpPr>
                  <a:spLocks/>
                </p:cNvSpPr>
                <p:nvPr/>
              </p:nvSpPr>
              <p:spPr bwMode="auto">
                <a:xfrm>
                  <a:off x="350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7" name="Freeform 175"/>
                <p:cNvSpPr>
                  <a:spLocks/>
                </p:cNvSpPr>
                <p:nvPr/>
              </p:nvSpPr>
              <p:spPr bwMode="auto">
                <a:xfrm>
                  <a:off x="351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8" name="Freeform 176"/>
                <p:cNvSpPr>
                  <a:spLocks/>
                </p:cNvSpPr>
                <p:nvPr/>
              </p:nvSpPr>
              <p:spPr bwMode="auto">
                <a:xfrm>
                  <a:off x="352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49" name="Freeform 177"/>
                <p:cNvSpPr>
                  <a:spLocks/>
                </p:cNvSpPr>
                <p:nvPr/>
              </p:nvSpPr>
              <p:spPr bwMode="auto">
                <a:xfrm>
                  <a:off x="353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0" name="Freeform 178"/>
                <p:cNvSpPr>
                  <a:spLocks/>
                </p:cNvSpPr>
                <p:nvPr/>
              </p:nvSpPr>
              <p:spPr bwMode="auto">
                <a:xfrm>
                  <a:off x="355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1" name="Freeform 179"/>
                <p:cNvSpPr>
                  <a:spLocks/>
                </p:cNvSpPr>
                <p:nvPr/>
              </p:nvSpPr>
              <p:spPr bwMode="auto">
                <a:xfrm>
                  <a:off x="356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2" name="Freeform 180"/>
                <p:cNvSpPr>
                  <a:spLocks/>
                </p:cNvSpPr>
                <p:nvPr/>
              </p:nvSpPr>
              <p:spPr bwMode="auto">
                <a:xfrm>
                  <a:off x="357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3" name="Freeform 181"/>
                <p:cNvSpPr>
                  <a:spLocks/>
                </p:cNvSpPr>
                <p:nvPr/>
              </p:nvSpPr>
              <p:spPr bwMode="auto">
                <a:xfrm>
                  <a:off x="358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4" name="Freeform 182"/>
                <p:cNvSpPr>
                  <a:spLocks/>
                </p:cNvSpPr>
                <p:nvPr/>
              </p:nvSpPr>
              <p:spPr bwMode="auto">
                <a:xfrm>
                  <a:off x="359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5" name="Freeform 183"/>
                <p:cNvSpPr>
                  <a:spLocks/>
                </p:cNvSpPr>
                <p:nvPr/>
              </p:nvSpPr>
              <p:spPr bwMode="auto">
                <a:xfrm>
                  <a:off x="360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6" name="Freeform 184"/>
                <p:cNvSpPr>
                  <a:spLocks/>
                </p:cNvSpPr>
                <p:nvPr/>
              </p:nvSpPr>
              <p:spPr bwMode="auto">
                <a:xfrm>
                  <a:off x="361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7" name="Freeform 185"/>
                <p:cNvSpPr>
                  <a:spLocks/>
                </p:cNvSpPr>
                <p:nvPr/>
              </p:nvSpPr>
              <p:spPr bwMode="auto">
                <a:xfrm>
                  <a:off x="363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8" name="Freeform 186"/>
                <p:cNvSpPr>
                  <a:spLocks/>
                </p:cNvSpPr>
                <p:nvPr/>
              </p:nvSpPr>
              <p:spPr bwMode="auto">
                <a:xfrm>
                  <a:off x="364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59" name="Freeform 187"/>
                <p:cNvSpPr>
                  <a:spLocks/>
                </p:cNvSpPr>
                <p:nvPr/>
              </p:nvSpPr>
              <p:spPr bwMode="auto">
                <a:xfrm>
                  <a:off x="365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0" name="Freeform 188"/>
                <p:cNvSpPr>
                  <a:spLocks/>
                </p:cNvSpPr>
                <p:nvPr/>
              </p:nvSpPr>
              <p:spPr bwMode="auto">
                <a:xfrm>
                  <a:off x="366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1" name="Freeform 189"/>
                <p:cNvSpPr>
                  <a:spLocks/>
                </p:cNvSpPr>
                <p:nvPr/>
              </p:nvSpPr>
              <p:spPr bwMode="auto">
                <a:xfrm>
                  <a:off x="367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2" name="Freeform 190"/>
                <p:cNvSpPr>
                  <a:spLocks/>
                </p:cNvSpPr>
                <p:nvPr/>
              </p:nvSpPr>
              <p:spPr bwMode="auto">
                <a:xfrm>
                  <a:off x="368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3" name="Freeform 191"/>
                <p:cNvSpPr>
                  <a:spLocks/>
                </p:cNvSpPr>
                <p:nvPr/>
              </p:nvSpPr>
              <p:spPr bwMode="auto">
                <a:xfrm>
                  <a:off x="370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4" name="Freeform 192"/>
                <p:cNvSpPr>
                  <a:spLocks/>
                </p:cNvSpPr>
                <p:nvPr/>
              </p:nvSpPr>
              <p:spPr bwMode="auto">
                <a:xfrm>
                  <a:off x="371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5" name="Freeform 193"/>
                <p:cNvSpPr>
                  <a:spLocks/>
                </p:cNvSpPr>
                <p:nvPr/>
              </p:nvSpPr>
              <p:spPr bwMode="auto">
                <a:xfrm>
                  <a:off x="372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6" name="Freeform 194"/>
                <p:cNvSpPr>
                  <a:spLocks/>
                </p:cNvSpPr>
                <p:nvPr/>
              </p:nvSpPr>
              <p:spPr bwMode="auto">
                <a:xfrm>
                  <a:off x="373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7" name="Freeform 195"/>
                <p:cNvSpPr>
                  <a:spLocks/>
                </p:cNvSpPr>
                <p:nvPr/>
              </p:nvSpPr>
              <p:spPr bwMode="auto">
                <a:xfrm>
                  <a:off x="374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8" name="Freeform 196"/>
                <p:cNvSpPr>
                  <a:spLocks/>
                </p:cNvSpPr>
                <p:nvPr/>
              </p:nvSpPr>
              <p:spPr bwMode="auto">
                <a:xfrm>
                  <a:off x="375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69" name="Freeform 197"/>
                <p:cNvSpPr>
                  <a:spLocks/>
                </p:cNvSpPr>
                <p:nvPr/>
              </p:nvSpPr>
              <p:spPr bwMode="auto">
                <a:xfrm>
                  <a:off x="376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0" name="Freeform 198"/>
                <p:cNvSpPr>
                  <a:spLocks/>
                </p:cNvSpPr>
                <p:nvPr/>
              </p:nvSpPr>
              <p:spPr bwMode="auto">
                <a:xfrm>
                  <a:off x="378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1" name="Freeform 199"/>
                <p:cNvSpPr>
                  <a:spLocks/>
                </p:cNvSpPr>
                <p:nvPr/>
              </p:nvSpPr>
              <p:spPr bwMode="auto">
                <a:xfrm>
                  <a:off x="379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2" name="Freeform 200"/>
                <p:cNvSpPr>
                  <a:spLocks/>
                </p:cNvSpPr>
                <p:nvPr/>
              </p:nvSpPr>
              <p:spPr bwMode="auto">
                <a:xfrm>
                  <a:off x="380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3" name="Freeform 201"/>
                <p:cNvSpPr>
                  <a:spLocks/>
                </p:cNvSpPr>
                <p:nvPr/>
              </p:nvSpPr>
              <p:spPr bwMode="auto">
                <a:xfrm>
                  <a:off x="381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4" name="Freeform 202"/>
                <p:cNvSpPr>
                  <a:spLocks/>
                </p:cNvSpPr>
                <p:nvPr/>
              </p:nvSpPr>
              <p:spPr bwMode="auto">
                <a:xfrm>
                  <a:off x="382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5" name="Freeform 203"/>
                <p:cNvSpPr>
                  <a:spLocks/>
                </p:cNvSpPr>
                <p:nvPr/>
              </p:nvSpPr>
              <p:spPr bwMode="auto">
                <a:xfrm>
                  <a:off x="383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6" name="Freeform 204"/>
                <p:cNvSpPr>
                  <a:spLocks/>
                </p:cNvSpPr>
                <p:nvPr/>
              </p:nvSpPr>
              <p:spPr bwMode="auto">
                <a:xfrm>
                  <a:off x="385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7" name="Freeform 205"/>
                <p:cNvSpPr>
                  <a:spLocks/>
                </p:cNvSpPr>
                <p:nvPr/>
              </p:nvSpPr>
              <p:spPr bwMode="auto">
                <a:xfrm>
                  <a:off x="386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8" name="Freeform 206"/>
                <p:cNvSpPr>
                  <a:spLocks/>
                </p:cNvSpPr>
                <p:nvPr/>
              </p:nvSpPr>
              <p:spPr bwMode="auto">
                <a:xfrm>
                  <a:off x="387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79" name="Freeform 207"/>
                <p:cNvSpPr>
                  <a:spLocks/>
                </p:cNvSpPr>
                <p:nvPr/>
              </p:nvSpPr>
              <p:spPr bwMode="auto">
                <a:xfrm>
                  <a:off x="388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0" name="Freeform 208"/>
                <p:cNvSpPr>
                  <a:spLocks/>
                </p:cNvSpPr>
                <p:nvPr/>
              </p:nvSpPr>
              <p:spPr bwMode="auto">
                <a:xfrm>
                  <a:off x="389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1" name="Freeform 209"/>
                <p:cNvSpPr>
                  <a:spLocks/>
                </p:cNvSpPr>
                <p:nvPr/>
              </p:nvSpPr>
              <p:spPr bwMode="auto">
                <a:xfrm>
                  <a:off x="390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2" name="Freeform 210"/>
                <p:cNvSpPr>
                  <a:spLocks/>
                </p:cNvSpPr>
                <p:nvPr/>
              </p:nvSpPr>
              <p:spPr bwMode="auto">
                <a:xfrm>
                  <a:off x="391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3" name="Freeform 211"/>
                <p:cNvSpPr>
                  <a:spLocks/>
                </p:cNvSpPr>
                <p:nvPr/>
              </p:nvSpPr>
              <p:spPr bwMode="auto">
                <a:xfrm>
                  <a:off x="393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4" name="Freeform 212"/>
                <p:cNvSpPr>
                  <a:spLocks/>
                </p:cNvSpPr>
                <p:nvPr/>
              </p:nvSpPr>
              <p:spPr bwMode="auto">
                <a:xfrm>
                  <a:off x="394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5" name="Freeform 213"/>
                <p:cNvSpPr>
                  <a:spLocks/>
                </p:cNvSpPr>
                <p:nvPr/>
              </p:nvSpPr>
              <p:spPr bwMode="auto">
                <a:xfrm>
                  <a:off x="395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6" name="Freeform 214"/>
                <p:cNvSpPr>
                  <a:spLocks/>
                </p:cNvSpPr>
                <p:nvPr/>
              </p:nvSpPr>
              <p:spPr bwMode="auto">
                <a:xfrm>
                  <a:off x="396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7" name="Freeform 215"/>
                <p:cNvSpPr>
                  <a:spLocks/>
                </p:cNvSpPr>
                <p:nvPr/>
              </p:nvSpPr>
              <p:spPr bwMode="auto">
                <a:xfrm>
                  <a:off x="397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8" name="Freeform 216"/>
                <p:cNvSpPr>
                  <a:spLocks/>
                </p:cNvSpPr>
                <p:nvPr/>
              </p:nvSpPr>
              <p:spPr bwMode="auto">
                <a:xfrm>
                  <a:off x="398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89" name="Freeform 217"/>
                <p:cNvSpPr>
                  <a:spLocks/>
                </p:cNvSpPr>
                <p:nvPr/>
              </p:nvSpPr>
              <p:spPr bwMode="auto">
                <a:xfrm>
                  <a:off x="399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0" name="Freeform 218"/>
                <p:cNvSpPr>
                  <a:spLocks/>
                </p:cNvSpPr>
                <p:nvPr/>
              </p:nvSpPr>
              <p:spPr bwMode="auto">
                <a:xfrm>
                  <a:off x="401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1" name="Freeform 219"/>
                <p:cNvSpPr>
                  <a:spLocks/>
                </p:cNvSpPr>
                <p:nvPr/>
              </p:nvSpPr>
              <p:spPr bwMode="auto">
                <a:xfrm>
                  <a:off x="402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2" name="Freeform 220"/>
                <p:cNvSpPr>
                  <a:spLocks/>
                </p:cNvSpPr>
                <p:nvPr/>
              </p:nvSpPr>
              <p:spPr bwMode="auto">
                <a:xfrm>
                  <a:off x="403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3" name="Freeform 221"/>
                <p:cNvSpPr>
                  <a:spLocks/>
                </p:cNvSpPr>
                <p:nvPr/>
              </p:nvSpPr>
              <p:spPr bwMode="auto">
                <a:xfrm>
                  <a:off x="404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4" name="Freeform 222"/>
                <p:cNvSpPr>
                  <a:spLocks/>
                </p:cNvSpPr>
                <p:nvPr/>
              </p:nvSpPr>
              <p:spPr bwMode="auto">
                <a:xfrm>
                  <a:off x="405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5" name="Freeform 223"/>
                <p:cNvSpPr>
                  <a:spLocks/>
                </p:cNvSpPr>
                <p:nvPr/>
              </p:nvSpPr>
              <p:spPr bwMode="auto">
                <a:xfrm>
                  <a:off x="406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6" name="Freeform 224"/>
                <p:cNvSpPr>
                  <a:spLocks/>
                </p:cNvSpPr>
                <p:nvPr/>
              </p:nvSpPr>
              <p:spPr bwMode="auto">
                <a:xfrm>
                  <a:off x="408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7" name="Freeform 225"/>
                <p:cNvSpPr>
                  <a:spLocks/>
                </p:cNvSpPr>
                <p:nvPr/>
              </p:nvSpPr>
              <p:spPr bwMode="auto">
                <a:xfrm>
                  <a:off x="409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8" name="Freeform 226"/>
                <p:cNvSpPr>
                  <a:spLocks/>
                </p:cNvSpPr>
                <p:nvPr/>
              </p:nvSpPr>
              <p:spPr bwMode="auto">
                <a:xfrm>
                  <a:off x="410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99" name="Freeform 227"/>
                <p:cNvSpPr>
                  <a:spLocks/>
                </p:cNvSpPr>
                <p:nvPr/>
              </p:nvSpPr>
              <p:spPr bwMode="auto">
                <a:xfrm>
                  <a:off x="411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0" name="Freeform 228"/>
                <p:cNvSpPr>
                  <a:spLocks/>
                </p:cNvSpPr>
                <p:nvPr/>
              </p:nvSpPr>
              <p:spPr bwMode="auto">
                <a:xfrm>
                  <a:off x="412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1" name="Freeform 229"/>
                <p:cNvSpPr>
                  <a:spLocks/>
                </p:cNvSpPr>
                <p:nvPr/>
              </p:nvSpPr>
              <p:spPr bwMode="auto">
                <a:xfrm>
                  <a:off x="413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2" name="Freeform 230"/>
                <p:cNvSpPr>
                  <a:spLocks/>
                </p:cNvSpPr>
                <p:nvPr/>
              </p:nvSpPr>
              <p:spPr bwMode="auto">
                <a:xfrm>
                  <a:off x="414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3" name="Freeform 231"/>
                <p:cNvSpPr>
                  <a:spLocks/>
                </p:cNvSpPr>
                <p:nvPr/>
              </p:nvSpPr>
              <p:spPr bwMode="auto">
                <a:xfrm>
                  <a:off x="416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4" name="Freeform 232"/>
                <p:cNvSpPr>
                  <a:spLocks/>
                </p:cNvSpPr>
                <p:nvPr/>
              </p:nvSpPr>
              <p:spPr bwMode="auto">
                <a:xfrm>
                  <a:off x="417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5" name="Freeform 233"/>
                <p:cNvSpPr>
                  <a:spLocks/>
                </p:cNvSpPr>
                <p:nvPr/>
              </p:nvSpPr>
              <p:spPr bwMode="auto">
                <a:xfrm>
                  <a:off x="418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6" name="Freeform 234"/>
                <p:cNvSpPr>
                  <a:spLocks/>
                </p:cNvSpPr>
                <p:nvPr/>
              </p:nvSpPr>
              <p:spPr bwMode="auto">
                <a:xfrm>
                  <a:off x="419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7" name="Freeform 235"/>
                <p:cNvSpPr>
                  <a:spLocks/>
                </p:cNvSpPr>
                <p:nvPr/>
              </p:nvSpPr>
              <p:spPr bwMode="auto">
                <a:xfrm>
                  <a:off x="420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8" name="Freeform 236"/>
                <p:cNvSpPr>
                  <a:spLocks/>
                </p:cNvSpPr>
                <p:nvPr/>
              </p:nvSpPr>
              <p:spPr bwMode="auto">
                <a:xfrm>
                  <a:off x="421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09" name="Freeform 237"/>
                <p:cNvSpPr>
                  <a:spLocks/>
                </p:cNvSpPr>
                <p:nvPr/>
              </p:nvSpPr>
              <p:spPr bwMode="auto">
                <a:xfrm>
                  <a:off x="423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0" name="Freeform 238"/>
                <p:cNvSpPr>
                  <a:spLocks/>
                </p:cNvSpPr>
                <p:nvPr/>
              </p:nvSpPr>
              <p:spPr bwMode="auto">
                <a:xfrm>
                  <a:off x="424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1" name="Freeform 239"/>
                <p:cNvSpPr>
                  <a:spLocks/>
                </p:cNvSpPr>
                <p:nvPr/>
              </p:nvSpPr>
              <p:spPr bwMode="auto">
                <a:xfrm>
                  <a:off x="425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2" name="Freeform 240"/>
                <p:cNvSpPr>
                  <a:spLocks/>
                </p:cNvSpPr>
                <p:nvPr/>
              </p:nvSpPr>
              <p:spPr bwMode="auto">
                <a:xfrm>
                  <a:off x="426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3" name="Freeform 241"/>
                <p:cNvSpPr>
                  <a:spLocks/>
                </p:cNvSpPr>
                <p:nvPr/>
              </p:nvSpPr>
              <p:spPr bwMode="auto">
                <a:xfrm>
                  <a:off x="427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4" name="Freeform 242"/>
                <p:cNvSpPr>
                  <a:spLocks/>
                </p:cNvSpPr>
                <p:nvPr/>
              </p:nvSpPr>
              <p:spPr bwMode="auto">
                <a:xfrm>
                  <a:off x="428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5" name="Freeform 243"/>
                <p:cNvSpPr>
                  <a:spLocks/>
                </p:cNvSpPr>
                <p:nvPr/>
              </p:nvSpPr>
              <p:spPr bwMode="auto">
                <a:xfrm>
                  <a:off x="429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6" name="Freeform 244"/>
                <p:cNvSpPr>
                  <a:spLocks/>
                </p:cNvSpPr>
                <p:nvPr/>
              </p:nvSpPr>
              <p:spPr bwMode="auto">
                <a:xfrm>
                  <a:off x="431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7" name="Freeform 245"/>
                <p:cNvSpPr>
                  <a:spLocks/>
                </p:cNvSpPr>
                <p:nvPr/>
              </p:nvSpPr>
              <p:spPr bwMode="auto">
                <a:xfrm>
                  <a:off x="432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8" name="Freeform 246"/>
                <p:cNvSpPr>
                  <a:spLocks/>
                </p:cNvSpPr>
                <p:nvPr/>
              </p:nvSpPr>
              <p:spPr bwMode="auto">
                <a:xfrm>
                  <a:off x="433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19" name="Freeform 247"/>
                <p:cNvSpPr>
                  <a:spLocks/>
                </p:cNvSpPr>
                <p:nvPr/>
              </p:nvSpPr>
              <p:spPr bwMode="auto">
                <a:xfrm>
                  <a:off x="434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0" name="Freeform 248"/>
                <p:cNvSpPr>
                  <a:spLocks/>
                </p:cNvSpPr>
                <p:nvPr/>
              </p:nvSpPr>
              <p:spPr bwMode="auto">
                <a:xfrm>
                  <a:off x="435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1" name="Freeform 249"/>
                <p:cNvSpPr>
                  <a:spLocks/>
                </p:cNvSpPr>
                <p:nvPr/>
              </p:nvSpPr>
              <p:spPr bwMode="auto">
                <a:xfrm>
                  <a:off x="436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2" name="Freeform 250"/>
                <p:cNvSpPr>
                  <a:spLocks/>
                </p:cNvSpPr>
                <p:nvPr/>
              </p:nvSpPr>
              <p:spPr bwMode="auto">
                <a:xfrm>
                  <a:off x="438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3" name="Freeform 251"/>
                <p:cNvSpPr>
                  <a:spLocks/>
                </p:cNvSpPr>
                <p:nvPr/>
              </p:nvSpPr>
              <p:spPr bwMode="auto">
                <a:xfrm>
                  <a:off x="439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4" name="Freeform 252"/>
                <p:cNvSpPr>
                  <a:spLocks/>
                </p:cNvSpPr>
                <p:nvPr/>
              </p:nvSpPr>
              <p:spPr bwMode="auto">
                <a:xfrm>
                  <a:off x="440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5" name="Freeform 253"/>
                <p:cNvSpPr>
                  <a:spLocks/>
                </p:cNvSpPr>
                <p:nvPr/>
              </p:nvSpPr>
              <p:spPr bwMode="auto">
                <a:xfrm>
                  <a:off x="441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6" name="Freeform 254"/>
                <p:cNvSpPr>
                  <a:spLocks/>
                </p:cNvSpPr>
                <p:nvPr/>
              </p:nvSpPr>
              <p:spPr bwMode="auto">
                <a:xfrm>
                  <a:off x="442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7" name="Freeform 255"/>
                <p:cNvSpPr>
                  <a:spLocks/>
                </p:cNvSpPr>
                <p:nvPr/>
              </p:nvSpPr>
              <p:spPr bwMode="auto">
                <a:xfrm>
                  <a:off x="443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8" name="Freeform 256"/>
                <p:cNvSpPr>
                  <a:spLocks/>
                </p:cNvSpPr>
                <p:nvPr/>
              </p:nvSpPr>
              <p:spPr bwMode="auto">
                <a:xfrm>
                  <a:off x="444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29" name="Freeform 257"/>
                <p:cNvSpPr>
                  <a:spLocks/>
                </p:cNvSpPr>
                <p:nvPr/>
              </p:nvSpPr>
              <p:spPr bwMode="auto">
                <a:xfrm>
                  <a:off x="446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0" name="Freeform 258"/>
                <p:cNvSpPr>
                  <a:spLocks/>
                </p:cNvSpPr>
                <p:nvPr/>
              </p:nvSpPr>
              <p:spPr bwMode="auto">
                <a:xfrm>
                  <a:off x="447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1" name="Freeform 259"/>
                <p:cNvSpPr>
                  <a:spLocks/>
                </p:cNvSpPr>
                <p:nvPr/>
              </p:nvSpPr>
              <p:spPr bwMode="auto">
                <a:xfrm>
                  <a:off x="448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2" name="Freeform 260"/>
                <p:cNvSpPr>
                  <a:spLocks/>
                </p:cNvSpPr>
                <p:nvPr/>
              </p:nvSpPr>
              <p:spPr bwMode="auto">
                <a:xfrm>
                  <a:off x="449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3" name="Freeform 261"/>
                <p:cNvSpPr>
                  <a:spLocks/>
                </p:cNvSpPr>
                <p:nvPr/>
              </p:nvSpPr>
              <p:spPr bwMode="auto">
                <a:xfrm>
                  <a:off x="450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4" name="Freeform 262"/>
                <p:cNvSpPr>
                  <a:spLocks/>
                </p:cNvSpPr>
                <p:nvPr/>
              </p:nvSpPr>
              <p:spPr bwMode="auto">
                <a:xfrm>
                  <a:off x="451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5" name="Freeform 263"/>
                <p:cNvSpPr>
                  <a:spLocks/>
                </p:cNvSpPr>
                <p:nvPr/>
              </p:nvSpPr>
              <p:spPr bwMode="auto">
                <a:xfrm>
                  <a:off x="452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6" name="Freeform 264"/>
                <p:cNvSpPr>
                  <a:spLocks/>
                </p:cNvSpPr>
                <p:nvPr/>
              </p:nvSpPr>
              <p:spPr bwMode="auto">
                <a:xfrm>
                  <a:off x="454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7" name="Freeform 265"/>
                <p:cNvSpPr>
                  <a:spLocks/>
                </p:cNvSpPr>
                <p:nvPr/>
              </p:nvSpPr>
              <p:spPr bwMode="auto">
                <a:xfrm>
                  <a:off x="455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8" name="Freeform 266"/>
                <p:cNvSpPr>
                  <a:spLocks/>
                </p:cNvSpPr>
                <p:nvPr/>
              </p:nvSpPr>
              <p:spPr bwMode="auto">
                <a:xfrm>
                  <a:off x="456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39" name="Freeform 267"/>
                <p:cNvSpPr>
                  <a:spLocks/>
                </p:cNvSpPr>
                <p:nvPr/>
              </p:nvSpPr>
              <p:spPr bwMode="auto">
                <a:xfrm>
                  <a:off x="457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0" name="Freeform 268"/>
                <p:cNvSpPr>
                  <a:spLocks/>
                </p:cNvSpPr>
                <p:nvPr/>
              </p:nvSpPr>
              <p:spPr bwMode="auto">
                <a:xfrm>
                  <a:off x="458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1" name="Freeform 269"/>
                <p:cNvSpPr>
                  <a:spLocks/>
                </p:cNvSpPr>
                <p:nvPr/>
              </p:nvSpPr>
              <p:spPr bwMode="auto">
                <a:xfrm>
                  <a:off x="459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2" name="Freeform 270"/>
                <p:cNvSpPr>
                  <a:spLocks/>
                </p:cNvSpPr>
                <p:nvPr/>
              </p:nvSpPr>
              <p:spPr bwMode="auto">
                <a:xfrm>
                  <a:off x="461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3" name="Freeform 271"/>
                <p:cNvSpPr>
                  <a:spLocks/>
                </p:cNvSpPr>
                <p:nvPr/>
              </p:nvSpPr>
              <p:spPr bwMode="auto">
                <a:xfrm>
                  <a:off x="462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4" name="Freeform 272"/>
                <p:cNvSpPr>
                  <a:spLocks/>
                </p:cNvSpPr>
                <p:nvPr/>
              </p:nvSpPr>
              <p:spPr bwMode="auto">
                <a:xfrm>
                  <a:off x="463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5" name="Freeform 273"/>
                <p:cNvSpPr>
                  <a:spLocks/>
                </p:cNvSpPr>
                <p:nvPr/>
              </p:nvSpPr>
              <p:spPr bwMode="auto">
                <a:xfrm>
                  <a:off x="464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6" name="Freeform 274"/>
                <p:cNvSpPr>
                  <a:spLocks/>
                </p:cNvSpPr>
                <p:nvPr/>
              </p:nvSpPr>
              <p:spPr bwMode="auto">
                <a:xfrm>
                  <a:off x="465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7" name="Freeform 275"/>
                <p:cNvSpPr>
                  <a:spLocks/>
                </p:cNvSpPr>
                <p:nvPr/>
              </p:nvSpPr>
              <p:spPr bwMode="auto">
                <a:xfrm>
                  <a:off x="466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8" name="Freeform 276"/>
                <p:cNvSpPr>
                  <a:spLocks/>
                </p:cNvSpPr>
                <p:nvPr/>
              </p:nvSpPr>
              <p:spPr bwMode="auto">
                <a:xfrm>
                  <a:off x="467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49" name="Freeform 277"/>
                <p:cNvSpPr>
                  <a:spLocks/>
                </p:cNvSpPr>
                <p:nvPr/>
              </p:nvSpPr>
              <p:spPr bwMode="auto">
                <a:xfrm>
                  <a:off x="469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0" name="Freeform 278"/>
                <p:cNvSpPr>
                  <a:spLocks/>
                </p:cNvSpPr>
                <p:nvPr/>
              </p:nvSpPr>
              <p:spPr bwMode="auto">
                <a:xfrm>
                  <a:off x="470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1" name="Freeform 279"/>
                <p:cNvSpPr>
                  <a:spLocks/>
                </p:cNvSpPr>
                <p:nvPr/>
              </p:nvSpPr>
              <p:spPr bwMode="auto">
                <a:xfrm>
                  <a:off x="471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2" name="Freeform 280"/>
                <p:cNvSpPr>
                  <a:spLocks/>
                </p:cNvSpPr>
                <p:nvPr/>
              </p:nvSpPr>
              <p:spPr bwMode="auto">
                <a:xfrm>
                  <a:off x="472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3" name="Freeform 281"/>
                <p:cNvSpPr>
                  <a:spLocks/>
                </p:cNvSpPr>
                <p:nvPr/>
              </p:nvSpPr>
              <p:spPr bwMode="auto">
                <a:xfrm>
                  <a:off x="473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4" name="Freeform 282"/>
                <p:cNvSpPr>
                  <a:spLocks/>
                </p:cNvSpPr>
                <p:nvPr/>
              </p:nvSpPr>
              <p:spPr bwMode="auto">
                <a:xfrm>
                  <a:off x="474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5" name="Freeform 283"/>
                <p:cNvSpPr>
                  <a:spLocks/>
                </p:cNvSpPr>
                <p:nvPr/>
              </p:nvSpPr>
              <p:spPr bwMode="auto">
                <a:xfrm>
                  <a:off x="4760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6" name="Freeform 284"/>
                <p:cNvSpPr>
                  <a:spLocks/>
                </p:cNvSpPr>
                <p:nvPr/>
              </p:nvSpPr>
              <p:spPr bwMode="auto">
                <a:xfrm>
                  <a:off x="477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7" name="Freeform 285"/>
                <p:cNvSpPr>
                  <a:spLocks/>
                </p:cNvSpPr>
                <p:nvPr/>
              </p:nvSpPr>
              <p:spPr bwMode="auto">
                <a:xfrm>
                  <a:off x="4783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8" name="Freeform 286"/>
                <p:cNvSpPr>
                  <a:spLocks/>
                </p:cNvSpPr>
                <p:nvPr/>
              </p:nvSpPr>
              <p:spPr bwMode="auto">
                <a:xfrm>
                  <a:off x="479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59" name="Freeform 287"/>
                <p:cNvSpPr>
                  <a:spLocks/>
                </p:cNvSpPr>
                <p:nvPr/>
              </p:nvSpPr>
              <p:spPr bwMode="auto">
                <a:xfrm>
                  <a:off x="480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0" name="Freeform 288"/>
                <p:cNvSpPr>
                  <a:spLocks/>
                </p:cNvSpPr>
                <p:nvPr/>
              </p:nvSpPr>
              <p:spPr bwMode="auto">
                <a:xfrm>
                  <a:off x="481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1" name="Freeform 289"/>
                <p:cNvSpPr>
                  <a:spLocks/>
                </p:cNvSpPr>
                <p:nvPr/>
              </p:nvSpPr>
              <p:spPr bwMode="auto">
                <a:xfrm>
                  <a:off x="482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2" name="Freeform 290"/>
                <p:cNvSpPr>
                  <a:spLocks/>
                </p:cNvSpPr>
                <p:nvPr/>
              </p:nvSpPr>
              <p:spPr bwMode="auto">
                <a:xfrm>
                  <a:off x="484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3" name="Freeform 291"/>
                <p:cNvSpPr>
                  <a:spLocks/>
                </p:cNvSpPr>
                <p:nvPr/>
              </p:nvSpPr>
              <p:spPr bwMode="auto">
                <a:xfrm>
                  <a:off x="485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4" name="Freeform 292"/>
                <p:cNvSpPr>
                  <a:spLocks/>
                </p:cNvSpPr>
                <p:nvPr/>
              </p:nvSpPr>
              <p:spPr bwMode="auto">
                <a:xfrm>
                  <a:off x="486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5" name="Freeform 293"/>
                <p:cNvSpPr>
                  <a:spLocks/>
                </p:cNvSpPr>
                <p:nvPr/>
              </p:nvSpPr>
              <p:spPr bwMode="auto">
                <a:xfrm>
                  <a:off x="487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6" name="Freeform 294"/>
                <p:cNvSpPr>
                  <a:spLocks/>
                </p:cNvSpPr>
                <p:nvPr/>
              </p:nvSpPr>
              <p:spPr bwMode="auto">
                <a:xfrm>
                  <a:off x="488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7" name="Freeform 295"/>
                <p:cNvSpPr>
                  <a:spLocks/>
                </p:cNvSpPr>
                <p:nvPr/>
              </p:nvSpPr>
              <p:spPr bwMode="auto">
                <a:xfrm>
                  <a:off x="4898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8" name="Freeform 296"/>
                <p:cNvSpPr>
                  <a:spLocks/>
                </p:cNvSpPr>
                <p:nvPr/>
              </p:nvSpPr>
              <p:spPr bwMode="auto">
                <a:xfrm>
                  <a:off x="490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69" name="Freeform 297"/>
                <p:cNvSpPr>
                  <a:spLocks/>
                </p:cNvSpPr>
                <p:nvPr/>
              </p:nvSpPr>
              <p:spPr bwMode="auto">
                <a:xfrm>
                  <a:off x="4921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0" name="Freeform 298"/>
                <p:cNvSpPr>
                  <a:spLocks/>
                </p:cNvSpPr>
                <p:nvPr/>
              </p:nvSpPr>
              <p:spPr bwMode="auto">
                <a:xfrm>
                  <a:off x="493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1" name="Freeform 299"/>
                <p:cNvSpPr>
                  <a:spLocks/>
                </p:cNvSpPr>
                <p:nvPr/>
              </p:nvSpPr>
              <p:spPr bwMode="auto">
                <a:xfrm>
                  <a:off x="4944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2" name="Freeform 300"/>
                <p:cNvSpPr>
                  <a:spLocks/>
                </p:cNvSpPr>
                <p:nvPr/>
              </p:nvSpPr>
              <p:spPr bwMode="auto">
                <a:xfrm>
                  <a:off x="4956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3" name="Freeform 301"/>
                <p:cNvSpPr>
                  <a:spLocks/>
                </p:cNvSpPr>
                <p:nvPr/>
              </p:nvSpPr>
              <p:spPr bwMode="auto">
                <a:xfrm>
                  <a:off x="4967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4" name="Freeform 302"/>
                <p:cNvSpPr>
                  <a:spLocks/>
                </p:cNvSpPr>
                <p:nvPr/>
              </p:nvSpPr>
              <p:spPr bwMode="auto">
                <a:xfrm>
                  <a:off x="4979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1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5" name="Freeform 303"/>
                <p:cNvSpPr>
                  <a:spLocks/>
                </p:cNvSpPr>
                <p:nvPr/>
              </p:nvSpPr>
              <p:spPr bwMode="auto">
                <a:xfrm>
                  <a:off x="4990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6" name="Freeform 304"/>
                <p:cNvSpPr>
                  <a:spLocks/>
                </p:cNvSpPr>
                <p:nvPr/>
              </p:nvSpPr>
              <p:spPr bwMode="auto">
                <a:xfrm>
                  <a:off x="5002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7" name="Freeform 305"/>
                <p:cNvSpPr>
                  <a:spLocks/>
                </p:cNvSpPr>
                <p:nvPr/>
              </p:nvSpPr>
              <p:spPr bwMode="auto">
                <a:xfrm>
                  <a:off x="5013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8" name="Freeform 306"/>
                <p:cNvSpPr>
                  <a:spLocks/>
                </p:cNvSpPr>
                <p:nvPr/>
              </p:nvSpPr>
              <p:spPr bwMode="auto">
                <a:xfrm>
                  <a:off x="5025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3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79" name="Freeform 307"/>
                <p:cNvSpPr>
                  <a:spLocks/>
                </p:cNvSpPr>
                <p:nvPr/>
              </p:nvSpPr>
              <p:spPr bwMode="auto">
                <a:xfrm>
                  <a:off x="5036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0" name="Freeform 308"/>
                <p:cNvSpPr>
                  <a:spLocks/>
                </p:cNvSpPr>
                <p:nvPr/>
              </p:nvSpPr>
              <p:spPr bwMode="auto">
                <a:xfrm>
                  <a:off x="5048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1" name="Freeform 309"/>
                <p:cNvSpPr>
                  <a:spLocks/>
                </p:cNvSpPr>
                <p:nvPr/>
              </p:nvSpPr>
              <p:spPr bwMode="auto">
                <a:xfrm>
                  <a:off x="5059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2" name="Freeform 310"/>
                <p:cNvSpPr>
                  <a:spLocks/>
                </p:cNvSpPr>
                <p:nvPr/>
              </p:nvSpPr>
              <p:spPr bwMode="auto">
                <a:xfrm>
                  <a:off x="5071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3" name="Freeform 311"/>
                <p:cNvSpPr>
                  <a:spLocks/>
                </p:cNvSpPr>
                <p:nvPr/>
              </p:nvSpPr>
              <p:spPr bwMode="auto">
                <a:xfrm>
                  <a:off x="5082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4" name="Freeform 312"/>
                <p:cNvSpPr>
                  <a:spLocks/>
                </p:cNvSpPr>
                <p:nvPr/>
              </p:nvSpPr>
              <p:spPr bwMode="auto">
                <a:xfrm>
                  <a:off x="5094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5" name="Freeform 313"/>
                <p:cNvSpPr>
                  <a:spLocks/>
                </p:cNvSpPr>
                <p:nvPr/>
              </p:nvSpPr>
              <p:spPr bwMode="auto">
                <a:xfrm>
                  <a:off x="5105" y="2132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8" y="3"/>
                    </a:cxn>
                    <a:cxn ang="0">
                      <a:pos x="8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86" name="Freeform 314"/>
                <p:cNvSpPr>
                  <a:spLocks/>
                </p:cNvSpPr>
                <p:nvPr/>
              </p:nvSpPr>
              <p:spPr bwMode="auto">
                <a:xfrm>
                  <a:off x="5117" y="2132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2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3"/>
                    </a:cxn>
                    <a:cxn ang="0">
                      <a:pos x="7" y="2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0188" name="Freeform 316"/>
              <p:cNvSpPr>
                <a:spLocks/>
              </p:cNvSpPr>
              <p:nvPr/>
            </p:nvSpPr>
            <p:spPr bwMode="auto">
              <a:xfrm>
                <a:off x="5128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89" name="Freeform 317"/>
              <p:cNvSpPr>
                <a:spLocks/>
              </p:cNvSpPr>
              <p:nvPr/>
            </p:nvSpPr>
            <p:spPr bwMode="auto">
              <a:xfrm>
                <a:off x="5140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0" name="Freeform 318"/>
              <p:cNvSpPr>
                <a:spLocks/>
              </p:cNvSpPr>
              <p:nvPr/>
            </p:nvSpPr>
            <p:spPr bwMode="auto">
              <a:xfrm>
                <a:off x="5151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1" name="Freeform 319"/>
              <p:cNvSpPr>
                <a:spLocks/>
              </p:cNvSpPr>
              <p:nvPr/>
            </p:nvSpPr>
            <p:spPr bwMode="auto">
              <a:xfrm>
                <a:off x="5163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2" name="Freeform 320"/>
              <p:cNvSpPr>
                <a:spLocks/>
              </p:cNvSpPr>
              <p:nvPr/>
            </p:nvSpPr>
            <p:spPr bwMode="auto">
              <a:xfrm>
                <a:off x="5174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3" name="Freeform 321"/>
              <p:cNvSpPr>
                <a:spLocks/>
              </p:cNvSpPr>
              <p:nvPr/>
            </p:nvSpPr>
            <p:spPr bwMode="auto">
              <a:xfrm>
                <a:off x="5186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4" name="Freeform 322"/>
              <p:cNvSpPr>
                <a:spLocks/>
              </p:cNvSpPr>
              <p:nvPr/>
            </p:nvSpPr>
            <p:spPr bwMode="auto">
              <a:xfrm>
                <a:off x="5197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5" name="Freeform 323"/>
              <p:cNvSpPr>
                <a:spLocks/>
              </p:cNvSpPr>
              <p:nvPr/>
            </p:nvSpPr>
            <p:spPr bwMode="auto">
              <a:xfrm>
                <a:off x="5209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6" name="Freeform 324"/>
              <p:cNvSpPr>
                <a:spLocks/>
              </p:cNvSpPr>
              <p:nvPr/>
            </p:nvSpPr>
            <p:spPr bwMode="auto">
              <a:xfrm>
                <a:off x="5220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7" name="Freeform 325"/>
              <p:cNvSpPr>
                <a:spLocks/>
              </p:cNvSpPr>
              <p:nvPr/>
            </p:nvSpPr>
            <p:spPr bwMode="auto">
              <a:xfrm>
                <a:off x="5232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8" name="Freeform 326"/>
              <p:cNvSpPr>
                <a:spLocks/>
              </p:cNvSpPr>
              <p:nvPr/>
            </p:nvSpPr>
            <p:spPr bwMode="auto">
              <a:xfrm>
                <a:off x="5244" y="2132"/>
                <a:ext cx="7" cy="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3" y="5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0"/>
                  </a:cxn>
                </a:cxnLst>
                <a:rect l="0" t="0" r="r" b="b"/>
                <a:pathLst>
                  <a:path w="7" h="5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199" name="Freeform 327"/>
              <p:cNvSpPr>
                <a:spLocks/>
              </p:cNvSpPr>
              <p:nvPr/>
            </p:nvSpPr>
            <p:spPr bwMode="auto">
              <a:xfrm>
                <a:off x="5255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0" name="Freeform 328"/>
              <p:cNvSpPr>
                <a:spLocks/>
              </p:cNvSpPr>
              <p:nvPr/>
            </p:nvSpPr>
            <p:spPr bwMode="auto">
              <a:xfrm>
                <a:off x="5267" y="2132"/>
                <a:ext cx="7" cy="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3" y="5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0"/>
                  </a:cxn>
                </a:cxnLst>
                <a:rect l="0" t="0" r="r" b="b"/>
                <a:pathLst>
                  <a:path w="7" h="5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1" name="Freeform 329"/>
              <p:cNvSpPr>
                <a:spLocks/>
              </p:cNvSpPr>
              <p:nvPr/>
            </p:nvSpPr>
            <p:spPr bwMode="auto">
              <a:xfrm>
                <a:off x="5278" y="2132"/>
                <a:ext cx="8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8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2" name="Freeform 330"/>
              <p:cNvSpPr>
                <a:spLocks/>
              </p:cNvSpPr>
              <p:nvPr/>
            </p:nvSpPr>
            <p:spPr bwMode="auto">
              <a:xfrm>
                <a:off x="5290" y="2132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5" y="5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3" name="Freeform 331"/>
              <p:cNvSpPr>
                <a:spLocks/>
              </p:cNvSpPr>
              <p:nvPr/>
            </p:nvSpPr>
            <p:spPr bwMode="auto">
              <a:xfrm>
                <a:off x="5301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4" name="Freeform 332"/>
              <p:cNvSpPr>
                <a:spLocks/>
              </p:cNvSpPr>
              <p:nvPr/>
            </p:nvSpPr>
            <p:spPr bwMode="auto">
              <a:xfrm>
                <a:off x="5313" y="2132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5" y="5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5" name="Freeform 333"/>
              <p:cNvSpPr>
                <a:spLocks/>
              </p:cNvSpPr>
              <p:nvPr/>
            </p:nvSpPr>
            <p:spPr bwMode="auto">
              <a:xfrm>
                <a:off x="5324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6" name="Freeform 334"/>
              <p:cNvSpPr>
                <a:spLocks/>
              </p:cNvSpPr>
              <p:nvPr/>
            </p:nvSpPr>
            <p:spPr bwMode="auto">
              <a:xfrm>
                <a:off x="5336" y="2132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7" name="Freeform 335"/>
              <p:cNvSpPr>
                <a:spLocks/>
              </p:cNvSpPr>
              <p:nvPr/>
            </p:nvSpPr>
            <p:spPr bwMode="auto">
              <a:xfrm>
                <a:off x="5347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8" name="Freeform 336"/>
              <p:cNvSpPr>
                <a:spLocks/>
              </p:cNvSpPr>
              <p:nvPr/>
            </p:nvSpPr>
            <p:spPr bwMode="auto">
              <a:xfrm>
                <a:off x="5359" y="2132"/>
                <a:ext cx="5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09" name="Freeform 337"/>
              <p:cNvSpPr>
                <a:spLocks/>
              </p:cNvSpPr>
              <p:nvPr/>
            </p:nvSpPr>
            <p:spPr bwMode="auto">
              <a:xfrm>
                <a:off x="5370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0" name="Freeform 338"/>
              <p:cNvSpPr>
                <a:spLocks/>
              </p:cNvSpPr>
              <p:nvPr/>
            </p:nvSpPr>
            <p:spPr bwMode="auto">
              <a:xfrm>
                <a:off x="5382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1" name="Freeform 339"/>
              <p:cNvSpPr>
                <a:spLocks/>
              </p:cNvSpPr>
              <p:nvPr/>
            </p:nvSpPr>
            <p:spPr bwMode="auto">
              <a:xfrm>
                <a:off x="5393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2" name="Freeform 340"/>
              <p:cNvSpPr>
                <a:spLocks/>
              </p:cNvSpPr>
              <p:nvPr/>
            </p:nvSpPr>
            <p:spPr bwMode="auto">
              <a:xfrm>
                <a:off x="5405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3" name="Freeform 341"/>
              <p:cNvSpPr>
                <a:spLocks/>
              </p:cNvSpPr>
              <p:nvPr/>
            </p:nvSpPr>
            <p:spPr bwMode="auto">
              <a:xfrm>
                <a:off x="5416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4" name="Freeform 342"/>
              <p:cNvSpPr>
                <a:spLocks/>
              </p:cNvSpPr>
              <p:nvPr/>
            </p:nvSpPr>
            <p:spPr bwMode="auto">
              <a:xfrm>
                <a:off x="5428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15" name="Freeform 343"/>
              <p:cNvSpPr>
                <a:spLocks/>
              </p:cNvSpPr>
              <p:nvPr/>
            </p:nvSpPr>
            <p:spPr bwMode="auto">
              <a:xfrm>
                <a:off x="5439" y="2132"/>
                <a:ext cx="6" cy="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5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217" name="Rectangle 345"/>
            <p:cNvSpPr>
              <a:spLocks noChangeArrowheads="1"/>
            </p:cNvSpPr>
            <p:nvPr/>
          </p:nvSpPr>
          <p:spPr bwMode="auto">
            <a:xfrm>
              <a:off x="2943" y="2020"/>
              <a:ext cx="404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218" name="Rectangle 346"/>
            <p:cNvSpPr>
              <a:spLocks noChangeArrowheads="1"/>
            </p:cNvSpPr>
            <p:nvPr/>
          </p:nvSpPr>
          <p:spPr bwMode="auto">
            <a:xfrm>
              <a:off x="2981" y="2018"/>
              <a:ext cx="3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i="1">
                  <a:solidFill>
                    <a:srgbClr val="000000"/>
                  </a:solidFill>
                </a:rPr>
                <a:t>Nonvolatile</a:t>
              </a:r>
              <a:endParaRPr lang="en-US"/>
            </a:p>
          </p:txBody>
        </p:sp>
        <p:grpSp>
          <p:nvGrpSpPr>
            <p:cNvPr id="80221" name="Group 349"/>
            <p:cNvGrpSpPr>
              <a:grpSpLocks/>
            </p:cNvGrpSpPr>
            <p:nvPr/>
          </p:nvGrpSpPr>
          <p:grpSpPr bwMode="auto">
            <a:xfrm>
              <a:off x="2809" y="1126"/>
              <a:ext cx="40" cy="1497"/>
              <a:chOff x="2809" y="1126"/>
              <a:chExt cx="40" cy="1497"/>
            </a:xfrm>
          </p:grpSpPr>
          <p:sp>
            <p:nvSpPr>
              <p:cNvPr id="80219" name="Line 347"/>
              <p:cNvSpPr>
                <a:spLocks noChangeShapeType="1"/>
              </p:cNvSpPr>
              <p:nvPr/>
            </p:nvSpPr>
            <p:spPr bwMode="auto">
              <a:xfrm flipV="1">
                <a:off x="2828" y="1183"/>
                <a:ext cx="1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0" name="Freeform 348"/>
              <p:cNvSpPr>
                <a:spLocks/>
              </p:cNvSpPr>
              <p:nvPr/>
            </p:nvSpPr>
            <p:spPr bwMode="auto">
              <a:xfrm>
                <a:off x="2809" y="1126"/>
                <a:ext cx="40" cy="61"/>
              </a:xfrm>
              <a:custGeom>
                <a:avLst/>
                <a:gdLst/>
                <a:ahLst/>
                <a:cxnLst>
                  <a:cxn ang="0">
                    <a:pos x="40" y="61"/>
                  </a:cxn>
                  <a:cxn ang="0">
                    <a:pos x="19" y="0"/>
                  </a:cxn>
                  <a:cxn ang="0">
                    <a:pos x="0" y="61"/>
                  </a:cxn>
                  <a:cxn ang="0">
                    <a:pos x="40" y="61"/>
                  </a:cxn>
                </a:cxnLst>
                <a:rect l="0" t="0" r="r" b="b"/>
                <a:pathLst>
                  <a:path w="40" h="61">
                    <a:moveTo>
                      <a:pt x="40" y="61"/>
                    </a:moveTo>
                    <a:lnTo>
                      <a:pt x="19" y="0"/>
                    </a:lnTo>
                    <a:lnTo>
                      <a:pt x="0" y="61"/>
                    </a:lnTo>
                    <a:lnTo>
                      <a:pt x="40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224" name="Group 352"/>
            <p:cNvGrpSpPr>
              <a:grpSpLocks/>
            </p:cNvGrpSpPr>
            <p:nvPr/>
          </p:nvGrpSpPr>
          <p:grpSpPr bwMode="auto">
            <a:xfrm>
              <a:off x="2828" y="2750"/>
              <a:ext cx="2650" cy="40"/>
              <a:chOff x="2828" y="2750"/>
              <a:chExt cx="2650" cy="40"/>
            </a:xfrm>
          </p:grpSpPr>
          <p:sp>
            <p:nvSpPr>
              <p:cNvPr id="80222" name="Line 350"/>
              <p:cNvSpPr>
                <a:spLocks noChangeShapeType="1"/>
              </p:cNvSpPr>
              <p:nvPr/>
            </p:nvSpPr>
            <p:spPr bwMode="auto">
              <a:xfrm>
                <a:off x="2828" y="2767"/>
                <a:ext cx="2592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3" name="Freeform 351"/>
              <p:cNvSpPr>
                <a:spLocks/>
              </p:cNvSpPr>
              <p:nvPr/>
            </p:nvSpPr>
            <p:spPr bwMode="auto">
              <a:xfrm>
                <a:off x="5416" y="2750"/>
                <a:ext cx="62" cy="40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62" y="19"/>
                  </a:cxn>
                  <a:cxn ang="0">
                    <a:pos x="0" y="0"/>
                  </a:cxn>
                  <a:cxn ang="0">
                    <a:pos x="0" y="40"/>
                  </a:cxn>
                </a:cxnLst>
                <a:rect l="0" t="0" r="r" b="b"/>
                <a:pathLst>
                  <a:path w="62" h="40">
                    <a:moveTo>
                      <a:pt x="0" y="40"/>
                    </a:moveTo>
                    <a:lnTo>
                      <a:pt x="62" y="19"/>
                    </a:lnTo>
                    <a:lnTo>
                      <a:pt x="0" y="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352" name="Group 480"/>
            <p:cNvGrpSpPr>
              <a:grpSpLocks/>
            </p:cNvGrpSpPr>
            <p:nvPr/>
          </p:nvGrpSpPr>
          <p:grpSpPr bwMode="auto">
            <a:xfrm>
              <a:off x="3949" y="1158"/>
              <a:ext cx="6" cy="1455"/>
              <a:chOff x="3949" y="1158"/>
              <a:chExt cx="6" cy="1455"/>
            </a:xfrm>
          </p:grpSpPr>
          <p:sp>
            <p:nvSpPr>
              <p:cNvPr id="80225" name="Freeform 353"/>
              <p:cNvSpPr>
                <a:spLocks/>
              </p:cNvSpPr>
              <p:nvPr/>
            </p:nvSpPr>
            <p:spPr bwMode="auto">
              <a:xfrm>
                <a:off x="3949" y="1158"/>
                <a:ext cx="6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6" y="4"/>
                  </a:cxn>
                </a:cxnLst>
                <a:rect l="0" t="0" r="r" b="b"/>
                <a:pathLst>
                  <a:path w="6" h="4">
                    <a:moveTo>
                      <a:pt x="6" y="4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6" name="Freeform 354"/>
              <p:cNvSpPr>
                <a:spLocks/>
              </p:cNvSpPr>
              <p:nvPr/>
            </p:nvSpPr>
            <p:spPr bwMode="auto">
              <a:xfrm>
                <a:off x="3949" y="116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7" name="Freeform 355"/>
              <p:cNvSpPr>
                <a:spLocks/>
              </p:cNvSpPr>
              <p:nvPr/>
            </p:nvSpPr>
            <p:spPr bwMode="auto">
              <a:xfrm>
                <a:off x="3949" y="1180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8" name="Freeform 356"/>
              <p:cNvSpPr>
                <a:spLocks/>
              </p:cNvSpPr>
              <p:nvPr/>
            </p:nvSpPr>
            <p:spPr bwMode="auto">
              <a:xfrm>
                <a:off x="3949" y="119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29" name="Freeform 357"/>
              <p:cNvSpPr>
                <a:spLocks/>
              </p:cNvSpPr>
              <p:nvPr/>
            </p:nvSpPr>
            <p:spPr bwMode="auto">
              <a:xfrm>
                <a:off x="3949" y="1203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0" name="Freeform 358"/>
              <p:cNvSpPr>
                <a:spLocks/>
              </p:cNvSpPr>
              <p:nvPr/>
            </p:nvSpPr>
            <p:spPr bwMode="auto">
              <a:xfrm>
                <a:off x="3949" y="121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1" name="Freeform 359"/>
              <p:cNvSpPr>
                <a:spLocks/>
              </p:cNvSpPr>
              <p:nvPr/>
            </p:nvSpPr>
            <p:spPr bwMode="auto">
              <a:xfrm>
                <a:off x="3949" y="1226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2" name="Freeform 360"/>
              <p:cNvSpPr>
                <a:spLocks/>
              </p:cNvSpPr>
              <p:nvPr/>
            </p:nvSpPr>
            <p:spPr bwMode="auto">
              <a:xfrm>
                <a:off x="3949" y="123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3" name="Freeform 361"/>
              <p:cNvSpPr>
                <a:spLocks/>
              </p:cNvSpPr>
              <p:nvPr/>
            </p:nvSpPr>
            <p:spPr bwMode="auto">
              <a:xfrm>
                <a:off x="3949" y="1249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4" name="Freeform 362"/>
              <p:cNvSpPr>
                <a:spLocks/>
              </p:cNvSpPr>
              <p:nvPr/>
            </p:nvSpPr>
            <p:spPr bwMode="auto">
              <a:xfrm>
                <a:off x="3949" y="126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5" name="Freeform 363"/>
              <p:cNvSpPr>
                <a:spLocks/>
              </p:cNvSpPr>
              <p:nvPr/>
            </p:nvSpPr>
            <p:spPr bwMode="auto">
              <a:xfrm>
                <a:off x="3949" y="1272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6" name="Freeform 364"/>
              <p:cNvSpPr>
                <a:spLocks/>
              </p:cNvSpPr>
              <p:nvPr/>
            </p:nvSpPr>
            <p:spPr bwMode="auto">
              <a:xfrm>
                <a:off x="3949" y="128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7" name="Freeform 365"/>
              <p:cNvSpPr>
                <a:spLocks/>
              </p:cNvSpPr>
              <p:nvPr/>
            </p:nvSpPr>
            <p:spPr bwMode="auto">
              <a:xfrm>
                <a:off x="3949" y="1295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8" name="Freeform 366"/>
              <p:cNvSpPr>
                <a:spLocks/>
              </p:cNvSpPr>
              <p:nvPr/>
            </p:nvSpPr>
            <p:spPr bwMode="auto">
              <a:xfrm>
                <a:off x="3949" y="130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39" name="Freeform 367"/>
              <p:cNvSpPr>
                <a:spLocks/>
              </p:cNvSpPr>
              <p:nvPr/>
            </p:nvSpPr>
            <p:spPr bwMode="auto">
              <a:xfrm>
                <a:off x="3949" y="131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0" name="Freeform 368"/>
              <p:cNvSpPr>
                <a:spLocks/>
              </p:cNvSpPr>
              <p:nvPr/>
            </p:nvSpPr>
            <p:spPr bwMode="auto">
              <a:xfrm>
                <a:off x="3949" y="132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1" name="Freeform 369"/>
              <p:cNvSpPr>
                <a:spLocks/>
              </p:cNvSpPr>
              <p:nvPr/>
            </p:nvSpPr>
            <p:spPr bwMode="auto">
              <a:xfrm>
                <a:off x="3949" y="134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2" name="Freeform 370"/>
              <p:cNvSpPr>
                <a:spLocks/>
              </p:cNvSpPr>
              <p:nvPr/>
            </p:nvSpPr>
            <p:spPr bwMode="auto">
              <a:xfrm>
                <a:off x="3949" y="135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3" name="Freeform 371"/>
              <p:cNvSpPr>
                <a:spLocks/>
              </p:cNvSpPr>
              <p:nvPr/>
            </p:nvSpPr>
            <p:spPr bwMode="auto">
              <a:xfrm>
                <a:off x="3949" y="136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4" name="Freeform 372"/>
              <p:cNvSpPr>
                <a:spLocks/>
              </p:cNvSpPr>
              <p:nvPr/>
            </p:nvSpPr>
            <p:spPr bwMode="auto">
              <a:xfrm>
                <a:off x="3949" y="137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5" name="Freeform 373"/>
              <p:cNvSpPr>
                <a:spLocks/>
              </p:cNvSpPr>
              <p:nvPr/>
            </p:nvSpPr>
            <p:spPr bwMode="auto">
              <a:xfrm>
                <a:off x="3949" y="138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6" name="Freeform 374"/>
              <p:cNvSpPr>
                <a:spLocks/>
              </p:cNvSpPr>
              <p:nvPr/>
            </p:nvSpPr>
            <p:spPr bwMode="auto">
              <a:xfrm>
                <a:off x="3949" y="139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7" name="Freeform 375"/>
              <p:cNvSpPr>
                <a:spLocks/>
              </p:cNvSpPr>
              <p:nvPr/>
            </p:nvSpPr>
            <p:spPr bwMode="auto">
              <a:xfrm>
                <a:off x="3949" y="141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8" name="Freeform 376"/>
              <p:cNvSpPr>
                <a:spLocks/>
              </p:cNvSpPr>
              <p:nvPr/>
            </p:nvSpPr>
            <p:spPr bwMode="auto">
              <a:xfrm>
                <a:off x="3949" y="142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49" name="Freeform 377"/>
              <p:cNvSpPr>
                <a:spLocks/>
              </p:cNvSpPr>
              <p:nvPr/>
            </p:nvSpPr>
            <p:spPr bwMode="auto">
              <a:xfrm>
                <a:off x="3949" y="143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0" name="Freeform 378"/>
              <p:cNvSpPr>
                <a:spLocks/>
              </p:cNvSpPr>
              <p:nvPr/>
            </p:nvSpPr>
            <p:spPr bwMode="auto">
              <a:xfrm>
                <a:off x="3949" y="144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1" name="Freeform 379"/>
              <p:cNvSpPr>
                <a:spLocks/>
              </p:cNvSpPr>
              <p:nvPr/>
            </p:nvSpPr>
            <p:spPr bwMode="auto">
              <a:xfrm>
                <a:off x="3949" y="145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2" name="Freeform 380"/>
              <p:cNvSpPr>
                <a:spLocks/>
              </p:cNvSpPr>
              <p:nvPr/>
            </p:nvSpPr>
            <p:spPr bwMode="auto">
              <a:xfrm>
                <a:off x="3949" y="146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3" name="Freeform 381"/>
              <p:cNvSpPr>
                <a:spLocks/>
              </p:cNvSpPr>
              <p:nvPr/>
            </p:nvSpPr>
            <p:spPr bwMode="auto">
              <a:xfrm>
                <a:off x="3949" y="147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4" name="Freeform 382"/>
              <p:cNvSpPr>
                <a:spLocks/>
              </p:cNvSpPr>
              <p:nvPr/>
            </p:nvSpPr>
            <p:spPr bwMode="auto">
              <a:xfrm>
                <a:off x="3949" y="1491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5" name="Freeform 383"/>
              <p:cNvSpPr>
                <a:spLocks/>
              </p:cNvSpPr>
              <p:nvPr/>
            </p:nvSpPr>
            <p:spPr bwMode="auto">
              <a:xfrm>
                <a:off x="3949" y="150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6" name="Freeform 384"/>
              <p:cNvSpPr>
                <a:spLocks/>
              </p:cNvSpPr>
              <p:nvPr/>
            </p:nvSpPr>
            <p:spPr bwMode="auto">
              <a:xfrm>
                <a:off x="3949" y="1514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7" name="Freeform 385"/>
              <p:cNvSpPr>
                <a:spLocks/>
              </p:cNvSpPr>
              <p:nvPr/>
            </p:nvSpPr>
            <p:spPr bwMode="auto">
              <a:xfrm>
                <a:off x="3949" y="152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8" name="Freeform 386"/>
              <p:cNvSpPr>
                <a:spLocks/>
              </p:cNvSpPr>
              <p:nvPr/>
            </p:nvSpPr>
            <p:spPr bwMode="auto">
              <a:xfrm>
                <a:off x="3949" y="1537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59" name="Freeform 387"/>
              <p:cNvSpPr>
                <a:spLocks/>
              </p:cNvSpPr>
              <p:nvPr/>
            </p:nvSpPr>
            <p:spPr bwMode="auto">
              <a:xfrm>
                <a:off x="3949" y="154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0" name="Freeform 388"/>
              <p:cNvSpPr>
                <a:spLocks/>
              </p:cNvSpPr>
              <p:nvPr/>
            </p:nvSpPr>
            <p:spPr bwMode="auto">
              <a:xfrm>
                <a:off x="3949" y="1560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1" name="Freeform 389"/>
              <p:cNvSpPr>
                <a:spLocks/>
              </p:cNvSpPr>
              <p:nvPr/>
            </p:nvSpPr>
            <p:spPr bwMode="auto">
              <a:xfrm>
                <a:off x="3949" y="157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2" name="Freeform 390"/>
              <p:cNvSpPr>
                <a:spLocks/>
              </p:cNvSpPr>
              <p:nvPr/>
            </p:nvSpPr>
            <p:spPr bwMode="auto">
              <a:xfrm>
                <a:off x="3949" y="1583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3" name="Freeform 391"/>
              <p:cNvSpPr>
                <a:spLocks/>
              </p:cNvSpPr>
              <p:nvPr/>
            </p:nvSpPr>
            <p:spPr bwMode="auto">
              <a:xfrm>
                <a:off x="3949" y="159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4" name="Freeform 392"/>
              <p:cNvSpPr>
                <a:spLocks/>
              </p:cNvSpPr>
              <p:nvPr/>
            </p:nvSpPr>
            <p:spPr bwMode="auto">
              <a:xfrm>
                <a:off x="3949" y="1606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5" name="Freeform 393"/>
              <p:cNvSpPr>
                <a:spLocks/>
              </p:cNvSpPr>
              <p:nvPr/>
            </p:nvSpPr>
            <p:spPr bwMode="auto">
              <a:xfrm>
                <a:off x="3949" y="161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6" name="Freeform 394"/>
              <p:cNvSpPr>
                <a:spLocks/>
              </p:cNvSpPr>
              <p:nvPr/>
            </p:nvSpPr>
            <p:spPr bwMode="auto">
              <a:xfrm>
                <a:off x="3949" y="1629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7" name="Freeform 395"/>
              <p:cNvSpPr>
                <a:spLocks/>
              </p:cNvSpPr>
              <p:nvPr/>
            </p:nvSpPr>
            <p:spPr bwMode="auto">
              <a:xfrm>
                <a:off x="3949" y="164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8" name="Freeform 396"/>
              <p:cNvSpPr>
                <a:spLocks/>
              </p:cNvSpPr>
              <p:nvPr/>
            </p:nvSpPr>
            <p:spPr bwMode="auto">
              <a:xfrm>
                <a:off x="3949" y="165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69" name="Freeform 397"/>
              <p:cNvSpPr>
                <a:spLocks/>
              </p:cNvSpPr>
              <p:nvPr/>
            </p:nvSpPr>
            <p:spPr bwMode="auto">
              <a:xfrm>
                <a:off x="3949" y="166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0" name="Freeform 398"/>
              <p:cNvSpPr>
                <a:spLocks/>
              </p:cNvSpPr>
              <p:nvPr/>
            </p:nvSpPr>
            <p:spPr bwMode="auto">
              <a:xfrm>
                <a:off x="3949" y="167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1" name="Freeform 399"/>
              <p:cNvSpPr>
                <a:spLocks/>
              </p:cNvSpPr>
              <p:nvPr/>
            </p:nvSpPr>
            <p:spPr bwMode="auto">
              <a:xfrm>
                <a:off x="3949" y="168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2" name="Freeform 400"/>
              <p:cNvSpPr>
                <a:spLocks/>
              </p:cNvSpPr>
              <p:nvPr/>
            </p:nvSpPr>
            <p:spPr bwMode="auto">
              <a:xfrm>
                <a:off x="3949" y="169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3" name="Freeform 401"/>
              <p:cNvSpPr>
                <a:spLocks/>
              </p:cNvSpPr>
              <p:nvPr/>
            </p:nvSpPr>
            <p:spPr bwMode="auto">
              <a:xfrm>
                <a:off x="3949" y="170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4" name="Freeform 402"/>
              <p:cNvSpPr>
                <a:spLocks/>
              </p:cNvSpPr>
              <p:nvPr/>
            </p:nvSpPr>
            <p:spPr bwMode="auto">
              <a:xfrm>
                <a:off x="3949" y="172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5" name="Freeform 403"/>
              <p:cNvSpPr>
                <a:spLocks/>
              </p:cNvSpPr>
              <p:nvPr/>
            </p:nvSpPr>
            <p:spPr bwMode="auto">
              <a:xfrm>
                <a:off x="3949" y="173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6" name="Freeform 404"/>
              <p:cNvSpPr>
                <a:spLocks/>
              </p:cNvSpPr>
              <p:nvPr/>
            </p:nvSpPr>
            <p:spPr bwMode="auto">
              <a:xfrm>
                <a:off x="3949" y="174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7" name="Freeform 405"/>
              <p:cNvSpPr>
                <a:spLocks/>
              </p:cNvSpPr>
              <p:nvPr/>
            </p:nvSpPr>
            <p:spPr bwMode="auto">
              <a:xfrm>
                <a:off x="3949" y="175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8" name="Freeform 406"/>
              <p:cNvSpPr>
                <a:spLocks/>
              </p:cNvSpPr>
              <p:nvPr/>
            </p:nvSpPr>
            <p:spPr bwMode="auto">
              <a:xfrm>
                <a:off x="3949" y="176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79" name="Freeform 407"/>
              <p:cNvSpPr>
                <a:spLocks/>
              </p:cNvSpPr>
              <p:nvPr/>
            </p:nvSpPr>
            <p:spPr bwMode="auto">
              <a:xfrm>
                <a:off x="3949" y="177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0" name="Freeform 408"/>
              <p:cNvSpPr>
                <a:spLocks/>
              </p:cNvSpPr>
              <p:nvPr/>
            </p:nvSpPr>
            <p:spPr bwMode="auto">
              <a:xfrm>
                <a:off x="3949" y="179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1" name="Freeform 409"/>
              <p:cNvSpPr>
                <a:spLocks/>
              </p:cNvSpPr>
              <p:nvPr/>
            </p:nvSpPr>
            <p:spPr bwMode="auto">
              <a:xfrm>
                <a:off x="3949" y="180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2" name="Freeform 410"/>
              <p:cNvSpPr>
                <a:spLocks/>
              </p:cNvSpPr>
              <p:nvPr/>
            </p:nvSpPr>
            <p:spPr bwMode="auto">
              <a:xfrm>
                <a:off x="3949" y="181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3" name="Freeform 411"/>
              <p:cNvSpPr>
                <a:spLocks/>
              </p:cNvSpPr>
              <p:nvPr/>
            </p:nvSpPr>
            <p:spPr bwMode="auto">
              <a:xfrm>
                <a:off x="3949" y="1825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4" name="Freeform 412"/>
              <p:cNvSpPr>
                <a:spLocks/>
              </p:cNvSpPr>
              <p:nvPr/>
            </p:nvSpPr>
            <p:spPr bwMode="auto">
              <a:xfrm>
                <a:off x="3949" y="183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5" name="Freeform 413"/>
              <p:cNvSpPr>
                <a:spLocks/>
              </p:cNvSpPr>
              <p:nvPr/>
            </p:nvSpPr>
            <p:spPr bwMode="auto">
              <a:xfrm>
                <a:off x="3949" y="1848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6" name="Freeform 414"/>
              <p:cNvSpPr>
                <a:spLocks/>
              </p:cNvSpPr>
              <p:nvPr/>
            </p:nvSpPr>
            <p:spPr bwMode="auto">
              <a:xfrm>
                <a:off x="3949" y="185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7" name="Freeform 415"/>
              <p:cNvSpPr>
                <a:spLocks/>
              </p:cNvSpPr>
              <p:nvPr/>
            </p:nvSpPr>
            <p:spPr bwMode="auto">
              <a:xfrm>
                <a:off x="3949" y="1871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8" name="Freeform 416"/>
              <p:cNvSpPr>
                <a:spLocks/>
              </p:cNvSpPr>
              <p:nvPr/>
            </p:nvSpPr>
            <p:spPr bwMode="auto">
              <a:xfrm>
                <a:off x="3949" y="188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89" name="Freeform 417"/>
              <p:cNvSpPr>
                <a:spLocks/>
              </p:cNvSpPr>
              <p:nvPr/>
            </p:nvSpPr>
            <p:spPr bwMode="auto">
              <a:xfrm>
                <a:off x="3949" y="1894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0" name="Freeform 418"/>
              <p:cNvSpPr>
                <a:spLocks/>
              </p:cNvSpPr>
              <p:nvPr/>
            </p:nvSpPr>
            <p:spPr bwMode="auto">
              <a:xfrm>
                <a:off x="3949" y="190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1" name="Freeform 419"/>
              <p:cNvSpPr>
                <a:spLocks/>
              </p:cNvSpPr>
              <p:nvPr/>
            </p:nvSpPr>
            <p:spPr bwMode="auto">
              <a:xfrm>
                <a:off x="3949" y="1917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2" name="Freeform 420"/>
              <p:cNvSpPr>
                <a:spLocks/>
              </p:cNvSpPr>
              <p:nvPr/>
            </p:nvSpPr>
            <p:spPr bwMode="auto">
              <a:xfrm>
                <a:off x="3949" y="192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3" name="Freeform 421"/>
              <p:cNvSpPr>
                <a:spLocks/>
              </p:cNvSpPr>
              <p:nvPr/>
            </p:nvSpPr>
            <p:spPr bwMode="auto">
              <a:xfrm>
                <a:off x="3949" y="1940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4" name="Freeform 422"/>
              <p:cNvSpPr>
                <a:spLocks/>
              </p:cNvSpPr>
              <p:nvPr/>
            </p:nvSpPr>
            <p:spPr bwMode="auto">
              <a:xfrm>
                <a:off x="3949" y="195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5" name="Freeform 423"/>
              <p:cNvSpPr>
                <a:spLocks/>
              </p:cNvSpPr>
              <p:nvPr/>
            </p:nvSpPr>
            <p:spPr bwMode="auto">
              <a:xfrm>
                <a:off x="3949" y="1963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6" name="Freeform 424"/>
              <p:cNvSpPr>
                <a:spLocks/>
              </p:cNvSpPr>
              <p:nvPr/>
            </p:nvSpPr>
            <p:spPr bwMode="auto">
              <a:xfrm>
                <a:off x="3949" y="197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7" name="Freeform 425"/>
              <p:cNvSpPr>
                <a:spLocks/>
              </p:cNvSpPr>
              <p:nvPr/>
            </p:nvSpPr>
            <p:spPr bwMode="auto">
              <a:xfrm>
                <a:off x="3949" y="198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8" name="Freeform 426"/>
              <p:cNvSpPr>
                <a:spLocks/>
              </p:cNvSpPr>
              <p:nvPr/>
            </p:nvSpPr>
            <p:spPr bwMode="auto">
              <a:xfrm>
                <a:off x="3949" y="199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299" name="Freeform 427"/>
              <p:cNvSpPr>
                <a:spLocks/>
              </p:cNvSpPr>
              <p:nvPr/>
            </p:nvSpPr>
            <p:spPr bwMode="auto">
              <a:xfrm>
                <a:off x="3949" y="200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0" name="Freeform 428"/>
              <p:cNvSpPr>
                <a:spLocks/>
              </p:cNvSpPr>
              <p:nvPr/>
            </p:nvSpPr>
            <p:spPr bwMode="auto">
              <a:xfrm>
                <a:off x="3949" y="202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1" name="Freeform 429"/>
              <p:cNvSpPr>
                <a:spLocks/>
              </p:cNvSpPr>
              <p:nvPr/>
            </p:nvSpPr>
            <p:spPr bwMode="auto">
              <a:xfrm>
                <a:off x="3949" y="203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2" name="Freeform 430"/>
              <p:cNvSpPr>
                <a:spLocks/>
              </p:cNvSpPr>
              <p:nvPr/>
            </p:nvSpPr>
            <p:spPr bwMode="auto">
              <a:xfrm>
                <a:off x="3949" y="204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3" name="Freeform 431"/>
              <p:cNvSpPr>
                <a:spLocks/>
              </p:cNvSpPr>
              <p:nvPr/>
            </p:nvSpPr>
            <p:spPr bwMode="auto">
              <a:xfrm>
                <a:off x="3949" y="205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4" name="Freeform 432"/>
              <p:cNvSpPr>
                <a:spLocks/>
              </p:cNvSpPr>
              <p:nvPr/>
            </p:nvSpPr>
            <p:spPr bwMode="auto">
              <a:xfrm>
                <a:off x="3949" y="206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5" name="Freeform 433"/>
              <p:cNvSpPr>
                <a:spLocks/>
              </p:cNvSpPr>
              <p:nvPr/>
            </p:nvSpPr>
            <p:spPr bwMode="auto">
              <a:xfrm>
                <a:off x="3949" y="207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6" name="Freeform 434"/>
              <p:cNvSpPr>
                <a:spLocks/>
              </p:cNvSpPr>
              <p:nvPr/>
            </p:nvSpPr>
            <p:spPr bwMode="auto">
              <a:xfrm>
                <a:off x="3949" y="208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7" name="Freeform 435"/>
              <p:cNvSpPr>
                <a:spLocks/>
              </p:cNvSpPr>
              <p:nvPr/>
            </p:nvSpPr>
            <p:spPr bwMode="auto">
              <a:xfrm>
                <a:off x="3949" y="210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8" name="Freeform 436"/>
              <p:cNvSpPr>
                <a:spLocks/>
              </p:cNvSpPr>
              <p:nvPr/>
            </p:nvSpPr>
            <p:spPr bwMode="auto">
              <a:xfrm>
                <a:off x="3949" y="211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09" name="Freeform 437"/>
              <p:cNvSpPr>
                <a:spLocks/>
              </p:cNvSpPr>
              <p:nvPr/>
            </p:nvSpPr>
            <p:spPr bwMode="auto">
              <a:xfrm>
                <a:off x="3949" y="212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0" name="Freeform 438"/>
              <p:cNvSpPr>
                <a:spLocks/>
              </p:cNvSpPr>
              <p:nvPr/>
            </p:nvSpPr>
            <p:spPr bwMode="auto">
              <a:xfrm>
                <a:off x="3949" y="213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1" name="Freeform 439"/>
              <p:cNvSpPr>
                <a:spLocks/>
              </p:cNvSpPr>
              <p:nvPr/>
            </p:nvSpPr>
            <p:spPr bwMode="auto">
              <a:xfrm>
                <a:off x="3949" y="214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2" name="Freeform 440"/>
              <p:cNvSpPr>
                <a:spLocks/>
              </p:cNvSpPr>
              <p:nvPr/>
            </p:nvSpPr>
            <p:spPr bwMode="auto">
              <a:xfrm>
                <a:off x="3949" y="2159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3" name="Freeform 441"/>
              <p:cNvSpPr>
                <a:spLocks/>
              </p:cNvSpPr>
              <p:nvPr/>
            </p:nvSpPr>
            <p:spPr bwMode="auto">
              <a:xfrm>
                <a:off x="3949" y="217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4" name="Freeform 442"/>
              <p:cNvSpPr>
                <a:spLocks/>
              </p:cNvSpPr>
              <p:nvPr/>
            </p:nvSpPr>
            <p:spPr bwMode="auto">
              <a:xfrm>
                <a:off x="3949" y="2182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5" name="Freeform 443"/>
              <p:cNvSpPr>
                <a:spLocks/>
              </p:cNvSpPr>
              <p:nvPr/>
            </p:nvSpPr>
            <p:spPr bwMode="auto">
              <a:xfrm>
                <a:off x="3949" y="219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6" name="Freeform 444"/>
              <p:cNvSpPr>
                <a:spLocks/>
              </p:cNvSpPr>
              <p:nvPr/>
            </p:nvSpPr>
            <p:spPr bwMode="auto">
              <a:xfrm>
                <a:off x="3949" y="2205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7" name="Freeform 445"/>
              <p:cNvSpPr>
                <a:spLocks/>
              </p:cNvSpPr>
              <p:nvPr/>
            </p:nvSpPr>
            <p:spPr bwMode="auto">
              <a:xfrm>
                <a:off x="3949" y="221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8" name="Freeform 446"/>
              <p:cNvSpPr>
                <a:spLocks/>
              </p:cNvSpPr>
              <p:nvPr/>
            </p:nvSpPr>
            <p:spPr bwMode="auto">
              <a:xfrm>
                <a:off x="3949" y="2228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19" name="Freeform 447"/>
              <p:cNvSpPr>
                <a:spLocks/>
              </p:cNvSpPr>
              <p:nvPr/>
            </p:nvSpPr>
            <p:spPr bwMode="auto">
              <a:xfrm>
                <a:off x="3949" y="223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0" name="Freeform 448"/>
              <p:cNvSpPr>
                <a:spLocks/>
              </p:cNvSpPr>
              <p:nvPr/>
            </p:nvSpPr>
            <p:spPr bwMode="auto">
              <a:xfrm>
                <a:off x="3949" y="2251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1" name="Freeform 449"/>
              <p:cNvSpPr>
                <a:spLocks/>
              </p:cNvSpPr>
              <p:nvPr/>
            </p:nvSpPr>
            <p:spPr bwMode="auto">
              <a:xfrm>
                <a:off x="3949" y="226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2" name="Freeform 450"/>
              <p:cNvSpPr>
                <a:spLocks/>
              </p:cNvSpPr>
              <p:nvPr/>
            </p:nvSpPr>
            <p:spPr bwMode="auto">
              <a:xfrm>
                <a:off x="3949" y="2274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3" name="Freeform 451"/>
              <p:cNvSpPr>
                <a:spLocks/>
              </p:cNvSpPr>
              <p:nvPr/>
            </p:nvSpPr>
            <p:spPr bwMode="auto">
              <a:xfrm>
                <a:off x="3949" y="228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4" name="Freeform 452"/>
              <p:cNvSpPr>
                <a:spLocks/>
              </p:cNvSpPr>
              <p:nvPr/>
            </p:nvSpPr>
            <p:spPr bwMode="auto">
              <a:xfrm>
                <a:off x="3949" y="2297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5" name="Freeform 453"/>
              <p:cNvSpPr>
                <a:spLocks/>
              </p:cNvSpPr>
              <p:nvPr/>
            </p:nvSpPr>
            <p:spPr bwMode="auto">
              <a:xfrm>
                <a:off x="3949" y="230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6" name="Freeform 454"/>
              <p:cNvSpPr>
                <a:spLocks/>
              </p:cNvSpPr>
              <p:nvPr/>
            </p:nvSpPr>
            <p:spPr bwMode="auto">
              <a:xfrm>
                <a:off x="3949" y="232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7" name="Freeform 455"/>
              <p:cNvSpPr>
                <a:spLocks/>
              </p:cNvSpPr>
              <p:nvPr/>
            </p:nvSpPr>
            <p:spPr bwMode="auto">
              <a:xfrm>
                <a:off x="3949" y="233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8" name="Freeform 456"/>
              <p:cNvSpPr>
                <a:spLocks/>
              </p:cNvSpPr>
              <p:nvPr/>
            </p:nvSpPr>
            <p:spPr bwMode="auto">
              <a:xfrm>
                <a:off x="3949" y="234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29" name="Freeform 457"/>
              <p:cNvSpPr>
                <a:spLocks/>
              </p:cNvSpPr>
              <p:nvPr/>
            </p:nvSpPr>
            <p:spPr bwMode="auto">
              <a:xfrm>
                <a:off x="3949" y="235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0" name="Freeform 458"/>
              <p:cNvSpPr>
                <a:spLocks/>
              </p:cNvSpPr>
              <p:nvPr/>
            </p:nvSpPr>
            <p:spPr bwMode="auto">
              <a:xfrm>
                <a:off x="3949" y="236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1" name="Freeform 459"/>
              <p:cNvSpPr>
                <a:spLocks/>
              </p:cNvSpPr>
              <p:nvPr/>
            </p:nvSpPr>
            <p:spPr bwMode="auto">
              <a:xfrm>
                <a:off x="3949" y="237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2" name="Freeform 460"/>
              <p:cNvSpPr>
                <a:spLocks/>
              </p:cNvSpPr>
              <p:nvPr/>
            </p:nvSpPr>
            <p:spPr bwMode="auto">
              <a:xfrm>
                <a:off x="3949" y="238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3" name="Freeform 461"/>
              <p:cNvSpPr>
                <a:spLocks/>
              </p:cNvSpPr>
              <p:nvPr/>
            </p:nvSpPr>
            <p:spPr bwMode="auto">
              <a:xfrm>
                <a:off x="3949" y="240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4" name="Freeform 462"/>
              <p:cNvSpPr>
                <a:spLocks/>
              </p:cNvSpPr>
              <p:nvPr/>
            </p:nvSpPr>
            <p:spPr bwMode="auto">
              <a:xfrm>
                <a:off x="3949" y="2412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5" name="Freeform 463"/>
              <p:cNvSpPr>
                <a:spLocks/>
              </p:cNvSpPr>
              <p:nvPr/>
            </p:nvSpPr>
            <p:spPr bwMode="auto">
              <a:xfrm>
                <a:off x="3949" y="242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6" name="Freeform 464"/>
              <p:cNvSpPr>
                <a:spLocks/>
              </p:cNvSpPr>
              <p:nvPr/>
            </p:nvSpPr>
            <p:spPr bwMode="auto">
              <a:xfrm>
                <a:off x="3949" y="2435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7" name="Freeform 465"/>
              <p:cNvSpPr>
                <a:spLocks/>
              </p:cNvSpPr>
              <p:nvPr/>
            </p:nvSpPr>
            <p:spPr bwMode="auto">
              <a:xfrm>
                <a:off x="3949" y="244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8" name="Freeform 466"/>
              <p:cNvSpPr>
                <a:spLocks/>
              </p:cNvSpPr>
              <p:nvPr/>
            </p:nvSpPr>
            <p:spPr bwMode="auto">
              <a:xfrm>
                <a:off x="3949" y="2458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39" name="Freeform 467"/>
              <p:cNvSpPr>
                <a:spLocks/>
              </p:cNvSpPr>
              <p:nvPr/>
            </p:nvSpPr>
            <p:spPr bwMode="auto">
              <a:xfrm>
                <a:off x="3949" y="2469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0" name="Freeform 468"/>
              <p:cNvSpPr>
                <a:spLocks/>
              </p:cNvSpPr>
              <p:nvPr/>
            </p:nvSpPr>
            <p:spPr bwMode="auto">
              <a:xfrm>
                <a:off x="3949" y="2481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1" name="Freeform 469"/>
              <p:cNvSpPr>
                <a:spLocks/>
              </p:cNvSpPr>
              <p:nvPr/>
            </p:nvSpPr>
            <p:spPr bwMode="auto">
              <a:xfrm>
                <a:off x="3949" y="2493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2" name="Freeform 470"/>
              <p:cNvSpPr>
                <a:spLocks/>
              </p:cNvSpPr>
              <p:nvPr/>
            </p:nvSpPr>
            <p:spPr bwMode="auto">
              <a:xfrm>
                <a:off x="3949" y="2504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3" name="Freeform 471"/>
              <p:cNvSpPr>
                <a:spLocks/>
              </p:cNvSpPr>
              <p:nvPr/>
            </p:nvSpPr>
            <p:spPr bwMode="auto">
              <a:xfrm>
                <a:off x="3949" y="2516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4" name="Freeform 472"/>
              <p:cNvSpPr>
                <a:spLocks/>
              </p:cNvSpPr>
              <p:nvPr/>
            </p:nvSpPr>
            <p:spPr bwMode="auto">
              <a:xfrm>
                <a:off x="3949" y="2527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5" name="Freeform 473"/>
              <p:cNvSpPr>
                <a:spLocks/>
              </p:cNvSpPr>
              <p:nvPr/>
            </p:nvSpPr>
            <p:spPr bwMode="auto">
              <a:xfrm>
                <a:off x="3949" y="2539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6" name="Freeform 474"/>
              <p:cNvSpPr>
                <a:spLocks/>
              </p:cNvSpPr>
              <p:nvPr/>
            </p:nvSpPr>
            <p:spPr bwMode="auto">
              <a:xfrm>
                <a:off x="3949" y="2550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7" name="Freeform 475"/>
              <p:cNvSpPr>
                <a:spLocks/>
              </p:cNvSpPr>
              <p:nvPr/>
            </p:nvSpPr>
            <p:spPr bwMode="auto">
              <a:xfrm>
                <a:off x="3949" y="2562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8" name="Freeform 476"/>
              <p:cNvSpPr>
                <a:spLocks/>
              </p:cNvSpPr>
              <p:nvPr/>
            </p:nvSpPr>
            <p:spPr bwMode="auto">
              <a:xfrm>
                <a:off x="3949" y="2573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49" name="Freeform 477"/>
              <p:cNvSpPr>
                <a:spLocks/>
              </p:cNvSpPr>
              <p:nvPr/>
            </p:nvSpPr>
            <p:spPr bwMode="auto">
              <a:xfrm>
                <a:off x="3949" y="2585"/>
                <a:ext cx="6" cy="5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3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50" name="Freeform 478"/>
              <p:cNvSpPr>
                <a:spLocks/>
              </p:cNvSpPr>
              <p:nvPr/>
            </p:nvSpPr>
            <p:spPr bwMode="auto">
              <a:xfrm>
                <a:off x="3949" y="2596"/>
                <a:ext cx="6" cy="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6" y="4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51" name="Freeform 479"/>
              <p:cNvSpPr>
                <a:spLocks/>
              </p:cNvSpPr>
              <p:nvPr/>
            </p:nvSpPr>
            <p:spPr bwMode="auto">
              <a:xfrm>
                <a:off x="3949" y="2608"/>
                <a:ext cx="6" cy="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353" name="Rectangle 481"/>
            <p:cNvSpPr>
              <a:spLocks noChangeArrowheads="1"/>
            </p:cNvSpPr>
            <p:nvPr/>
          </p:nvSpPr>
          <p:spPr bwMode="auto">
            <a:xfrm>
              <a:off x="3980" y="2337"/>
              <a:ext cx="463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54" name="Rectangle 482"/>
            <p:cNvSpPr>
              <a:spLocks noChangeArrowheads="1"/>
            </p:cNvSpPr>
            <p:nvPr/>
          </p:nvSpPr>
          <p:spPr bwMode="auto">
            <a:xfrm>
              <a:off x="4105" y="2335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i="1">
                  <a:solidFill>
                    <a:srgbClr val="000000"/>
                  </a:solidFill>
                </a:rPr>
                <a:t>In-system</a:t>
              </a:r>
              <a:endParaRPr lang="en-US"/>
            </a:p>
          </p:txBody>
        </p:sp>
        <p:sp>
          <p:nvSpPr>
            <p:cNvPr id="80355" name="Rectangle 483"/>
            <p:cNvSpPr>
              <a:spLocks noChangeArrowheads="1"/>
            </p:cNvSpPr>
            <p:nvPr/>
          </p:nvSpPr>
          <p:spPr bwMode="auto">
            <a:xfrm>
              <a:off x="4037" y="2421"/>
              <a:ext cx="4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i="1">
                  <a:solidFill>
                    <a:srgbClr val="000000"/>
                  </a:solidFill>
                </a:rPr>
                <a:t>programmable</a:t>
              </a:r>
              <a:endParaRPr lang="en-US"/>
            </a:p>
          </p:txBody>
        </p:sp>
        <p:sp>
          <p:nvSpPr>
            <p:cNvPr id="80356" name="Rectangle 484"/>
            <p:cNvSpPr>
              <a:spLocks noChangeArrowheads="1"/>
            </p:cNvSpPr>
            <p:nvPr/>
          </p:nvSpPr>
          <p:spPr bwMode="auto">
            <a:xfrm>
              <a:off x="4815" y="1300"/>
              <a:ext cx="521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57" name="Rectangle 485"/>
            <p:cNvSpPr>
              <a:spLocks noChangeArrowheads="1"/>
            </p:cNvSpPr>
            <p:nvPr/>
          </p:nvSpPr>
          <p:spPr bwMode="auto">
            <a:xfrm>
              <a:off x="4916" y="1300"/>
              <a:ext cx="39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i="1">
                  <a:solidFill>
                    <a:srgbClr val="000000"/>
                  </a:solidFill>
                </a:rPr>
                <a:t>Ideal memory</a:t>
              </a:r>
              <a:endParaRPr lang="en-US"/>
            </a:p>
          </p:txBody>
        </p:sp>
        <p:grpSp>
          <p:nvGrpSpPr>
            <p:cNvPr id="80360" name="Group 488"/>
            <p:cNvGrpSpPr>
              <a:grpSpLocks/>
            </p:cNvGrpSpPr>
            <p:nvPr/>
          </p:nvGrpSpPr>
          <p:grpSpPr bwMode="auto">
            <a:xfrm>
              <a:off x="2895" y="1961"/>
              <a:ext cx="41" cy="173"/>
              <a:chOff x="2895" y="1961"/>
              <a:chExt cx="41" cy="173"/>
            </a:xfrm>
          </p:grpSpPr>
          <p:sp>
            <p:nvSpPr>
              <p:cNvPr id="80358" name="Line 486"/>
              <p:cNvSpPr>
                <a:spLocks noChangeShapeType="1"/>
              </p:cNvSpPr>
              <p:nvPr/>
            </p:nvSpPr>
            <p:spPr bwMode="auto">
              <a:xfrm flipV="1">
                <a:off x="2915" y="1961"/>
                <a:ext cx="1" cy="17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59" name="Freeform 487"/>
              <p:cNvSpPr>
                <a:spLocks/>
              </p:cNvSpPr>
              <p:nvPr/>
            </p:nvSpPr>
            <p:spPr bwMode="auto">
              <a:xfrm>
                <a:off x="2895" y="1961"/>
                <a:ext cx="41" cy="61"/>
              </a:xfrm>
              <a:custGeom>
                <a:avLst/>
                <a:gdLst/>
                <a:ahLst/>
                <a:cxnLst>
                  <a:cxn ang="0">
                    <a:pos x="41" y="61"/>
                  </a:cxn>
                  <a:cxn ang="0">
                    <a:pos x="20" y="0"/>
                  </a:cxn>
                  <a:cxn ang="0">
                    <a:pos x="0" y="61"/>
                  </a:cxn>
                </a:cxnLst>
                <a:rect l="0" t="0" r="r" b="b"/>
                <a:pathLst>
                  <a:path w="41" h="61">
                    <a:moveTo>
                      <a:pt x="41" y="61"/>
                    </a:moveTo>
                    <a:lnTo>
                      <a:pt x="20" y="0"/>
                    </a:lnTo>
                    <a:lnTo>
                      <a:pt x="0" y="6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363" name="Group 491"/>
            <p:cNvGrpSpPr>
              <a:grpSpLocks/>
            </p:cNvGrpSpPr>
            <p:nvPr/>
          </p:nvGrpSpPr>
          <p:grpSpPr bwMode="auto">
            <a:xfrm>
              <a:off x="3951" y="2615"/>
              <a:ext cx="173" cy="41"/>
              <a:chOff x="3951" y="2615"/>
              <a:chExt cx="173" cy="41"/>
            </a:xfrm>
          </p:grpSpPr>
          <p:sp>
            <p:nvSpPr>
              <p:cNvPr id="80361" name="Line 489"/>
              <p:cNvSpPr>
                <a:spLocks noChangeShapeType="1"/>
              </p:cNvSpPr>
              <p:nvPr/>
            </p:nvSpPr>
            <p:spPr bwMode="auto">
              <a:xfrm>
                <a:off x="3951" y="2633"/>
                <a:ext cx="173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362" name="Freeform 490"/>
              <p:cNvSpPr>
                <a:spLocks/>
              </p:cNvSpPr>
              <p:nvPr/>
            </p:nvSpPr>
            <p:spPr bwMode="auto">
              <a:xfrm>
                <a:off x="4063" y="2615"/>
                <a:ext cx="61" cy="41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61" y="20"/>
                  </a:cxn>
                  <a:cxn ang="0">
                    <a:pos x="0" y="0"/>
                  </a:cxn>
                </a:cxnLst>
                <a:rect l="0" t="0" r="r" b="b"/>
                <a:pathLst>
                  <a:path w="61" h="41">
                    <a:moveTo>
                      <a:pt x="0" y="41"/>
                    </a:moveTo>
                    <a:lnTo>
                      <a:pt x="61" y="2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364" name="Rectangle 492"/>
            <p:cNvSpPr>
              <a:spLocks noChangeArrowheads="1"/>
            </p:cNvSpPr>
            <p:nvPr/>
          </p:nvSpPr>
          <p:spPr bwMode="auto">
            <a:xfrm>
              <a:off x="3174" y="1502"/>
              <a:ext cx="405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65" name="Rectangle 493"/>
            <p:cNvSpPr>
              <a:spLocks noChangeArrowheads="1"/>
            </p:cNvSpPr>
            <p:nvPr/>
          </p:nvSpPr>
          <p:spPr bwMode="auto">
            <a:xfrm>
              <a:off x="3248" y="1502"/>
              <a:ext cx="31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OTP ROM</a:t>
              </a:r>
              <a:endParaRPr lang="en-US"/>
            </a:p>
          </p:txBody>
        </p:sp>
        <p:sp>
          <p:nvSpPr>
            <p:cNvPr id="80366" name="Oval 494"/>
            <p:cNvSpPr>
              <a:spLocks noChangeArrowheads="1"/>
            </p:cNvSpPr>
            <p:nvPr/>
          </p:nvSpPr>
          <p:spPr bwMode="auto">
            <a:xfrm>
              <a:off x="2986" y="1387"/>
              <a:ext cx="30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67" name="Oval 495"/>
            <p:cNvSpPr>
              <a:spLocks noChangeArrowheads="1"/>
            </p:cNvSpPr>
            <p:nvPr/>
          </p:nvSpPr>
          <p:spPr bwMode="auto">
            <a:xfrm>
              <a:off x="3347" y="1588"/>
              <a:ext cx="30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68" name="Oval 496"/>
            <p:cNvSpPr>
              <a:spLocks noChangeArrowheads="1"/>
            </p:cNvSpPr>
            <p:nvPr/>
          </p:nvSpPr>
          <p:spPr bwMode="auto">
            <a:xfrm>
              <a:off x="3750" y="1905"/>
              <a:ext cx="30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69" name="Oval 497"/>
            <p:cNvSpPr>
              <a:spLocks noChangeArrowheads="1"/>
            </p:cNvSpPr>
            <p:nvPr/>
          </p:nvSpPr>
          <p:spPr bwMode="auto">
            <a:xfrm>
              <a:off x="4124" y="1905"/>
              <a:ext cx="31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0" name="Oval 498"/>
            <p:cNvSpPr>
              <a:spLocks noChangeArrowheads="1"/>
            </p:cNvSpPr>
            <p:nvPr/>
          </p:nvSpPr>
          <p:spPr bwMode="auto">
            <a:xfrm>
              <a:off x="4616" y="1905"/>
              <a:ext cx="30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1" name="Oval 499"/>
            <p:cNvSpPr>
              <a:spLocks noChangeArrowheads="1"/>
            </p:cNvSpPr>
            <p:nvPr/>
          </p:nvSpPr>
          <p:spPr bwMode="auto">
            <a:xfrm>
              <a:off x="5059" y="2078"/>
              <a:ext cx="31" cy="3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2" name="Oval 500"/>
            <p:cNvSpPr>
              <a:spLocks noChangeArrowheads="1"/>
            </p:cNvSpPr>
            <p:nvPr/>
          </p:nvSpPr>
          <p:spPr bwMode="auto">
            <a:xfrm>
              <a:off x="5059" y="2510"/>
              <a:ext cx="31" cy="3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3" name="Line 501"/>
            <p:cNvSpPr>
              <a:spLocks noChangeShapeType="1"/>
            </p:cNvSpPr>
            <p:nvPr/>
          </p:nvSpPr>
          <p:spPr bwMode="auto">
            <a:xfrm>
              <a:off x="2993" y="2690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4" name="Rectangle 502"/>
            <p:cNvSpPr>
              <a:spLocks noChangeArrowheads="1"/>
            </p:cNvSpPr>
            <p:nvPr/>
          </p:nvSpPr>
          <p:spPr bwMode="auto">
            <a:xfrm>
              <a:off x="2834" y="2827"/>
              <a:ext cx="319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5" name="Rectangle 503"/>
            <p:cNvSpPr>
              <a:spLocks noChangeArrowheads="1"/>
            </p:cNvSpPr>
            <p:nvPr/>
          </p:nvSpPr>
          <p:spPr bwMode="auto">
            <a:xfrm>
              <a:off x="2920" y="2827"/>
              <a:ext cx="2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During</a:t>
              </a:r>
              <a:endParaRPr lang="en-US"/>
            </a:p>
          </p:txBody>
        </p:sp>
        <p:sp>
          <p:nvSpPr>
            <p:cNvPr id="80376" name="Rectangle 504"/>
            <p:cNvSpPr>
              <a:spLocks noChangeArrowheads="1"/>
            </p:cNvSpPr>
            <p:nvPr/>
          </p:nvSpPr>
          <p:spPr bwMode="auto">
            <a:xfrm>
              <a:off x="2871" y="2909"/>
              <a:ext cx="3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fabrication</a:t>
              </a:r>
              <a:endParaRPr lang="en-US"/>
            </a:p>
          </p:txBody>
        </p:sp>
        <p:sp>
          <p:nvSpPr>
            <p:cNvPr id="80377" name="Rectangle 505"/>
            <p:cNvSpPr>
              <a:spLocks noChangeArrowheads="1"/>
            </p:cNvSpPr>
            <p:nvPr/>
          </p:nvSpPr>
          <p:spPr bwMode="auto">
            <a:xfrm>
              <a:off x="2950" y="2994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only</a:t>
              </a:r>
              <a:endParaRPr lang="en-US"/>
            </a:p>
          </p:txBody>
        </p:sp>
        <p:sp>
          <p:nvSpPr>
            <p:cNvPr id="80378" name="Rectangle 506"/>
            <p:cNvSpPr>
              <a:spLocks noChangeArrowheads="1"/>
            </p:cNvSpPr>
            <p:nvPr/>
          </p:nvSpPr>
          <p:spPr bwMode="auto">
            <a:xfrm>
              <a:off x="3577" y="2827"/>
              <a:ext cx="463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79" name="Rectangle 507"/>
            <p:cNvSpPr>
              <a:spLocks noChangeArrowheads="1"/>
            </p:cNvSpPr>
            <p:nvPr/>
          </p:nvSpPr>
          <p:spPr bwMode="auto">
            <a:xfrm>
              <a:off x="3717" y="2827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External</a:t>
              </a:r>
              <a:endParaRPr lang="en-US"/>
            </a:p>
          </p:txBody>
        </p:sp>
        <p:sp>
          <p:nvSpPr>
            <p:cNvPr id="80380" name="Rectangle 508"/>
            <p:cNvSpPr>
              <a:spLocks noChangeArrowheads="1"/>
            </p:cNvSpPr>
            <p:nvPr/>
          </p:nvSpPr>
          <p:spPr bwMode="auto">
            <a:xfrm>
              <a:off x="3660" y="2909"/>
              <a:ext cx="37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programmer,</a:t>
              </a:r>
              <a:endParaRPr lang="en-US"/>
            </a:p>
          </p:txBody>
        </p:sp>
        <p:sp>
          <p:nvSpPr>
            <p:cNvPr id="80381" name="Rectangle 509"/>
            <p:cNvSpPr>
              <a:spLocks noChangeArrowheads="1"/>
            </p:cNvSpPr>
            <p:nvPr/>
          </p:nvSpPr>
          <p:spPr bwMode="auto">
            <a:xfrm>
              <a:off x="3739" y="2992"/>
              <a:ext cx="19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1,000s</a:t>
              </a:r>
              <a:endParaRPr lang="en-US"/>
            </a:p>
          </p:txBody>
        </p:sp>
        <p:sp>
          <p:nvSpPr>
            <p:cNvPr id="80382" name="Rectangle 510"/>
            <p:cNvSpPr>
              <a:spLocks noChangeArrowheads="1"/>
            </p:cNvSpPr>
            <p:nvPr/>
          </p:nvSpPr>
          <p:spPr bwMode="auto">
            <a:xfrm>
              <a:off x="3705" y="3078"/>
              <a:ext cx="25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of cycles</a:t>
              </a:r>
              <a:endParaRPr lang="en-US"/>
            </a:p>
          </p:txBody>
        </p:sp>
        <p:sp>
          <p:nvSpPr>
            <p:cNvPr id="80383" name="Rectangle 511"/>
            <p:cNvSpPr>
              <a:spLocks noChangeArrowheads="1"/>
            </p:cNvSpPr>
            <p:nvPr/>
          </p:nvSpPr>
          <p:spPr bwMode="auto">
            <a:xfrm>
              <a:off x="3145" y="2827"/>
              <a:ext cx="463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84" name="Rectangle 512"/>
            <p:cNvSpPr>
              <a:spLocks noChangeArrowheads="1"/>
            </p:cNvSpPr>
            <p:nvPr/>
          </p:nvSpPr>
          <p:spPr bwMode="auto">
            <a:xfrm>
              <a:off x="3285" y="2827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External</a:t>
              </a:r>
              <a:endParaRPr lang="en-US"/>
            </a:p>
          </p:txBody>
        </p:sp>
        <p:sp>
          <p:nvSpPr>
            <p:cNvPr id="80385" name="Rectangle 513"/>
            <p:cNvSpPr>
              <a:spLocks noChangeArrowheads="1"/>
            </p:cNvSpPr>
            <p:nvPr/>
          </p:nvSpPr>
          <p:spPr bwMode="auto">
            <a:xfrm>
              <a:off x="3228" y="2909"/>
              <a:ext cx="37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programmer,</a:t>
              </a:r>
              <a:endParaRPr lang="en-US"/>
            </a:p>
          </p:txBody>
        </p:sp>
        <p:sp>
          <p:nvSpPr>
            <p:cNvPr id="80386" name="Rectangle 514"/>
            <p:cNvSpPr>
              <a:spLocks noChangeArrowheads="1"/>
            </p:cNvSpPr>
            <p:nvPr/>
          </p:nvSpPr>
          <p:spPr bwMode="auto">
            <a:xfrm>
              <a:off x="3217" y="2994"/>
              <a:ext cx="3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one time only</a:t>
              </a:r>
              <a:endParaRPr lang="en-US"/>
            </a:p>
          </p:txBody>
        </p:sp>
        <p:sp>
          <p:nvSpPr>
            <p:cNvPr id="80387" name="Rectangle 515"/>
            <p:cNvSpPr>
              <a:spLocks noChangeArrowheads="1"/>
            </p:cNvSpPr>
            <p:nvPr/>
          </p:nvSpPr>
          <p:spPr bwMode="auto">
            <a:xfrm>
              <a:off x="3980" y="2827"/>
              <a:ext cx="463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88" name="Rectangle 516"/>
            <p:cNvSpPr>
              <a:spLocks noChangeArrowheads="1"/>
            </p:cNvSpPr>
            <p:nvPr/>
          </p:nvSpPr>
          <p:spPr bwMode="auto">
            <a:xfrm>
              <a:off x="4121" y="2827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External</a:t>
              </a:r>
              <a:endParaRPr lang="en-US"/>
            </a:p>
          </p:txBody>
        </p:sp>
        <p:sp>
          <p:nvSpPr>
            <p:cNvPr id="80389" name="Rectangle 517"/>
            <p:cNvSpPr>
              <a:spLocks noChangeArrowheads="1"/>
            </p:cNvSpPr>
            <p:nvPr/>
          </p:nvSpPr>
          <p:spPr bwMode="auto">
            <a:xfrm>
              <a:off x="4072" y="2909"/>
              <a:ext cx="3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programmer</a:t>
              </a:r>
              <a:endParaRPr lang="en-US"/>
            </a:p>
          </p:txBody>
        </p:sp>
        <p:sp>
          <p:nvSpPr>
            <p:cNvPr id="80390" name="Rectangle 518"/>
            <p:cNvSpPr>
              <a:spLocks noChangeArrowheads="1"/>
            </p:cNvSpPr>
            <p:nvPr/>
          </p:nvSpPr>
          <p:spPr bwMode="auto">
            <a:xfrm>
              <a:off x="4040" y="2992"/>
              <a:ext cx="41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OR in-system,</a:t>
              </a:r>
              <a:endParaRPr lang="en-US"/>
            </a:p>
          </p:txBody>
        </p:sp>
        <p:sp>
          <p:nvSpPr>
            <p:cNvPr id="80391" name="Rectangle 519"/>
            <p:cNvSpPr>
              <a:spLocks noChangeArrowheads="1"/>
            </p:cNvSpPr>
            <p:nvPr/>
          </p:nvSpPr>
          <p:spPr bwMode="auto">
            <a:xfrm>
              <a:off x="4143" y="3074"/>
              <a:ext cx="19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1,000s</a:t>
              </a:r>
              <a:endParaRPr lang="en-US"/>
            </a:p>
          </p:txBody>
        </p:sp>
        <p:sp>
          <p:nvSpPr>
            <p:cNvPr id="80392" name="Rectangle 520"/>
            <p:cNvSpPr>
              <a:spLocks noChangeArrowheads="1"/>
            </p:cNvSpPr>
            <p:nvPr/>
          </p:nvSpPr>
          <p:spPr bwMode="auto">
            <a:xfrm>
              <a:off x="4108" y="3159"/>
              <a:ext cx="25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of cycles</a:t>
              </a:r>
              <a:endParaRPr lang="en-US"/>
            </a:p>
          </p:txBody>
        </p:sp>
        <p:sp>
          <p:nvSpPr>
            <p:cNvPr id="80393" name="Rectangle 521"/>
            <p:cNvSpPr>
              <a:spLocks noChangeArrowheads="1"/>
            </p:cNvSpPr>
            <p:nvPr/>
          </p:nvSpPr>
          <p:spPr bwMode="auto">
            <a:xfrm>
              <a:off x="4925" y="2869"/>
              <a:ext cx="463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94" name="Rectangle 522"/>
            <p:cNvSpPr>
              <a:spLocks noChangeArrowheads="1"/>
            </p:cNvSpPr>
            <p:nvPr/>
          </p:nvSpPr>
          <p:spPr bwMode="auto">
            <a:xfrm>
              <a:off x="4982" y="2869"/>
              <a:ext cx="4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In-system, fast</a:t>
              </a:r>
              <a:endParaRPr lang="en-US"/>
            </a:p>
          </p:txBody>
        </p:sp>
        <p:sp>
          <p:nvSpPr>
            <p:cNvPr id="80395" name="Rectangle 523"/>
            <p:cNvSpPr>
              <a:spLocks noChangeArrowheads="1"/>
            </p:cNvSpPr>
            <p:nvPr/>
          </p:nvSpPr>
          <p:spPr bwMode="auto">
            <a:xfrm>
              <a:off x="5085" y="2951"/>
              <a:ext cx="19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writes,</a:t>
              </a:r>
              <a:endParaRPr lang="en-US"/>
            </a:p>
          </p:txBody>
        </p:sp>
        <p:sp>
          <p:nvSpPr>
            <p:cNvPr id="80396" name="Rectangle 524"/>
            <p:cNvSpPr>
              <a:spLocks noChangeArrowheads="1"/>
            </p:cNvSpPr>
            <p:nvPr/>
          </p:nvSpPr>
          <p:spPr bwMode="auto">
            <a:xfrm>
              <a:off x="5052" y="3034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unlimited</a:t>
              </a:r>
              <a:endParaRPr lang="en-US"/>
            </a:p>
          </p:txBody>
        </p:sp>
        <p:sp>
          <p:nvSpPr>
            <p:cNvPr id="80397" name="Rectangle 525"/>
            <p:cNvSpPr>
              <a:spLocks noChangeArrowheads="1"/>
            </p:cNvSpPr>
            <p:nvPr/>
          </p:nvSpPr>
          <p:spPr bwMode="auto">
            <a:xfrm>
              <a:off x="5088" y="3118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cycles</a:t>
              </a:r>
              <a:endParaRPr lang="en-US"/>
            </a:p>
          </p:txBody>
        </p:sp>
        <p:sp>
          <p:nvSpPr>
            <p:cNvPr id="80398" name="Line 526"/>
            <p:cNvSpPr>
              <a:spLocks noChangeShapeType="1"/>
            </p:cNvSpPr>
            <p:nvPr/>
          </p:nvSpPr>
          <p:spPr bwMode="auto">
            <a:xfrm>
              <a:off x="3375" y="2690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99" name="Line 527"/>
            <p:cNvSpPr>
              <a:spLocks noChangeShapeType="1"/>
            </p:cNvSpPr>
            <p:nvPr/>
          </p:nvSpPr>
          <p:spPr bwMode="auto">
            <a:xfrm>
              <a:off x="3779" y="2690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0" name="Line 528"/>
            <p:cNvSpPr>
              <a:spLocks noChangeShapeType="1"/>
            </p:cNvSpPr>
            <p:nvPr/>
          </p:nvSpPr>
          <p:spPr bwMode="auto">
            <a:xfrm>
              <a:off x="4124" y="2690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1" name="Line 529"/>
            <p:cNvSpPr>
              <a:spLocks noChangeShapeType="1"/>
            </p:cNvSpPr>
            <p:nvPr/>
          </p:nvSpPr>
          <p:spPr bwMode="auto">
            <a:xfrm>
              <a:off x="4644" y="2690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2" name="Line 530"/>
            <p:cNvSpPr>
              <a:spLocks noChangeShapeType="1"/>
            </p:cNvSpPr>
            <p:nvPr/>
          </p:nvSpPr>
          <p:spPr bwMode="auto">
            <a:xfrm>
              <a:off x="2799" y="2633"/>
              <a:ext cx="5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3" name="Rectangle 531"/>
            <p:cNvSpPr>
              <a:spLocks noChangeArrowheads="1"/>
            </p:cNvSpPr>
            <p:nvPr/>
          </p:nvSpPr>
          <p:spPr bwMode="auto">
            <a:xfrm>
              <a:off x="2621" y="2529"/>
              <a:ext cx="175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4" name="Rectangle 532"/>
            <p:cNvSpPr>
              <a:spLocks noChangeArrowheads="1"/>
            </p:cNvSpPr>
            <p:nvPr/>
          </p:nvSpPr>
          <p:spPr bwMode="auto">
            <a:xfrm>
              <a:off x="2661" y="2529"/>
              <a:ext cx="14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Near</a:t>
              </a:r>
              <a:endParaRPr lang="en-US"/>
            </a:p>
          </p:txBody>
        </p:sp>
        <p:sp>
          <p:nvSpPr>
            <p:cNvPr id="80405" name="Rectangle 533"/>
            <p:cNvSpPr>
              <a:spLocks noChangeArrowheads="1"/>
            </p:cNvSpPr>
            <p:nvPr/>
          </p:nvSpPr>
          <p:spPr bwMode="auto">
            <a:xfrm>
              <a:off x="2669" y="2613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zero</a:t>
              </a:r>
              <a:endParaRPr lang="en-US"/>
            </a:p>
          </p:txBody>
        </p:sp>
        <p:sp>
          <p:nvSpPr>
            <p:cNvPr id="80406" name="Line 534"/>
            <p:cNvSpPr>
              <a:spLocks noChangeShapeType="1"/>
            </p:cNvSpPr>
            <p:nvPr/>
          </p:nvSpPr>
          <p:spPr bwMode="auto">
            <a:xfrm>
              <a:off x="2799" y="2105"/>
              <a:ext cx="5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7" name="Line 535"/>
            <p:cNvSpPr>
              <a:spLocks noChangeShapeType="1"/>
            </p:cNvSpPr>
            <p:nvPr/>
          </p:nvSpPr>
          <p:spPr bwMode="auto">
            <a:xfrm>
              <a:off x="2799" y="1903"/>
              <a:ext cx="5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8" name="Rectangle 536"/>
            <p:cNvSpPr>
              <a:spLocks noChangeArrowheads="1"/>
            </p:cNvSpPr>
            <p:nvPr/>
          </p:nvSpPr>
          <p:spPr bwMode="auto">
            <a:xfrm>
              <a:off x="2534" y="1798"/>
              <a:ext cx="290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09" name="Rectangle 537"/>
            <p:cNvSpPr>
              <a:spLocks noChangeArrowheads="1"/>
            </p:cNvSpPr>
            <p:nvPr/>
          </p:nvSpPr>
          <p:spPr bwMode="auto">
            <a:xfrm>
              <a:off x="2597" y="1798"/>
              <a:ext cx="21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Tens of</a:t>
              </a:r>
              <a:endParaRPr lang="en-US"/>
            </a:p>
          </p:txBody>
        </p:sp>
        <p:sp>
          <p:nvSpPr>
            <p:cNvPr id="80410" name="Rectangle 538"/>
            <p:cNvSpPr>
              <a:spLocks noChangeArrowheads="1"/>
            </p:cNvSpPr>
            <p:nvPr/>
          </p:nvSpPr>
          <p:spPr bwMode="auto">
            <a:xfrm>
              <a:off x="2626" y="1882"/>
              <a:ext cx="15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years</a:t>
              </a:r>
              <a:endParaRPr lang="en-US"/>
            </a:p>
          </p:txBody>
        </p:sp>
        <p:sp>
          <p:nvSpPr>
            <p:cNvPr id="80411" name="Line 539"/>
            <p:cNvSpPr>
              <a:spLocks noChangeShapeType="1"/>
            </p:cNvSpPr>
            <p:nvPr/>
          </p:nvSpPr>
          <p:spPr bwMode="auto">
            <a:xfrm>
              <a:off x="2799" y="1615"/>
              <a:ext cx="5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12" name="Rectangle 540"/>
            <p:cNvSpPr>
              <a:spLocks noChangeArrowheads="1"/>
            </p:cNvSpPr>
            <p:nvPr/>
          </p:nvSpPr>
          <p:spPr bwMode="auto">
            <a:xfrm>
              <a:off x="2544" y="1529"/>
              <a:ext cx="290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13" name="Rectangle 541"/>
            <p:cNvSpPr>
              <a:spLocks noChangeArrowheads="1"/>
            </p:cNvSpPr>
            <p:nvPr/>
          </p:nvSpPr>
          <p:spPr bwMode="auto">
            <a:xfrm>
              <a:off x="2615" y="1529"/>
              <a:ext cx="19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Life of</a:t>
              </a:r>
              <a:endParaRPr lang="en-US"/>
            </a:p>
          </p:txBody>
        </p:sp>
        <p:sp>
          <p:nvSpPr>
            <p:cNvPr id="80414" name="Rectangle 542"/>
            <p:cNvSpPr>
              <a:spLocks noChangeArrowheads="1"/>
            </p:cNvSpPr>
            <p:nvPr/>
          </p:nvSpPr>
          <p:spPr bwMode="auto">
            <a:xfrm>
              <a:off x="2606" y="1613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product</a:t>
              </a:r>
              <a:endParaRPr lang="en-US"/>
            </a:p>
          </p:txBody>
        </p:sp>
        <p:sp>
          <p:nvSpPr>
            <p:cNvPr id="80415" name="Line 543"/>
            <p:cNvSpPr>
              <a:spLocks noChangeShapeType="1"/>
            </p:cNvSpPr>
            <p:nvPr/>
          </p:nvSpPr>
          <p:spPr bwMode="auto">
            <a:xfrm>
              <a:off x="5098" y="2696"/>
              <a:ext cx="1" cy="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416" name="Rectangle 544"/>
          <p:cNvSpPr>
            <a:spLocks noChangeArrowheads="1"/>
          </p:cNvSpPr>
          <p:nvPr/>
        </p:nvSpPr>
        <p:spPr bwMode="auto">
          <a:xfrm>
            <a:off x="1476375" y="54673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0010-18FE-4EB3-BDC2-5317937E2B09}" type="slidenum">
              <a:rPr lang="en-US"/>
              <a:pPr/>
              <a:t>6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ability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8150" y="1533525"/>
            <a:ext cx="6572250" cy="4600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/>
              <a:t>Ranges of write ability</a:t>
            </a:r>
            <a:endParaRPr lang="en-US" sz="1600"/>
          </a:p>
          <a:p>
            <a:pPr lvl="1">
              <a:lnSpc>
                <a:spcPct val="90000"/>
              </a:lnSpc>
            </a:pPr>
            <a:r>
              <a:rPr lang="en-US" sz="1600"/>
              <a:t>High end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processor writes to memory simply and quickly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e.g., RAM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Middle range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processor writes to memory, but slower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e.g., FLASH, EEPROM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Lower range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special equipment, “programmer”, must be used to write to memory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e.g., EPROM, OTP ROM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Low end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bits stored only during fabrication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e.g., Mask-programmed ROM</a:t>
            </a:r>
          </a:p>
          <a:p>
            <a:pPr>
              <a:lnSpc>
                <a:spcPct val="90000"/>
              </a:lnSpc>
            </a:pPr>
            <a:r>
              <a:rPr lang="en-US" sz="1800"/>
              <a:t>In-system programmable memory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Can be written to by a processor in the embedded system using the memory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Memories in high end and middle range of write ability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C5F64-BD32-4D7D-8E43-65223741BF20}" type="slidenum">
              <a:rPr lang="en-US"/>
              <a:pPr/>
              <a:t>7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Storage permanence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1447800"/>
            <a:ext cx="8315325" cy="4705350"/>
          </a:xfrm>
        </p:spPr>
        <p:txBody>
          <a:bodyPr/>
          <a:lstStyle/>
          <a:p>
            <a:r>
              <a:rPr kumimoji="0" lang="en-US" sz="1800"/>
              <a:t>Range of storage permanence</a:t>
            </a:r>
          </a:p>
          <a:p>
            <a:pPr lvl="1"/>
            <a:r>
              <a:rPr kumimoji="0" lang="en-US" sz="1600"/>
              <a:t>High end</a:t>
            </a:r>
          </a:p>
          <a:p>
            <a:pPr lvl="2"/>
            <a:r>
              <a:rPr kumimoji="0" lang="en-US" sz="1400"/>
              <a:t>essentially never loses bits</a:t>
            </a:r>
          </a:p>
          <a:p>
            <a:pPr lvl="2"/>
            <a:r>
              <a:rPr kumimoji="0" lang="en-US" sz="1400"/>
              <a:t>e.g., mask-programmed ROM</a:t>
            </a:r>
          </a:p>
          <a:p>
            <a:pPr lvl="1"/>
            <a:r>
              <a:rPr lang="en-US" sz="1600"/>
              <a:t>Middle range</a:t>
            </a:r>
          </a:p>
          <a:p>
            <a:pPr lvl="2"/>
            <a:r>
              <a:rPr lang="en-US" sz="1400"/>
              <a:t>holds bits days, months, or years after memory’s power source turned off</a:t>
            </a:r>
          </a:p>
          <a:p>
            <a:pPr lvl="2"/>
            <a:r>
              <a:rPr lang="en-US" sz="1400"/>
              <a:t>e.g., NVRAM</a:t>
            </a:r>
          </a:p>
          <a:p>
            <a:pPr lvl="1"/>
            <a:r>
              <a:rPr lang="en-US" sz="1600"/>
              <a:t>Lower range</a:t>
            </a:r>
          </a:p>
          <a:p>
            <a:pPr lvl="2"/>
            <a:r>
              <a:rPr lang="en-US" sz="1400"/>
              <a:t>holds bits as long as power supplied to memory</a:t>
            </a:r>
          </a:p>
          <a:p>
            <a:pPr lvl="2"/>
            <a:r>
              <a:rPr lang="en-US" sz="1400"/>
              <a:t>e.g., SRAM</a:t>
            </a:r>
          </a:p>
          <a:p>
            <a:pPr lvl="1"/>
            <a:r>
              <a:rPr lang="en-US" sz="1600"/>
              <a:t>Low end</a:t>
            </a:r>
          </a:p>
          <a:p>
            <a:pPr lvl="2"/>
            <a:r>
              <a:rPr lang="en-US" sz="1400"/>
              <a:t>begins to lose bits almost immediately after written</a:t>
            </a:r>
          </a:p>
          <a:p>
            <a:pPr lvl="2"/>
            <a:r>
              <a:rPr lang="en-US" sz="1400"/>
              <a:t>e.g., DRAM</a:t>
            </a:r>
          </a:p>
          <a:p>
            <a:r>
              <a:rPr lang="en-US" sz="1800"/>
              <a:t>Nonvolatile memory</a:t>
            </a:r>
          </a:p>
          <a:p>
            <a:pPr lvl="1"/>
            <a:r>
              <a:rPr lang="en-US" sz="1600"/>
              <a:t>Holds bits after power is no longer supplied</a:t>
            </a:r>
          </a:p>
          <a:p>
            <a:pPr lvl="1"/>
            <a:r>
              <a:rPr lang="en-US" sz="1600"/>
              <a:t>High end and middle range of storage permanence</a:t>
            </a:r>
            <a:endParaRPr lang="en-US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A9CA-ABC2-4FCC-B7C1-E864A0D9916B}" type="slidenum">
              <a:rPr lang="en-US"/>
              <a:pPr/>
              <a:t>8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ROM: “Read-Only” Memory</a:t>
            </a:r>
          </a:p>
        </p:txBody>
      </p:sp>
      <p:sp>
        <p:nvSpPr>
          <p:cNvPr id="64534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247650" y="1487488"/>
            <a:ext cx="6145213" cy="4535487"/>
          </a:xfrm>
          <a:noFill/>
          <a:ln/>
        </p:spPr>
        <p:txBody>
          <a:bodyPr/>
          <a:lstStyle/>
          <a:p>
            <a:r>
              <a:rPr kumimoji="0" lang="en-US" sz="2400"/>
              <a:t>Nonvolatile memory</a:t>
            </a:r>
          </a:p>
          <a:p>
            <a:r>
              <a:rPr kumimoji="0" lang="en-US" sz="2400"/>
              <a:t>Can be read from but not written to, by a processor in an embedded system</a:t>
            </a:r>
          </a:p>
          <a:p>
            <a:r>
              <a:rPr kumimoji="0" lang="en-US" sz="2400"/>
              <a:t>Traditionally written to, “programmed”,  before inserting to embedded system</a:t>
            </a:r>
          </a:p>
          <a:p>
            <a:r>
              <a:rPr kumimoji="0" lang="en-US" sz="2400"/>
              <a:t>Uses</a:t>
            </a:r>
          </a:p>
          <a:p>
            <a:pPr lvl="1"/>
            <a:r>
              <a:rPr kumimoji="0" lang="en-US" sz="2000"/>
              <a:t>Store software program for general-purpose processor</a:t>
            </a:r>
          </a:p>
          <a:p>
            <a:pPr lvl="2"/>
            <a:r>
              <a:rPr kumimoji="0" lang="en-US" sz="1800"/>
              <a:t>program </a:t>
            </a:r>
            <a:r>
              <a:rPr kumimoji="0" lang="en-US"/>
              <a:t>instructions </a:t>
            </a:r>
            <a:r>
              <a:rPr kumimoji="0" lang="en-US" sz="1800"/>
              <a:t>can be</a:t>
            </a:r>
            <a:r>
              <a:rPr kumimoji="0" lang="en-US"/>
              <a:t> one or more ROM words</a:t>
            </a:r>
          </a:p>
          <a:p>
            <a:pPr lvl="1"/>
            <a:r>
              <a:rPr kumimoji="0" lang="en-US" sz="2000"/>
              <a:t>Store constant data needed by system</a:t>
            </a:r>
          </a:p>
          <a:p>
            <a:pPr lvl="1"/>
            <a:r>
              <a:rPr kumimoji="0" lang="en-US" sz="2000"/>
              <a:t>Implement combinational circuit</a:t>
            </a:r>
          </a:p>
        </p:txBody>
      </p:sp>
      <p:grpSp>
        <p:nvGrpSpPr>
          <p:cNvPr id="64702" name="Group 190"/>
          <p:cNvGrpSpPr>
            <a:grpSpLocks/>
          </p:cNvGrpSpPr>
          <p:nvPr/>
        </p:nvGrpSpPr>
        <p:grpSpPr bwMode="auto">
          <a:xfrm>
            <a:off x="6415088" y="2535238"/>
            <a:ext cx="2136775" cy="1751012"/>
            <a:chOff x="4041" y="1597"/>
            <a:chExt cx="1346" cy="1103"/>
          </a:xfrm>
        </p:grpSpPr>
        <p:sp>
          <p:nvSpPr>
            <p:cNvPr id="64536" name="Text Box 24"/>
            <p:cNvSpPr txBox="1">
              <a:spLocks noChangeArrowheads="1"/>
            </p:cNvSpPr>
            <p:nvPr/>
          </p:nvSpPr>
          <p:spPr bwMode="auto">
            <a:xfrm>
              <a:off x="4677" y="1790"/>
              <a:ext cx="710" cy="5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/>
              <a:r>
                <a:rPr lang="en-US" sz="1200"/>
                <a:t>2</a:t>
              </a:r>
              <a:r>
                <a:rPr lang="en-US" sz="1200" baseline="30000"/>
                <a:t>k</a:t>
              </a:r>
              <a:r>
                <a:rPr lang="en-US" sz="1200"/>
                <a:t> × n ROM</a:t>
              </a:r>
              <a:endParaRPr lang="en-US"/>
            </a:p>
          </p:txBody>
        </p:sp>
        <p:sp>
          <p:nvSpPr>
            <p:cNvPr id="64537" name="Line 25"/>
            <p:cNvSpPr>
              <a:spLocks noChangeShapeType="1"/>
            </p:cNvSpPr>
            <p:nvPr/>
          </p:nvSpPr>
          <p:spPr bwMode="auto">
            <a:xfrm>
              <a:off x="5131" y="2329"/>
              <a:ext cx="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8" name="Line 26"/>
            <p:cNvSpPr>
              <a:spLocks noChangeShapeType="1"/>
            </p:cNvSpPr>
            <p:nvPr/>
          </p:nvSpPr>
          <p:spPr bwMode="auto">
            <a:xfrm>
              <a:off x="5040" y="2329"/>
              <a:ext cx="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9" name="Text Box 27"/>
            <p:cNvSpPr txBox="1">
              <a:spLocks noChangeArrowheads="1"/>
            </p:cNvSpPr>
            <p:nvPr/>
          </p:nvSpPr>
          <p:spPr bwMode="auto">
            <a:xfrm>
              <a:off x="4858" y="2365"/>
              <a:ext cx="189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64540" name="Line 28"/>
            <p:cNvSpPr>
              <a:spLocks noChangeShapeType="1"/>
            </p:cNvSpPr>
            <p:nvPr/>
          </p:nvSpPr>
          <p:spPr bwMode="auto">
            <a:xfrm>
              <a:off x="5204" y="2329"/>
              <a:ext cx="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1" name="Text Box 29"/>
            <p:cNvSpPr txBox="1">
              <a:spLocks noChangeArrowheads="1"/>
            </p:cNvSpPr>
            <p:nvPr/>
          </p:nvSpPr>
          <p:spPr bwMode="auto">
            <a:xfrm>
              <a:off x="4872" y="2593"/>
              <a:ext cx="168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/>
            </a:p>
          </p:txBody>
        </p:sp>
        <p:sp>
          <p:nvSpPr>
            <p:cNvPr id="64542" name="Text Box 30"/>
            <p:cNvSpPr txBox="1">
              <a:spLocks noChangeArrowheads="1"/>
            </p:cNvSpPr>
            <p:nvPr/>
          </p:nvSpPr>
          <p:spPr bwMode="auto">
            <a:xfrm>
              <a:off x="5167" y="2593"/>
              <a:ext cx="187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0</a:t>
              </a:r>
              <a:endParaRPr lang="en-US"/>
            </a:p>
          </p:txBody>
        </p:sp>
        <p:sp>
          <p:nvSpPr>
            <p:cNvPr id="64543" name="Text Box 31"/>
            <p:cNvSpPr txBox="1">
              <a:spLocks noChangeArrowheads="1"/>
            </p:cNvSpPr>
            <p:nvPr/>
          </p:nvSpPr>
          <p:spPr bwMode="auto">
            <a:xfrm>
              <a:off x="4709" y="2593"/>
              <a:ext cx="331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n-1</a:t>
              </a:r>
              <a:endParaRPr lang="en-US"/>
            </a:p>
          </p:txBody>
        </p:sp>
        <p:sp>
          <p:nvSpPr>
            <p:cNvPr id="64544" name="Text Box 32"/>
            <p:cNvSpPr txBox="1">
              <a:spLocks noChangeArrowheads="1"/>
            </p:cNvSpPr>
            <p:nvPr/>
          </p:nvSpPr>
          <p:spPr bwMode="auto">
            <a:xfrm>
              <a:off x="4192" y="2033"/>
              <a:ext cx="197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A</a:t>
              </a:r>
              <a:r>
                <a:rPr lang="en-US" sz="1200" baseline="-25000"/>
                <a:t>0</a:t>
              </a:r>
              <a:endParaRPr lang="en-US" sz="1200"/>
            </a:p>
          </p:txBody>
        </p:sp>
        <p:sp>
          <p:nvSpPr>
            <p:cNvPr id="64545" name="Line 33"/>
            <p:cNvSpPr>
              <a:spLocks noChangeShapeType="1"/>
            </p:cNvSpPr>
            <p:nvPr/>
          </p:nvSpPr>
          <p:spPr bwMode="auto">
            <a:xfrm rot="-5400000">
              <a:off x="4533" y="2041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6" name="Line 34"/>
            <p:cNvSpPr>
              <a:spLocks noChangeShapeType="1"/>
            </p:cNvSpPr>
            <p:nvPr/>
          </p:nvSpPr>
          <p:spPr bwMode="auto">
            <a:xfrm rot="-5400000">
              <a:off x="4533" y="2150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7" name="Text Box 35"/>
            <p:cNvSpPr txBox="1">
              <a:spLocks noChangeArrowheads="1"/>
            </p:cNvSpPr>
            <p:nvPr/>
          </p:nvSpPr>
          <p:spPr bwMode="auto">
            <a:xfrm rot="5400000">
              <a:off x="4442" y="2179"/>
              <a:ext cx="189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64548" name="Line 36"/>
            <p:cNvSpPr>
              <a:spLocks noChangeShapeType="1"/>
            </p:cNvSpPr>
            <p:nvPr/>
          </p:nvSpPr>
          <p:spPr bwMode="auto">
            <a:xfrm rot="-5400000">
              <a:off x="4533" y="1988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9" name="Line 37"/>
            <p:cNvSpPr>
              <a:spLocks noChangeShapeType="1"/>
            </p:cNvSpPr>
            <p:nvPr/>
          </p:nvSpPr>
          <p:spPr bwMode="auto">
            <a:xfrm>
              <a:off x="4858" y="2329"/>
              <a:ext cx="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0" name="Line 38"/>
            <p:cNvSpPr>
              <a:spLocks noChangeShapeType="1"/>
            </p:cNvSpPr>
            <p:nvPr/>
          </p:nvSpPr>
          <p:spPr bwMode="auto">
            <a:xfrm rot="-5400000">
              <a:off x="4536" y="1752"/>
              <a:ext cx="6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1" name="Text Box 39"/>
            <p:cNvSpPr txBox="1">
              <a:spLocks noChangeArrowheads="1"/>
            </p:cNvSpPr>
            <p:nvPr/>
          </p:nvSpPr>
          <p:spPr bwMode="auto">
            <a:xfrm>
              <a:off x="4041" y="1844"/>
              <a:ext cx="341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enable</a:t>
              </a:r>
              <a:endParaRPr lang="en-US"/>
            </a:p>
          </p:txBody>
        </p:sp>
        <p:sp>
          <p:nvSpPr>
            <p:cNvPr id="64552" name="Text Box 40"/>
            <p:cNvSpPr txBox="1">
              <a:spLocks noChangeArrowheads="1"/>
            </p:cNvSpPr>
            <p:nvPr/>
          </p:nvSpPr>
          <p:spPr bwMode="auto">
            <a:xfrm>
              <a:off x="4114" y="2257"/>
              <a:ext cx="271" cy="1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A</a:t>
              </a:r>
              <a:r>
                <a:rPr lang="en-US" sz="1200" baseline="-25000"/>
                <a:t>k-1</a:t>
              </a:r>
            </a:p>
          </p:txBody>
        </p:sp>
        <p:sp>
          <p:nvSpPr>
            <p:cNvPr id="64553" name="Text Box 41"/>
            <p:cNvSpPr txBox="1">
              <a:spLocks noChangeArrowheads="1"/>
            </p:cNvSpPr>
            <p:nvPr/>
          </p:nvSpPr>
          <p:spPr bwMode="auto">
            <a:xfrm>
              <a:off x="4499" y="1597"/>
              <a:ext cx="636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 b="1" u="sng"/>
                <a:t>External view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2E52A-797F-4272-A15B-C2D83335EE8C}" type="slidenum">
              <a:rPr lang="en-US"/>
              <a:pPr/>
              <a:t>9</a:t>
            </a:fld>
            <a:endParaRPr 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8 x 4 ROM</a:t>
            </a:r>
          </a:p>
        </p:txBody>
      </p:sp>
      <p:sp>
        <p:nvSpPr>
          <p:cNvPr id="65559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165100" y="1433513"/>
            <a:ext cx="4868863" cy="4554537"/>
          </a:xfrm>
          <a:noFill/>
          <a:ln/>
        </p:spPr>
        <p:txBody>
          <a:bodyPr/>
          <a:lstStyle/>
          <a:p>
            <a:r>
              <a:rPr kumimoji="0" lang="en-US" sz="2400"/>
              <a:t>Horizontal lines = words</a:t>
            </a:r>
          </a:p>
          <a:p>
            <a:r>
              <a:rPr kumimoji="0" lang="en-US" sz="2400"/>
              <a:t>Vertical lines = data</a:t>
            </a:r>
          </a:p>
          <a:p>
            <a:r>
              <a:rPr kumimoji="0" lang="en-US" sz="2400"/>
              <a:t>Lines connected only at circles</a:t>
            </a:r>
          </a:p>
          <a:p>
            <a:r>
              <a:rPr kumimoji="0" lang="en-US" sz="2400"/>
              <a:t>Decoder sets word 2’s line to 1 if address input is 010</a:t>
            </a:r>
          </a:p>
          <a:p>
            <a:r>
              <a:rPr kumimoji="0" lang="en-US" sz="2400"/>
              <a:t>Data lines Q</a:t>
            </a:r>
            <a:r>
              <a:rPr kumimoji="0" lang="en-US" sz="1600"/>
              <a:t>3</a:t>
            </a:r>
            <a:r>
              <a:rPr kumimoji="0" lang="en-US" sz="2400"/>
              <a:t> and Q</a:t>
            </a:r>
            <a:r>
              <a:rPr kumimoji="0" lang="en-US" sz="1600"/>
              <a:t>1</a:t>
            </a:r>
            <a:r>
              <a:rPr kumimoji="0" lang="en-US" sz="2400"/>
              <a:t> are set to 1 because there is a “programmed” connection with word 2’s line</a:t>
            </a:r>
          </a:p>
          <a:p>
            <a:r>
              <a:rPr kumimoji="0" lang="en-US" sz="2400"/>
              <a:t>Word 2 is not connected with data lines Q</a:t>
            </a:r>
            <a:r>
              <a:rPr kumimoji="0" lang="en-US" sz="1400"/>
              <a:t>2</a:t>
            </a:r>
            <a:r>
              <a:rPr kumimoji="0" lang="en-US" sz="2400"/>
              <a:t> and Q</a:t>
            </a:r>
            <a:r>
              <a:rPr kumimoji="0" lang="en-US" sz="1400"/>
              <a:t>0</a:t>
            </a:r>
            <a:endParaRPr kumimoji="0" lang="en-US" sz="2400"/>
          </a:p>
          <a:p>
            <a:r>
              <a:rPr kumimoji="0" lang="en-US" sz="2400"/>
              <a:t>Output is 1010</a:t>
            </a:r>
          </a:p>
          <a:p>
            <a:endParaRPr kumimoji="0" lang="en-US" sz="2400"/>
          </a:p>
        </p:txBody>
      </p:sp>
      <p:grpSp>
        <p:nvGrpSpPr>
          <p:cNvPr id="65706" name="Group 170"/>
          <p:cNvGrpSpPr>
            <a:grpSpLocks/>
          </p:cNvGrpSpPr>
          <p:nvPr/>
        </p:nvGrpSpPr>
        <p:grpSpPr bwMode="auto">
          <a:xfrm>
            <a:off x="4981575" y="2005013"/>
            <a:ext cx="3694113" cy="3019425"/>
            <a:chOff x="3654" y="1335"/>
            <a:chExt cx="1847" cy="1440"/>
          </a:xfrm>
        </p:grpSpPr>
        <p:sp>
          <p:nvSpPr>
            <p:cNvPr id="65561" name="Rectangle 25"/>
            <p:cNvSpPr>
              <a:spLocks noChangeArrowheads="1"/>
            </p:cNvSpPr>
            <p:nvPr/>
          </p:nvSpPr>
          <p:spPr bwMode="auto">
            <a:xfrm>
              <a:off x="3942" y="1556"/>
              <a:ext cx="1546" cy="10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/>
                <a:t>8 × 4  ROM</a:t>
              </a:r>
            </a:p>
          </p:txBody>
        </p:sp>
        <p:sp>
          <p:nvSpPr>
            <p:cNvPr id="65562" name="Rectangle 26"/>
            <p:cNvSpPr>
              <a:spLocks noChangeArrowheads="1"/>
            </p:cNvSpPr>
            <p:nvPr/>
          </p:nvSpPr>
          <p:spPr bwMode="auto">
            <a:xfrm>
              <a:off x="4045" y="1729"/>
              <a:ext cx="294" cy="6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 bIns="0"/>
            <a:lstStyle/>
            <a:p>
              <a:pPr algn="ctr"/>
              <a:r>
                <a:rPr lang="en-US" sz="1200"/>
                <a:t>3×8</a:t>
              </a:r>
              <a:r>
                <a:rPr lang="en-US" sz="1200" baseline="30000"/>
                <a:t> </a:t>
              </a:r>
              <a:r>
                <a:rPr lang="en-US" sz="1200"/>
                <a:t>decoder</a:t>
              </a:r>
              <a:endParaRPr lang="en-US"/>
            </a:p>
          </p:txBody>
        </p:sp>
        <p:sp>
          <p:nvSpPr>
            <p:cNvPr id="65563" name="Text Box 27"/>
            <p:cNvSpPr txBox="1">
              <a:spLocks noChangeArrowheads="1"/>
            </p:cNvSpPr>
            <p:nvPr/>
          </p:nvSpPr>
          <p:spPr bwMode="auto">
            <a:xfrm>
              <a:off x="4636" y="2689"/>
              <a:ext cx="12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/>
            </a:p>
          </p:txBody>
        </p:sp>
        <p:sp>
          <p:nvSpPr>
            <p:cNvPr id="65564" name="Text Box 28"/>
            <p:cNvSpPr txBox="1">
              <a:spLocks noChangeArrowheads="1"/>
            </p:cNvSpPr>
            <p:nvPr/>
          </p:nvSpPr>
          <p:spPr bwMode="auto">
            <a:xfrm>
              <a:off x="4869" y="2689"/>
              <a:ext cx="8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200"/>
                <a:t>Q</a:t>
              </a:r>
              <a:r>
                <a:rPr lang="en-US" sz="1200" baseline="-25000"/>
                <a:t>0</a:t>
              </a:r>
              <a:endParaRPr lang="en-US"/>
            </a:p>
          </p:txBody>
        </p:sp>
        <p:sp>
          <p:nvSpPr>
            <p:cNvPr id="65565" name="Text Box 29"/>
            <p:cNvSpPr txBox="1">
              <a:spLocks noChangeArrowheads="1"/>
            </p:cNvSpPr>
            <p:nvPr/>
          </p:nvSpPr>
          <p:spPr bwMode="auto">
            <a:xfrm>
              <a:off x="4394" y="2689"/>
              <a:ext cx="2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3</a:t>
              </a:r>
              <a:endParaRPr lang="en-US"/>
            </a:p>
          </p:txBody>
        </p:sp>
        <p:sp>
          <p:nvSpPr>
            <p:cNvPr id="65566" name="Text Box 30"/>
            <p:cNvSpPr txBox="1">
              <a:spLocks noChangeArrowheads="1"/>
            </p:cNvSpPr>
            <p:nvPr/>
          </p:nvSpPr>
          <p:spPr bwMode="auto">
            <a:xfrm>
              <a:off x="3690" y="1959"/>
              <a:ext cx="14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A</a:t>
              </a:r>
              <a:r>
                <a:rPr lang="en-US" sz="1200" baseline="-25000"/>
                <a:t>0</a:t>
              </a:r>
              <a:endParaRPr lang="en-US"/>
            </a:p>
          </p:txBody>
        </p:sp>
        <p:sp>
          <p:nvSpPr>
            <p:cNvPr id="65567" name="Line 31"/>
            <p:cNvSpPr>
              <a:spLocks noChangeShapeType="1"/>
            </p:cNvSpPr>
            <p:nvPr/>
          </p:nvSpPr>
          <p:spPr bwMode="auto">
            <a:xfrm rot="-5400000">
              <a:off x="3940" y="1994"/>
              <a:ext cx="0" cy="2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68" name="Line 32"/>
            <p:cNvSpPr>
              <a:spLocks noChangeShapeType="1"/>
            </p:cNvSpPr>
            <p:nvPr/>
          </p:nvSpPr>
          <p:spPr bwMode="auto">
            <a:xfrm rot="-5400000">
              <a:off x="3937" y="2084"/>
              <a:ext cx="0" cy="2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69" name="Line 33"/>
            <p:cNvSpPr>
              <a:spLocks noChangeShapeType="1"/>
            </p:cNvSpPr>
            <p:nvPr/>
          </p:nvSpPr>
          <p:spPr bwMode="auto">
            <a:xfrm rot="-5400000">
              <a:off x="3940" y="1911"/>
              <a:ext cx="0" cy="2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70" name="Line 34"/>
            <p:cNvSpPr>
              <a:spLocks noChangeShapeType="1"/>
            </p:cNvSpPr>
            <p:nvPr/>
          </p:nvSpPr>
          <p:spPr bwMode="auto">
            <a:xfrm rot="-5400000">
              <a:off x="3940" y="1738"/>
              <a:ext cx="0" cy="2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71" name="Text Box 35"/>
            <p:cNvSpPr txBox="1">
              <a:spLocks noChangeArrowheads="1"/>
            </p:cNvSpPr>
            <p:nvPr/>
          </p:nvSpPr>
          <p:spPr bwMode="auto">
            <a:xfrm>
              <a:off x="3654" y="1772"/>
              <a:ext cx="24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/>
                <a:t>enable</a:t>
              </a:r>
            </a:p>
          </p:txBody>
        </p:sp>
        <p:sp>
          <p:nvSpPr>
            <p:cNvPr id="65572" name="Text Box 36"/>
            <p:cNvSpPr txBox="1">
              <a:spLocks noChangeArrowheads="1"/>
            </p:cNvSpPr>
            <p:nvPr/>
          </p:nvSpPr>
          <p:spPr bwMode="auto">
            <a:xfrm>
              <a:off x="3693" y="2132"/>
              <a:ext cx="14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A</a:t>
              </a:r>
              <a:r>
                <a:rPr lang="en-US" sz="1200" baseline="-25000"/>
                <a:t>2</a:t>
              </a:r>
              <a:endParaRPr lang="en-US" baseline="-25000"/>
            </a:p>
          </p:txBody>
        </p:sp>
        <p:sp>
          <p:nvSpPr>
            <p:cNvPr id="65573" name="Line 37"/>
            <p:cNvSpPr>
              <a:spLocks noChangeShapeType="1"/>
            </p:cNvSpPr>
            <p:nvPr/>
          </p:nvSpPr>
          <p:spPr bwMode="auto">
            <a:xfrm>
              <a:off x="4339" y="1758"/>
              <a:ext cx="6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74" name="Line 38"/>
            <p:cNvSpPr>
              <a:spLocks noChangeShapeType="1"/>
            </p:cNvSpPr>
            <p:nvPr/>
          </p:nvSpPr>
          <p:spPr bwMode="auto">
            <a:xfrm>
              <a:off x="4339" y="1844"/>
              <a:ext cx="6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75" name="Line 39"/>
            <p:cNvSpPr>
              <a:spLocks noChangeShapeType="1"/>
            </p:cNvSpPr>
            <p:nvPr/>
          </p:nvSpPr>
          <p:spPr bwMode="auto">
            <a:xfrm>
              <a:off x="4340" y="2363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76" name="Text Box 40"/>
            <p:cNvSpPr txBox="1">
              <a:spLocks noChangeArrowheads="1"/>
            </p:cNvSpPr>
            <p:nvPr/>
          </p:nvSpPr>
          <p:spPr bwMode="auto">
            <a:xfrm>
              <a:off x="5007" y="1697"/>
              <a:ext cx="42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/>
                <a:t>word 0</a:t>
              </a:r>
            </a:p>
          </p:txBody>
        </p:sp>
        <p:sp>
          <p:nvSpPr>
            <p:cNvPr id="65577" name="Text Box 41"/>
            <p:cNvSpPr txBox="1">
              <a:spLocks noChangeArrowheads="1"/>
            </p:cNvSpPr>
            <p:nvPr/>
          </p:nvSpPr>
          <p:spPr bwMode="auto">
            <a:xfrm>
              <a:off x="5007" y="2273"/>
              <a:ext cx="42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5578" name="Text Box 42"/>
            <p:cNvSpPr txBox="1">
              <a:spLocks noChangeArrowheads="1"/>
            </p:cNvSpPr>
            <p:nvPr/>
          </p:nvSpPr>
          <p:spPr bwMode="auto">
            <a:xfrm>
              <a:off x="5007" y="1786"/>
              <a:ext cx="429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/>
                <a:t>word 1</a:t>
              </a:r>
            </a:p>
          </p:txBody>
        </p:sp>
        <p:sp>
          <p:nvSpPr>
            <p:cNvPr id="65579" name="Text Box 43"/>
            <p:cNvSpPr txBox="1">
              <a:spLocks noChangeArrowheads="1"/>
            </p:cNvSpPr>
            <p:nvPr/>
          </p:nvSpPr>
          <p:spPr bwMode="auto">
            <a:xfrm>
              <a:off x="3693" y="2046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A</a:t>
              </a:r>
              <a:r>
                <a:rPr lang="en-US" sz="1200" baseline="-25000"/>
                <a:t>1</a:t>
              </a:r>
              <a:endParaRPr lang="en-US"/>
            </a:p>
          </p:txBody>
        </p:sp>
        <p:sp>
          <p:nvSpPr>
            <p:cNvPr id="65580" name="Line 44"/>
            <p:cNvSpPr>
              <a:spLocks noChangeShapeType="1"/>
            </p:cNvSpPr>
            <p:nvPr/>
          </p:nvSpPr>
          <p:spPr bwMode="auto">
            <a:xfrm>
              <a:off x="4340" y="1927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1" name="Line 45"/>
            <p:cNvSpPr>
              <a:spLocks noChangeShapeType="1"/>
            </p:cNvSpPr>
            <p:nvPr/>
          </p:nvSpPr>
          <p:spPr bwMode="auto">
            <a:xfrm>
              <a:off x="4340" y="2017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2" name="Line 46"/>
            <p:cNvSpPr>
              <a:spLocks noChangeShapeType="1"/>
            </p:cNvSpPr>
            <p:nvPr/>
          </p:nvSpPr>
          <p:spPr bwMode="auto">
            <a:xfrm>
              <a:off x="4340" y="2100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3" name="Line 47"/>
            <p:cNvSpPr>
              <a:spLocks noChangeShapeType="1"/>
            </p:cNvSpPr>
            <p:nvPr/>
          </p:nvSpPr>
          <p:spPr bwMode="auto">
            <a:xfrm>
              <a:off x="4340" y="2190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4" name="Line 48"/>
            <p:cNvSpPr>
              <a:spLocks noChangeShapeType="1"/>
            </p:cNvSpPr>
            <p:nvPr/>
          </p:nvSpPr>
          <p:spPr bwMode="auto">
            <a:xfrm>
              <a:off x="4340" y="2273"/>
              <a:ext cx="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5" name="Text Box 49"/>
            <p:cNvSpPr txBox="1">
              <a:spLocks noChangeArrowheads="1"/>
            </p:cNvSpPr>
            <p:nvPr/>
          </p:nvSpPr>
          <p:spPr bwMode="auto">
            <a:xfrm>
              <a:off x="4541" y="2689"/>
              <a:ext cx="2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2</a:t>
              </a:r>
              <a:endParaRPr lang="en-US"/>
            </a:p>
          </p:txBody>
        </p:sp>
        <p:sp>
          <p:nvSpPr>
            <p:cNvPr id="65586" name="Line 50"/>
            <p:cNvSpPr>
              <a:spLocks noChangeShapeType="1"/>
            </p:cNvSpPr>
            <p:nvPr/>
          </p:nvSpPr>
          <p:spPr bwMode="auto">
            <a:xfrm>
              <a:off x="4783" y="1758"/>
              <a:ext cx="0" cy="9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7" name="Line 51"/>
            <p:cNvSpPr>
              <a:spLocks noChangeShapeType="1"/>
            </p:cNvSpPr>
            <p:nvPr/>
          </p:nvSpPr>
          <p:spPr bwMode="auto">
            <a:xfrm>
              <a:off x="4906" y="1758"/>
              <a:ext cx="0" cy="9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8" name="Line 52"/>
            <p:cNvSpPr>
              <a:spLocks noChangeShapeType="1"/>
            </p:cNvSpPr>
            <p:nvPr/>
          </p:nvSpPr>
          <p:spPr bwMode="auto">
            <a:xfrm>
              <a:off x="4517" y="1758"/>
              <a:ext cx="0" cy="9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89" name="Line 53"/>
            <p:cNvSpPr>
              <a:spLocks noChangeShapeType="1"/>
            </p:cNvSpPr>
            <p:nvPr/>
          </p:nvSpPr>
          <p:spPr bwMode="auto">
            <a:xfrm>
              <a:off x="4657" y="1758"/>
              <a:ext cx="0" cy="9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0" name="Text Box 54"/>
            <p:cNvSpPr txBox="1">
              <a:spLocks noChangeArrowheads="1"/>
            </p:cNvSpPr>
            <p:nvPr/>
          </p:nvSpPr>
          <p:spPr bwMode="auto">
            <a:xfrm>
              <a:off x="4734" y="2689"/>
              <a:ext cx="8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1</a:t>
              </a:r>
              <a:endParaRPr lang="en-US"/>
            </a:p>
          </p:txBody>
        </p:sp>
        <p:sp>
          <p:nvSpPr>
            <p:cNvPr id="65591" name="Line 55"/>
            <p:cNvSpPr>
              <a:spLocks noChangeShapeType="1"/>
            </p:cNvSpPr>
            <p:nvPr/>
          </p:nvSpPr>
          <p:spPr bwMode="auto">
            <a:xfrm>
              <a:off x="4443" y="1758"/>
              <a:ext cx="74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2" name="Line 56"/>
            <p:cNvSpPr>
              <a:spLocks noChangeShapeType="1"/>
            </p:cNvSpPr>
            <p:nvPr/>
          </p:nvSpPr>
          <p:spPr bwMode="auto">
            <a:xfrm>
              <a:off x="4583" y="1758"/>
              <a:ext cx="75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3" name="Line 57"/>
            <p:cNvSpPr>
              <a:spLocks noChangeShapeType="1"/>
            </p:cNvSpPr>
            <p:nvPr/>
          </p:nvSpPr>
          <p:spPr bwMode="auto">
            <a:xfrm>
              <a:off x="4708" y="1758"/>
              <a:ext cx="75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4" name="Line 58"/>
            <p:cNvSpPr>
              <a:spLocks noChangeShapeType="1"/>
            </p:cNvSpPr>
            <p:nvPr/>
          </p:nvSpPr>
          <p:spPr bwMode="auto">
            <a:xfrm>
              <a:off x="4843" y="1758"/>
              <a:ext cx="75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5" name="Oval 59"/>
            <p:cNvSpPr>
              <a:spLocks noChangeArrowheads="1"/>
            </p:cNvSpPr>
            <p:nvPr/>
          </p:nvSpPr>
          <p:spPr bwMode="auto">
            <a:xfrm>
              <a:off x="4424" y="1739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6" name="Oval 60"/>
            <p:cNvSpPr>
              <a:spLocks noChangeArrowheads="1"/>
            </p:cNvSpPr>
            <p:nvPr/>
          </p:nvSpPr>
          <p:spPr bwMode="auto">
            <a:xfrm>
              <a:off x="4568" y="1742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7" name="Oval 61"/>
            <p:cNvSpPr>
              <a:spLocks noChangeArrowheads="1"/>
            </p:cNvSpPr>
            <p:nvPr/>
          </p:nvSpPr>
          <p:spPr bwMode="auto">
            <a:xfrm>
              <a:off x="4694" y="1740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8" name="Oval 62"/>
            <p:cNvSpPr>
              <a:spLocks noChangeArrowheads="1"/>
            </p:cNvSpPr>
            <p:nvPr/>
          </p:nvSpPr>
          <p:spPr bwMode="auto">
            <a:xfrm>
              <a:off x="4832" y="174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99" name="Oval 63"/>
            <p:cNvSpPr>
              <a:spLocks noChangeArrowheads="1"/>
            </p:cNvSpPr>
            <p:nvPr/>
          </p:nvSpPr>
          <p:spPr bwMode="auto">
            <a:xfrm>
              <a:off x="4496" y="1772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0" name="Oval 64"/>
            <p:cNvSpPr>
              <a:spLocks noChangeArrowheads="1"/>
            </p:cNvSpPr>
            <p:nvPr/>
          </p:nvSpPr>
          <p:spPr bwMode="auto">
            <a:xfrm>
              <a:off x="4640" y="1772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1" name="Oval 65"/>
            <p:cNvSpPr>
              <a:spLocks noChangeArrowheads="1"/>
            </p:cNvSpPr>
            <p:nvPr/>
          </p:nvSpPr>
          <p:spPr bwMode="auto">
            <a:xfrm>
              <a:off x="4766" y="1772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2" name="Oval 66"/>
            <p:cNvSpPr>
              <a:spLocks noChangeArrowheads="1"/>
            </p:cNvSpPr>
            <p:nvPr/>
          </p:nvSpPr>
          <p:spPr bwMode="auto">
            <a:xfrm>
              <a:off x="4895" y="176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3" name="Line 67"/>
            <p:cNvSpPr>
              <a:spLocks noChangeShapeType="1"/>
            </p:cNvSpPr>
            <p:nvPr/>
          </p:nvSpPr>
          <p:spPr bwMode="auto">
            <a:xfrm>
              <a:off x="4443" y="1844"/>
              <a:ext cx="74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4" name="Line 68"/>
            <p:cNvSpPr>
              <a:spLocks noChangeShapeType="1"/>
            </p:cNvSpPr>
            <p:nvPr/>
          </p:nvSpPr>
          <p:spPr bwMode="auto">
            <a:xfrm>
              <a:off x="4583" y="1844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5" name="Line 69"/>
            <p:cNvSpPr>
              <a:spLocks noChangeShapeType="1"/>
            </p:cNvSpPr>
            <p:nvPr/>
          </p:nvSpPr>
          <p:spPr bwMode="auto">
            <a:xfrm>
              <a:off x="4708" y="1844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6" name="Oval 70"/>
            <p:cNvSpPr>
              <a:spLocks noChangeArrowheads="1"/>
            </p:cNvSpPr>
            <p:nvPr/>
          </p:nvSpPr>
          <p:spPr bwMode="auto">
            <a:xfrm>
              <a:off x="4424" y="182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7" name="Oval 71"/>
            <p:cNvSpPr>
              <a:spLocks noChangeArrowheads="1"/>
            </p:cNvSpPr>
            <p:nvPr/>
          </p:nvSpPr>
          <p:spPr bwMode="auto">
            <a:xfrm>
              <a:off x="4568" y="1829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8" name="Oval 72"/>
            <p:cNvSpPr>
              <a:spLocks noChangeArrowheads="1"/>
            </p:cNvSpPr>
            <p:nvPr/>
          </p:nvSpPr>
          <p:spPr bwMode="auto">
            <a:xfrm>
              <a:off x="4694" y="182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09" name="Oval 73"/>
            <p:cNvSpPr>
              <a:spLocks noChangeArrowheads="1"/>
            </p:cNvSpPr>
            <p:nvPr/>
          </p:nvSpPr>
          <p:spPr bwMode="auto">
            <a:xfrm>
              <a:off x="4832" y="1830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0" name="Oval 74"/>
            <p:cNvSpPr>
              <a:spLocks noChangeArrowheads="1"/>
            </p:cNvSpPr>
            <p:nvPr/>
          </p:nvSpPr>
          <p:spPr bwMode="auto">
            <a:xfrm>
              <a:off x="4496" y="1859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1" name="Oval 75"/>
            <p:cNvSpPr>
              <a:spLocks noChangeArrowheads="1"/>
            </p:cNvSpPr>
            <p:nvPr/>
          </p:nvSpPr>
          <p:spPr bwMode="auto">
            <a:xfrm>
              <a:off x="4640" y="1859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2" name="Oval 76"/>
            <p:cNvSpPr>
              <a:spLocks noChangeArrowheads="1"/>
            </p:cNvSpPr>
            <p:nvPr/>
          </p:nvSpPr>
          <p:spPr bwMode="auto">
            <a:xfrm>
              <a:off x="4766" y="1859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3" name="Oval 77"/>
            <p:cNvSpPr>
              <a:spLocks noChangeArrowheads="1"/>
            </p:cNvSpPr>
            <p:nvPr/>
          </p:nvSpPr>
          <p:spPr bwMode="auto">
            <a:xfrm>
              <a:off x="4895" y="185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4" name="Line 78"/>
            <p:cNvSpPr>
              <a:spLocks noChangeShapeType="1"/>
            </p:cNvSpPr>
            <p:nvPr/>
          </p:nvSpPr>
          <p:spPr bwMode="auto">
            <a:xfrm>
              <a:off x="4446" y="1932"/>
              <a:ext cx="75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5" name="Line 79"/>
            <p:cNvSpPr>
              <a:spLocks noChangeShapeType="1"/>
            </p:cNvSpPr>
            <p:nvPr/>
          </p:nvSpPr>
          <p:spPr bwMode="auto">
            <a:xfrm>
              <a:off x="4711" y="1932"/>
              <a:ext cx="75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6" name="Line 80"/>
            <p:cNvSpPr>
              <a:spLocks noChangeShapeType="1"/>
            </p:cNvSpPr>
            <p:nvPr/>
          </p:nvSpPr>
          <p:spPr bwMode="auto">
            <a:xfrm>
              <a:off x="4841" y="1842"/>
              <a:ext cx="74" cy="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7" name="Oval 81"/>
            <p:cNvSpPr>
              <a:spLocks noChangeArrowheads="1"/>
            </p:cNvSpPr>
            <p:nvPr/>
          </p:nvSpPr>
          <p:spPr bwMode="auto">
            <a:xfrm>
              <a:off x="4427" y="191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8" name="Oval 82"/>
            <p:cNvSpPr>
              <a:spLocks noChangeArrowheads="1"/>
            </p:cNvSpPr>
            <p:nvPr/>
          </p:nvSpPr>
          <p:spPr bwMode="auto">
            <a:xfrm>
              <a:off x="4571" y="191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19" name="Oval 83"/>
            <p:cNvSpPr>
              <a:spLocks noChangeArrowheads="1"/>
            </p:cNvSpPr>
            <p:nvPr/>
          </p:nvSpPr>
          <p:spPr bwMode="auto">
            <a:xfrm>
              <a:off x="4697" y="1914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0" name="Oval 84"/>
            <p:cNvSpPr>
              <a:spLocks noChangeArrowheads="1"/>
            </p:cNvSpPr>
            <p:nvPr/>
          </p:nvSpPr>
          <p:spPr bwMode="auto">
            <a:xfrm>
              <a:off x="4835" y="1917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1" name="Oval 85"/>
            <p:cNvSpPr>
              <a:spLocks noChangeArrowheads="1"/>
            </p:cNvSpPr>
            <p:nvPr/>
          </p:nvSpPr>
          <p:spPr bwMode="auto">
            <a:xfrm>
              <a:off x="4499" y="194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2" name="Oval 86"/>
            <p:cNvSpPr>
              <a:spLocks noChangeArrowheads="1"/>
            </p:cNvSpPr>
            <p:nvPr/>
          </p:nvSpPr>
          <p:spPr bwMode="auto">
            <a:xfrm>
              <a:off x="4643" y="194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3" name="Oval 87"/>
            <p:cNvSpPr>
              <a:spLocks noChangeArrowheads="1"/>
            </p:cNvSpPr>
            <p:nvPr/>
          </p:nvSpPr>
          <p:spPr bwMode="auto">
            <a:xfrm>
              <a:off x="4769" y="1946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4" name="Oval 88"/>
            <p:cNvSpPr>
              <a:spLocks noChangeArrowheads="1"/>
            </p:cNvSpPr>
            <p:nvPr/>
          </p:nvSpPr>
          <p:spPr bwMode="auto">
            <a:xfrm>
              <a:off x="4898" y="194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5" name="Line 89"/>
            <p:cNvSpPr>
              <a:spLocks noChangeShapeType="1"/>
            </p:cNvSpPr>
            <p:nvPr/>
          </p:nvSpPr>
          <p:spPr bwMode="auto">
            <a:xfrm>
              <a:off x="4449" y="2018"/>
              <a:ext cx="74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6" name="Line 90"/>
            <p:cNvSpPr>
              <a:spLocks noChangeShapeType="1"/>
            </p:cNvSpPr>
            <p:nvPr/>
          </p:nvSpPr>
          <p:spPr bwMode="auto">
            <a:xfrm>
              <a:off x="4589" y="2018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7" name="Line 91"/>
            <p:cNvSpPr>
              <a:spLocks noChangeShapeType="1"/>
            </p:cNvSpPr>
            <p:nvPr/>
          </p:nvSpPr>
          <p:spPr bwMode="auto">
            <a:xfrm>
              <a:off x="4714" y="2018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8" name="Line 92"/>
            <p:cNvSpPr>
              <a:spLocks noChangeShapeType="1"/>
            </p:cNvSpPr>
            <p:nvPr/>
          </p:nvSpPr>
          <p:spPr bwMode="auto">
            <a:xfrm>
              <a:off x="4849" y="2018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29" name="Oval 93"/>
            <p:cNvSpPr>
              <a:spLocks noChangeArrowheads="1"/>
            </p:cNvSpPr>
            <p:nvPr/>
          </p:nvSpPr>
          <p:spPr bwMode="auto">
            <a:xfrm>
              <a:off x="4430" y="200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0" name="Oval 94"/>
            <p:cNvSpPr>
              <a:spLocks noChangeArrowheads="1"/>
            </p:cNvSpPr>
            <p:nvPr/>
          </p:nvSpPr>
          <p:spPr bwMode="auto">
            <a:xfrm>
              <a:off x="4574" y="200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1" name="Oval 95"/>
            <p:cNvSpPr>
              <a:spLocks noChangeArrowheads="1"/>
            </p:cNvSpPr>
            <p:nvPr/>
          </p:nvSpPr>
          <p:spPr bwMode="auto">
            <a:xfrm>
              <a:off x="4700" y="200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2" name="Oval 96"/>
            <p:cNvSpPr>
              <a:spLocks noChangeArrowheads="1"/>
            </p:cNvSpPr>
            <p:nvPr/>
          </p:nvSpPr>
          <p:spPr bwMode="auto">
            <a:xfrm>
              <a:off x="4838" y="2004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3" name="Oval 97"/>
            <p:cNvSpPr>
              <a:spLocks noChangeArrowheads="1"/>
            </p:cNvSpPr>
            <p:nvPr/>
          </p:nvSpPr>
          <p:spPr bwMode="auto">
            <a:xfrm>
              <a:off x="4502" y="203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4" name="Oval 98"/>
            <p:cNvSpPr>
              <a:spLocks noChangeArrowheads="1"/>
            </p:cNvSpPr>
            <p:nvPr/>
          </p:nvSpPr>
          <p:spPr bwMode="auto">
            <a:xfrm>
              <a:off x="4646" y="203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5" name="Oval 99"/>
            <p:cNvSpPr>
              <a:spLocks noChangeArrowheads="1"/>
            </p:cNvSpPr>
            <p:nvPr/>
          </p:nvSpPr>
          <p:spPr bwMode="auto">
            <a:xfrm>
              <a:off x="4772" y="2033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6" name="Oval 100"/>
            <p:cNvSpPr>
              <a:spLocks noChangeArrowheads="1"/>
            </p:cNvSpPr>
            <p:nvPr/>
          </p:nvSpPr>
          <p:spPr bwMode="auto">
            <a:xfrm>
              <a:off x="4901" y="2027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7" name="Line 101"/>
            <p:cNvSpPr>
              <a:spLocks noChangeShapeType="1"/>
            </p:cNvSpPr>
            <p:nvPr/>
          </p:nvSpPr>
          <p:spPr bwMode="auto">
            <a:xfrm>
              <a:off x="4449" y="2105"/>
              <a:ext cx="74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8" name="Line 102"/>
            <p:cNvSpPr>
              <a:spLocks noChangeShapeType="1"/>
            </p:cNvSpPr>
            <p:nvPr/>
          </p:nvSpPr>
          <p:spPr bwMode="auto">
            <a:xfrm>
              <a:off x="4589" y="2105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39" name="Line 103"/>
            <p:cNvSpPr>
              <a:spLocks noChangeShapeType="1"/>
            </p:cNvSpPr>
            <p:nvPr/>
          </p:nvSpPr>
          <p:spPr bwMode="auto">
            <a:xfrm>
              <a:off x="4714" y="2105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0" name="Line 104"/>
            <p:cNvSpPr>
              <a:spLocks noChangeShapeType="1"/>
            </p:cNvSpPr>
            <p:nvPr/>
          </p:nvSpPr>
          <p:spPr bwMode="auto">
            <a:xfrm>
              <a:off x="4849" y="2105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1" name="Oval 105"/>
            <p:cNvSpPr>
              <a:spLocks noChangeArrowheads="1"/>
            </p:cNvSpPr>
            <p:nvPr/>
          </p:nvSpPr>
          <p:spPr bwMode="auto">
            <a:xfrm>
              <a:off x="4430" y="2087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2" name="Oval 106"/>
            <p:cNvSpPr>
              <a:spLocks noChangeArrowheads="1"/>
            </p:cNvSpPr>
            <p:nvPr/>
          </p:nvSpPr>
          <p:spPr bwMode="auto">
            <a:xfrm>
              <a:off x="4574" y="209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3" name="Oval 107"/>
            <p:cNvSpPr>
              <a:spLocks noChangeArrowheads="1"/>
            </p:cNvSpPr>
            <p:nvPr/>
          </p:nvSpPr>
          <p:spPr bwMode="auto">
            <a:xfrm>
              <a:off x="4700" y="2087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4" name="Oval 108"/>
            <p:cNvSpPr>
              <a:spLocks noChangeArrowheads="1"/>
            </p:cNvSpPr>
            <p:nvPr/>
          </p:nvSpPr>
          <p:spPr bwMode="auto">
            <a:xfrm>
              <a:off x="4838" y="209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5" name="Oval 109"/>
            <p:cNvSpPr>
              <a:spLocks noChangeArrowheads="1"/>
            </p:cNvSpPr>
            <p:nvPr/>
          </p:nvSpPr>
          <p:spPr bwMode="auto">
            <a:xfrm>
              <a:off x="4502" y="2120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6" name="Oval 110"/>
            <p:cNvSpPr>
              <a:spLocks noChangeArrowheads="1"/>
            </p:cNvSpPr>
            <p:nvPr/>
          </p:nvSpPr>
          <p:spPr bwMode="auto">
            <a:xfrm>
              <a:off x="4646" y="212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7" name="Oval 111"/>
            <p:cNvSpPr>
              <a:spLocks noChangeArrowheads="1"/>
            </p:cNvSpPr>
            <p:nvPr/>
          </p:nvSpPr>
          <p:spPr bwMode="auto">
            <a:xfrm>
              <a:off x="4772" y="2120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8" name="Oval 112"/>
            <p:cNvSpPr>
              <a:spLocks noChangeArrowheads="1"/>
            </p:cNvSpPr>
            <p:nvPr/>
          </p:nvSpPr>
          <p:spPr bwMode="auto">
            <a:xfrm>
              <a:off x="4901" y="211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49" name="Line 113"/>
            <p:cNvSpPr>
              <a:spLocks noChangeShapeType="1"/>
            </p:cNvSpPr>
            <p:nvPr/>
          </p:nvSpPr>
          <p:spPr bwMode="auto">
            <a:xfrm>
              <a:off x="4449" y="2189"/>
              <a:ext cx="74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0" name="Line 114"/>
            <p:cNvSpPr>
              <a:spLocks noChangeShapeType="1"/>
            </p:cNvSpPr>
            <p:nvPr/>
          </p:nvSpPr>
          <p:spPr bwMode="auto">
            <a:xfrm>
              <a:off x="4589" y="218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1" name="Line 115"/>
            <p:cNvSpPr>
              <a:spLocks noChangeShapeType="1"/>
            </p:cNvSpPr>
            <p:nvPr/>
          </p:nvSpPr>
          <p:spPr bwMode="auto">
            <a:xfrm>
              <a:off x="4714" y="218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2" name="Line 116"/>
            <p:cNvSpPr>
              <a:spLocks noChangeShapeType="1"/>
            </p:cNvSpPr>
            <p:nvPr/>
          </p:nvSpPr>
          <p:spPr bwMode="auto">
            <a:xfrm>
              <a:off x="4849" y="218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3" name="Oval 117"/>
            <p:cNvSpPr>
              <a:spLocks noChangeArrowheads="1"/>
            </p:cNvSpPr>
            <p:nvPr/>
          </p:nvSpPr>
          <p:spPr bwMode="auto">
            <a:xfrm>
              <a:off x="4430" y="217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4" name="Oval 118"/>
            <p:cNvSpPr>
              <a:spLocks noChangeArrowheads="1"/>
            </p:cNvSpPr>
            <p:nvPr/>
          </p:nvSpPr>
          <p:spPr bwMode="auto">
            <a:xfrm>
              <a:off x="4574" y="217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5" name="Oval 119"/>
            <p:cNvSpPr>
              <a:spLocks noChangeArrowheads="1"/>
            </p:cNvSpPr>
            <p:nvPr/>
          </p:nvSpPr>
          <p:spPr bwMode="auto">
            <a:xfrm>
              <a:off x="4700" y="217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6" name="Oval 120"/>
            <p:cNvSpPr>
              <a:spLocks noChangeArrowheads="1"/>
            </p:cNvSpPr>
            <p:nvPr/>
          </p:nvSpPr>
          <p:spPr bwMode="auto">
            <a:xfrm>
              <a:off x="4838" y="217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7" name="Oval 121"/>
            <p:cNvSpPr>
              <a:spLocks noChangeArrowheads="1"/>
            </p:cNvSpPr>
            <p:nvPr/>
          </p:nvSpPr>
          <p:spPr bwMode="auto">
            <a:xfrm>
              <a:off x="4502" y="220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8" name="Oval 122"/>
            <p:cNvSpPr>
              <a:spLocks noChangeArrowheads="1"/>
            </p:cNvSpPr>
            <p:nvPr/>
          </p:nvSpPr>
          <p:spPr bwMode="auto">
            <a:xfrm>
              <a:off x="4646" y="220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59" name="Oval 123"/>
            <p:cNvSpPr>
              <a:spLocks noChangeArrowheads="1"/>
            </p:cNvSpPr>
            <p:nvPr/>
          </p:nvSpPr>
          <p:spPr bwMode="auto">
            <a:xfrm>
              <a:off x="4772" y="220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0" name="Oval 124"/>
            <p:cNvSpPr>
              <a:spLocks noChangeArrowheads="1"/>
            </p:cNvSpPr>
            <p:nvPr/>
          </p:nvSpPr>
          <p:spPr bwMode="auto">
            <a:xfrm>
              <a:off x="4901" y="2198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1" name="Line 125"/>
            <p:cNvSpPr>
              <a:spLocks noChangeShapeType="1"/>
            </p:cNvSpPr>
            <p:nvPr/>
          </p:nvSpPr>
          <p:spPr bwMode="auto">
            <a:xfrm>
              <a:off x="4449" y="2279"/>
              <a:ext cx="74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2" name="Line 126"/>
            <p:cNvSpPr>
              <a:spLocks noChangeShapeType="1"/>
            </p:cNvSpPr>
            <p:nvPr/>
          </p:nvSpPr>
          <p:spPr bwMode="auto">
            <a:xfrm>
              <a:off x="4589" y="227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3" name="Line 127"/>
            <p:cNvSpPr>
              <a:spLocks noChangeShapeType="1"/>
            </p:cNvSpPr>
            <p:nvPr/>
          </p:nvSpPr>
          <p:spPr bwMode="auto">
            <a:xfrm>
              <a:off x="4714" y="227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4" name="Line 128"/>
            <p:cNvSpPr>
              <a:spLocks noChangeShapeType="1"/>
            </p:cNvSpPr>
            <p:nvPr/>
          </p:nvSpPr>
          <p:spPr bwMode="auto">
            <a:xfrm>
              <a:off x="4849" y="227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5" name="Oval 129"/>
            <p:cNvSpPr>
              <a:spLocks noChangeArrowheads="1"/>
            </p:cNvSpPr>
            <p:nvPr/>
          </p:nvSpPr>
          <p:spPr bwMode="auto">
            <a:xfrm>
              <a:off x="4430" y="226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6" name="Oval 130"/>
            <p:cNvSpPr>
              <a:spLocks noChangeArrowheads="1"/>
            </p:cNvSpPr>
            <p:nvPr/>
          </p:nvSpPr>
          <p:spPr bwMode="auto">
            <a:xfrm>
              <a:off x="4574" y="226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7" name="Oval 131"/>
            <p:cNvSpPr>
              <a:spLocks noChangeArrowheads="1"/>
            </p:cNvSpPr>
            <p:nvPr/>
          </p:nvSpPr>
          <p:spPr bwMode="auto">
            <a:xfrm>
              <a:off x="4700" y="226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8" name="Oval 132"/>
            <p:cNvSpPr>
              <a:spLocks noChangeArrowheads="1"/>
            </p:cNvSpPr>
            <p:nvPr/>
          </p:nvSpPr>
          <p:spPr bwMode="auto">
            <a:xfrm>
              <a:off x="4838" y="2265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9" name="Oval 133"/>
            <p:cNvSpPr>
              <a:spLocks noChangeArrowheads="1"/>
            </p:cNvSpPr>
            <p:nvPr/>
          </p:nvSpPr>
          <p:spPr bwMode="auto">
            <a:xfrm>
              <a:off x="4502" y="229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0" name="Oval 134"/>
            <p:cNvSpPr>
              <a:spLocks noChangeArrowheads="1"/>
            </p:cNvSpPr>
            <p:nvPr/>
          </p:nvSpPr>
          <p:spPr bwMode="auto">
            <a:xfrm>
              <a:off x="4646" y="229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1" name="Oval 135"/>
            <p:cNvSpPr>
              <a:spLocks noChangeArrowheads="1"/>
            </p:cNvSpPr>
            <p:nvPr/>
          </p:nvSpPr>
          <p:spPr bwMode="auto">
            <a:xfrm>
              <a:off x="4772" y="229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2" name="Oval 136"/>
            <p:cNvSpPr>
              <a:spLocks noChangeArrowheads="1"/>
            </p:cNvSpPr>
            <p:nvPr/>
          </p:nvSpPr>
          <p:spPr bwMode="auto">
            <a:xfrm>
              <a:off x="4901" y="2288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3" name="Line 137"/>
            <p:cNvSpPr>
              <a:spLocks noChangeShapeType="1"/>
            </p:cNvSpPr>
            <p:nvPr/>
          </p:nvSpPr>
          <p:spPr bwMode="auto">
            <a:xfrm>
              <a:off x="4451" y="236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4" name="Line 138"/>
            <p:cNvSpPr>
              <a:spLocks noChangeShapeType="1"/>
            </p:cNvSpPr>
            <p:nvPr/>
          </p:nvSpPr>
          <p:spPr bwMode="auto">
            <a:xfrm>
              <a:off x="4592" y="236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5" name="Line 139"/>
            <p:cNvSpPr>
              <a:spLocks noChangeShapeType="1"/>
            </p:cNvSpPr>
            <p:nvPr/>
          </p:nvSpPr>
          <p:spPr bwMode="auto">
            <a:xfrm>
              <a:off x="4717" y="236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6" name="Line 140"/>
            <p:cNvSpPr>
              <a:spLocks noChangeShapeType="1"/>
            </p:cNvSpPr>
            <p:nvPr/>
          </p:nvSpPr>
          <p:spPr bwMode="auto">
            <a:xfrm>
              <a:off x="4852" y="2369"/>
              <a:ext cx="75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7" name="Oval 141"/>
            <p:cNvSpPr>
              <a:spLocks noChangeArrowheads="1"/>
            </p:cNvSpPr>
            <p:nvPr/>
          </p:nvSpPr>
          <p:spPr bwMode="auto">
            <a:xfrm>
              <a:off x="4433" y="235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8" name="Oval 142"/>
            <p:cNvSpPr>
              <a:spLocks noChangeArrowheads="1"/>
            </p:cNvSpPr>
            <p:nvPr/>
          </p:nvSpPr>
          <p:spPr bwMode="auto">
            <a:xfrm>
              <a:off x="4577" y="235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9" name="Oval 143"/>
            <p:cNvSpPr>
              <a:spLocks noChangeArrowheads="1"/>
            </p:cNvSpPr>
            <p:nvPr/>
          </p:nvSpPr>
          <p:spPr bwMode="auto">
            <a:xfrm>
              <a:off x="4703" y="2351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0" name="Oval 144"/>
            <p:cNvSpPr>
              <a:spLocks noChangeArrowheads="1"/>
            </p:cNvSpPr>
            <p:nvPr/>
          </p:nvSpPr>
          <p:spPr bwMode="auto">
            <a:xfrm>
              <a:off x="4841" y="2355"/>
              <a:ext cx="29" cy="2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1" name="Oval 145"/>
            <p:cNvSpPr>
              <a:spLocks noChangeArrowheads="1"/>
            </p:cNvSpPr>
            <p:nvPr/>
          </p:nvSpPr>
          <p:spPr bwMode="auto">
            <a:xfrm>
              <a:off x="4505" y="238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2" name="Oval 146"/>
            <p:cNvSpPr>
              <a:spLocks noChangeArrowheads="1"/>
            </p:cNvSpPr>
            <p:nvPr/>
          </p:nvSpPr>
          <p:spPr bwMode="auto">
            <a:xfrm>
              <a:off x="4649" y="238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3" name="Oval 147"/>
            <p:cNvSpPr>
              <a:spLocks noChangeArrowheads="1"/>
            </p:cNvSpPr>
            <p:nvPr/>
          </p:nvSpPr>
          <p:spPr bwMode="auto">
            <a:xfrm>
              <a:off x="4775" y="2384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4" name="Oval 148"/>
            <p:cNvSpPr>
              <a:spLocks noChangeArrowheads="1"/>
            </p:cNvSpPr>
            <p:nvPr/>
          </p:nvSpPr>
          <p:spPr bwMode="auto">
            <a:xfrm>
              <a:off x="4904" y="2378"/>
              <a:ext cx="29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5" name="Line 149"/>
            <p:cNvSpPr>
              <a:spLocks noChangeShapeType="1"/>
            </p:cNvSpPr>
            <p:nvPr/>
          </p:nvSpPr>
          <p:spPr bwMode="auto">
            <a:xfrm flipV="1">
              <a:off x="4209" y="2388"/>
              <a:ext cx="260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6" name="Text Box 150"/>
            <p:cNvSpPr txBox="1">
              <a:spLocks noChangeArrowheads="1"/>
            </p:cNvSpPr>
            <p:nvPr/>
          </p:nvSpPr>
          <p:spPr bwMode="auto">
            <a:xfrm>
              <a:off x="3943" y="2484"/>
              <a:ext cx="504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i="1"/>
                <a:t>programmable connection</a:t>
              </a:r>
            </a:p>
          </p:txBody>
        </p:sp>
        <p:sp>
          <p:nvSpPr>
            <p:cNvPr id="65687" name="Text Box 151"/>
            <p:cNvSpPr txBox="1">
              <a:spLocks noChangeArrowheads="1"/>
            </p:cNvSpPr>
            <p:nvPr/>
          </p:nvSpPr>
          <p:spPr bwMode="auto">
            <a:xfrm>
              <a:off x="5000" y="2529"/>
              <a:ext cx="393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/>
                <a:t>wired-OR</a:t>
              </a:r>
            </a:p>
          </p:txBody>
        </p:sp>
        <p:sp>
          <p:nvSpPr>
            <p:cNvPr id="65688" name="Freeform 152"/>
            <p:cNvSpPr>
              <a:spLocks/>
            </p:cNvSpPr>
            <p:nvPr/>
          </p:nvSpPr>
          <p:spPr bwMode="auto">
            <a:xfrm rot="5400000" flipV="1">
              <a:off x="4826" y="2535"/>
              <a:ext cx="119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9" name="Freeform 153"/>
            <p:cNvSpPr>
              <a:spLocks/>
            </p:cNvSpPr>
            <p:nvPr/>
          </p:nvSpPr>
          <p:spPr bwMode="auto">
            <a:xfrm rot="5400000">
              <a:off x="4904" y="2457"/>
              <a:ext cx="17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" y="290"/>
                </a:cxn>
                <a:cxn ang="0">
                  <a:pos x="0" y="576"/>
                </a:cxn>
              </a:cxnLst>
              <a:rect l="0" t="0" r="r" b="b"/>
              <a:pathLst>
                <a:path w="80" h="576">
                  <a:moveTo>
                    <a:pt x="0" y="0"/>
                  </a:moveTo>
                  <a:cubicBezTo>
                    <a:pt x="13" y="48"/>
                    <a:pt x="80" y="194"/>
                    <a:pt x="80" y="290"/>
                  </a:cubicBezTo>
                  <a:cubicBezTo>
                    <a:pt x="80" y="386"/>
                    <a:pt x="17" y="517"/>
                    <a:pt x="0" y="57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0" name="Freeform 154"/>
            <p:cNvSpPr>
              <a:spLocks/>
            </p:cNvSpPr>
            <p:nvPr/>
          </p:nvSpPr>
          <p:spPr bwMode="auto">
            <a:xfrm rot="5400000">
              <a:off x="4880" y="2535"/>
              <a:ext cx="119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1" name="Freeform 155"/>
            <p:cNvSpPr>
              <a:spLocks/>
            </p:cNvSpPr>
            <p:nvPr/>
          </p:nvSpPr>
          <p:spPr bwMode="auto">
            <a:xfrm rot="5400000" flipV="1">
              <a:off x="4682" y="2535"/>
              <a:ext cx="119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2" name="Freeform 156"/>
            <p:cNvSpPr>
              <a:spLocks/>
            </p:cNvSpPr>
            <p:nvPr/>
          </p:nvSpPr>
          <p:spPr bwMode="auto">
            <a:xfrm rot="5400000">
              <a:off x="4760" y="2457"/>
              <a:ext cx="17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" y="290"/>
                </a:cxn>
                <a:cxn ang="0">
                  <a:pos x="0" y="576"/>
                </a:cxn>
              </a:cxnLst>
              <a:rect l="0" t="0" r="r" b="b"/>
              <a:pathLst>
                <a:path w="80" h="576">
                  <a:moveTo>
                    <a:pt x="0" y="0"/>
                  </a:moveTo>
                  <a:cubicBezTo>
                    <a:pt x="13" y="48"/>
                    <a:pt x="80" y="194"/>
                    <a:pt x="80" y="290"/>
                  </a:cubicBezTo>
                  <a:cubicBezTo>
                    <a:pt x="80" y="386"/>
                    <a:pt x="17" y="517"/>
                    <a:pt x="0" y="57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3" name="Freeform 157"/>
            <p:cNvSpPr>
              <a:spLocks/>
            </p:cNvSpPr>
            <p:nvPr/>
          </p:nvSpPr>
          <p:spPr bwMode="auto">
            <a:xfrm rot="5400000">
              <a:off x="4736" y="2535"/>
              <a:ext cx="119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4" name="Freeform 158"/>
            <p:cNvSpPr>
              <a:spLocks/>
            </p:cNvSpPr>
            <p:nvPr/>
          </p:nvSpPr>
          <p:spPr bwMode="auto">
            <a:xfrm rot="5400000" flipV="1">
              <a:off x="4556" y="2535"/>
              <a:ext cx="119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5" name="Freeform 159"/>
            <p:cNvSpPr>
              <a:spLocks/>
            </p:cNvSpPr>
            <p:nvPr/>
          </p:nvSpPr>
          <p:spPr bwMode="auto">
            <a:xfrm rot="5400000">
              <a:off x="4634" y="2457"/>
              <a:ext cx="17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" y="290"/>
                </a:cxn>
                <a:cxn ang="0">
                  <a:pos x="0" y="576"/>
                </a:cxn>
              </a:cxnLst>
              <a:rect l="0" t="0" r="r" b="b"/>
              <a:pathLst>
                <a:path w="80" h="576">
                  <a:moveTo>
                    <a:pt x="0" y="0"/>
                  </a:moveTo>
                  <a:cubicBezTo>
                    <a:pt x="13" y="48"/>
                    <a:pt x="80" y="194"/>
                    <a:pt x="80" y="290"/>
                  </a:cubicBezTo>
                  <a:cubicBezTo>
                    <a:pt x="80" y="386"/>
                    <a:pt x="17" y="517"/>
                    <a:pt x="0" y="57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6" name="Freeform 160"/>
            <p:cNvSpPr>
              <a:spLocks/>
            </p:cNvSpPr>
            <p:nvPr/>
          </p:nvSpPr>
          <p:spPr bwMode="auto">
            <a:xfrm rot="5400000">
              <a:off x="4610" y="2535"/>
              <a:ext cx="119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7" name="Freeform 161"/>
            <p:cNvSpPr>
              <a:spLocks/>
            </p:cNvSpPr>
            <p:nvPr/>
          </p:nvSpPr>
          <p:spPr bwMode="auto">
            <a:xfrm rot="5400000" flipV="1">
              <a:off x="4430" y="2535"/>
              <a:ext cx="119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8" name="Freeform 162"/>
            <p:cNvSpPr>
              <a:spLocks/>
            </p:cNvSpPr>
            <p:nvPr/>
          </p:nvSpPr>
          <p:spPr bwMode="auto">
            <a:xfrm rot="5400000">
              <a:off x="4508" y="2457"/>
              <a:ext cx="17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" y="290"/>
                </a:cxn>
                <a:cxn ang="0">
                  <a:pos x="0" y="576"/>
                </a:cxn>
              </a:cxnLst>
              <a:rect l="0" t="0" r="r" b="b"/>
              <a:pathLst>
                <a:path w="80" h="576">
                  <a:moveTo>
                    <a:pt x="0" y="0"/>
                  </a:moveTo>
                  <a:cubicBezTo>
                    <a:pt x="13" y="48"/>
                    <a:pt x="80" y="194"/>
                    <a:pt x="80" y="290"/>
                  </a:cubicBezTo>
                  <a:cubicBezTo>
                    <a:pt x="80" y="386"/>
                    <a:pt x="17" y="517"/>
                    <a:pt x="0" y="57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9" name="Freeform 163"/>
            <p:cNvSpPr>
              <a:spLocks/>
            </p:cNvSpPr>
            <p:nvPr/>
          </p:nvSpPr>
          <p:spPr bwMode="auto">
            <a:xfrm rot="5400000">
              <a:off x="4484" y="2535"/>
              <a:ext cx="119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0" y="50"/>
                </a:cxn>
                <a:cxn ang="0">
                  <a:pos x="576" y="288"/>
                </a:cxn>
              </a:cxnLst>
              <a:rect l="0" t="0" r="r" b="b"/>
              <a:pathLst>
                <a:path w="576" h="288">
                  <a:moveTo>
                    <a:pt x="0" y="0"/>
                  </a:moveTo>
                  <a:cubicBezTo>
                    <a:pt x="68" y="8"/>
                    <a:pt x="314" y="2"/>
                    <a:pt x="410" y="50"/>
                  </a:cubicBezTo>
                  <a:cubicBezTo>
                    <a:pt x="506" y="98"/>
                    <a:pt x="542" y="238"/>
                    <a:pt x="576" y="2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0" name="Text Box 164"/>
            <p:cNvSpPr txBox="1">
              <a:spLocks noChangeArrowheads="1"/>
            </p:cNvSpPr>
            <p:nvPr/>
          </p:nvSpPr>
          <p:spPr bwMode="auto">
            <a:xfrm>
              <a:off x="5108" y="1970"/>
              <a:ext cx="393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i="1"/>
                <a:t>word line</a:t>
              </a:r>
            </a:p>
          </p:txBody>
        </p:sp>
        <p:sp>
          <p:nvSpPr>
            <p:cNvPr id="65701" name="Line 165"/>
            <p:cNvSpPr>
              <a:spLocks noChangeShapeType="1"/>
            </p:cNvSpPr>
            <p:nvPr/>
          </p:nvSpPr>
          <p:spPr bwMode="auto">
            <a:xfrm flipH="1">
              <a:off x="4979" y="2018"/>
              <a:ext cx="1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2" name="Text Box 166"/>
            <p:cNvSpPr txBox="1">
              <a:spLocks noChangeArrowheads="1"/>
            </p:cNvSpPr>
            <p:nvPr/>
          </p:nvSpPr>
          <p:spPr bwMode="auto">
            <a:xfrm>
              <a:off x="5102" y="2361"/>
              <a:ext cx="393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i="1"/>
                <a:t>data line</a:t>
              </a:r>
            </a:p>
          </p:txBody>
        </p:sp>
        <p:sp>
          <p:nvSpPr>
            <p:cNvPr id="65703" name="Line 167"/>
            <p:cNvSpPr>
              <a:spLocks noChangeShapeType="1"/>
            </p:cNvSpPr>
            <p:nvPr/>
          </p:nvSpPr>
          <p:spPr bwMode="auto">
            <a:xfrm flipH="1">
              <a:off x="4901" y="2421"/>
              <a:ext cx="2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4" name="Text Box 168"/>
            <p:cNvSpPr txBox="1">
              <a:spLocks noChangeArrowheads="1"/>
            </p:cNvSpPr>
            <p:nvPr/>
          </p:nvSpPr>
          <p:spPr bwMode="auto">
            <a:xfrm>
              <a:off x="5007" y="1888"/>
              <a:ext cx="429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/>
                <a:t>word 2</a:t>
              </a:r>
            </a:p>
          </p:txBody>
        </p:sp>
        <p:sp>
          <p:nvSpPr>
            <p:cNvPr id="65705" name="Text Box 169"/>
            <p:cNvSpPr txBox="1">
              <a:spLocks noChangeArrowheads="1"/>
            </p:cNvSpPr>
            <p:nvPr/>
          </p:nvSpPr>
          <p:spPr bwMode="auto">
            <a:xfrm>
              <a:off x="4256" y="1335"/>
              <a:ext cx="74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 b="1" u="sng"/>
                <a:t>Internal view</a:t>
              </a:r>
              <a:endParaRPr lang="en-US" b="1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ntemporary">
  <a:themeElements>
    <a:clrScheme name="Contemporary 2">
      <a:dk1>
        <a:srgbClr val="000000"/>
      </a:dk1>
      <a:lt1>
        <a:srgbClr val="FFFFFF"/>
      </a:lt1>
      <a:dk2>
        <a:srgbClr val="000000"/>
      </a:dk2>
      <a:lt2>
        <a:srgbClr val="868686"/>
      </a:lt2>
      <a:accent1>
        <a:srgbClr val="3366FF"/>
      </a:accent1>
      <a:accent2>
        <a:srgbClr val="009900"/>
      </a:accent2>
      <a:accent3>
        <a:srgbClr val="FFFFFF"/>
      </a:accent3>
      <a:accent4>
        <a:srgbClr val="000000"/>
      </a:accent4>
      <a:accent5>
        <a:srgbClr val="ADB8FF"/>
      </a:accent5>
      <a:accent6>
        <a:srgbClr val="008A00"/>
      </a:accent6>
      <a:hlink>
        <a:srgbClr val="FF0033"/>
      </a:hlink>
      <a:folHlink>
        <a:srgbClr val="CCCCCC"/>
      </a:folHlink>
    </a:clrScheme>
    <a:fontScheme name="Contemporar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ntemporary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Designs\Contemporary.pot</Template>
  <TotalTime>8811</TotalTime>
  <Words>3202</Words>
  <Application>Microsoft PowerPoint</Application>
  <PresentationFormat>On-screen Show (4:3)</PresentationFormat>
  <Paragraphs>834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Contemporary</vt:lpstr>
      <vt:lpstr>Memory</vt:lpstr>
      <vt:lpstr>Outline</vt:lpstr>
      <vt:lpstr>Introduction</vt:lpstr>
      <vt:lpstr>Memory: basic concepts</vt:lpstr>
      <vt:lpstr>Write ability/ storage permanence</vt:lpstr>
      <vt:lpstr>Write ability</vt:lpstr>
      <vt:lpstr>Storage permanence</vt:lpstr>
      <vt:lpstr>ROM: “Read-Only” Memory</vt:lpstr>
      <vt:lpstr>Example: 8 x 4 ROM</vt:lpstr>
      <vt:lpstr>Implementing combinational function</vt:lpstr>
      <vt:lpstr>Mask-programmed ROM</vt:lpstr>
      <vt:lpstr>OTP ROM: One-time programmable ROM</vt:lpstr>
      <vt:lpstr>EPROM: Erasable programmable ROM</vt:lpstr>
      <vt:lpstr>EEPROM: Electrically erasable programmable ROM </vt:lpstr>
      <vt:lpstr>Flash Memory</vt:lpstr>
      <vt:lpstr>RAM: “Random-access” memory</vt:lpstr>
      <vt:lpstr>Basic types of RAM</vt:lpstr>
      <vt:lpstr>Ram variations</vt:lpstr>
      <vt:lpstr>Example:  HM6264 &amp; 27C256 RAM/ROM devices</vt:lpstr>
      <vt:lpstr>Example: TC55V2325FF-100 memory device</vt:lpstr>
      <vt:lpstr>Composing memory</vt:lpstr>
      <vt:lpstr>Memory hierarchy</vt:lpstr>
      <vt:lpstr>Cache</vt:lpstr>
      <vt:lpstr>Cache mapping</vt:lpstr>
      <vt:lpstr>Direct mapping</vt:lpstr>
      <vt:lpstr>Fully associative mapping</vt:lpstr>
      <vt:lpstr>Set-associative mapping</vt:lpstr>
      <vt:lpstr>Cache-replacement policy</vt:lpstr>
      <vt:lpstr>Cache write techniques</vt:lpstr>
      <vt:lpstr>Cache impact on system performance</vt:lpstr>
      <vt:lpstr>Cache performance trade-offs</vt:lpstr>
      <vt:lpstr>Advanced RAM</vt:lpstr>
      <vt:lpstr>Basic DRAM</vt:lpstr>
      <vt:lpstr>Fast Page Mode DRAM (FPM DRAM)</vt:lpstr>
      <vt:lpstr>Extended data out DRAM (EDO DRAM)</vt:lpstr>
      <vt:lpstr>(S)ynchronous and  Enhanced Synchronous (ES) DRAM</vt:lpstr>
      <vt:lpstr>Rambus DRAM (RDRAM)</vt:lpstr>
      <vt:lpstr>DRAM integration problem</vt:lpstr>
      <vt:lpstr>Memory Management Unit (MMU)</vt:lpstr>
    </vt:vector>
  </TitlesOfParts>
  <Company>University of California, Riverside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“short list” of embedded systems</dc:title>
  <dc:creator>vahid</dc:creator>
  <cp:lastModifiedBy>Ele</cp:lastModifiedBy>
  <cp:revision>285</cp:revision>
  <cp:lastPrinted>2001-10-08T23:52:03Z</cp:lastPrinted>
  <dcterms:created xsi:type="dcterms:W3CDTF">2000-09-27T14:38:47Z</dcterms:created>
  <dcterms:modified xsi:type="dcterms:W3CDTF">2024-12-26T06:32:26Z</dcterms:modified>
</cp:coreProperties>
</file>