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82" r:id="rId10"/>
    <p:sldId id="283" r:id="rId11"/>
    <p:sldId id="291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86435" autoAdjust="0"/>
  </p:normalViewPr>
  <p:slideViewPr>
    <p:cSldViewPr>
      <p:cViewPr varScale="1">
        <p:scale>
          <a:sx n="60" d="100"/>
          <a:sy n="60" d="100"/>
        </p:scale>
        <p:origin x="13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My Documents\4x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0"/>
            <a:ext cx="1600200" cy="2138889"/>
          </a:xfrm>
          <a:prstGeom prst="rect">
            <a:avLst/>
          </a:prstGeom>
          <a:noFill/>
        </p:spPr>
      </p:pic>
      <p:pic>
        <p:nvPicPr>
          <p:cNvPr id="1026" name="Picture 2" descr="C:\Documents and Settings\Sunil\Desktop\MPSC Question\भारतीय नादिप्रणाली\New Doc 9_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0372" y="80107"/>
            <a:ext cx="7237228" cy="669778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2400" y="3581400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4000" dirty="0">
                <a:solidFill>
                  <a:srgbClr val="FF0000"/>
                </a:solidFill>
              </a:rPr>
              <a:t>डॉ.सुनिल भोसले </a:t>
            </a:r>
          </a:p>
          <a:p>
            <a:pPr algn="ctr"/>
            <a:r>
              <a:rPr lang="mr-IN" sz="2800" dirty="0">
                <a:solidFill>
                  <a:srgbClr val="7030A0"/>
                </a:solidFill>
              </a:rPr>
              <a:t>एम.ए(भूगोल), सेट, पीएच.डी</a:t>
            </a:r>
          </a:p>
          <a:p>
            <a:pPr algn="ctr"/>
            <a:r>
              <a:rPr lang="mr-IN" sz="3600" b="1" dirty="0">
                <a:solidFill>
                  <a:srgbClr val="7030A0"/>
                </a:solidFill>
              </a:rPr>
              <a:t>दत्ताजीराव कदम आर्टस्, सायन्स अॅण्ड कॉमर्स कॉलेज इचलकरंजी </a:t>
            </a:r>
            <a:endParaRPr lang="en-US" sz="3600" b="1" dirty="0">
              <a:solidFill>
                <a:srgbClr val="7030A0"/>
              </a:solidFill>
            </a:endParaRPr>
          </a:p>
          <a:p>
            <a:pPr algn="ctr"/>
            <a:r>
              <a:rPr lang="mr-IN" sz="4000" dirty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4384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6000" dirty="0">
                <a:solidFill>
                  <a:srgbClr val="FF0000"/>
                </a:solidFill>
              </a:rPr>
              <a:t>भारतीय नदिप्रणाली 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mr-IN" sz="6000" dirty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unil\Desktop\MPSC Question\भारतीय नादिप्रणाली\New Doc 9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50000" b="58974"/>
          <a:stretch>
            <a:fillRect/>
          </a:stretch>
        </p:blipFill>
        <p:spPr bwMode="auto">
          <a:xfrm>
            <a:off x="0" y="2819400"/>
            <a:ext cx="3752119" cy="3810000"/>
          </a:xfrm>
          <a:prstGeom prst="rect">
            <a:avLst/>
          </a:prstGeom>
          <a:noFill/>
        </p:spPr>
      </p:pic>
      <p:pic>
        <p:nvPicPr>
          <p:cNvPr id="3076" name="Picture 4" descr="C:\Documents and Settings\Sunil\Desktop\MPSC Question\भारतीय नादिप्रणाली\New Doc 9_2.jpg"/>
          <p:cNvPicPr>
            <a:picLocks noChangeAspect="1" noChangeArrowheads="1"/>
          </p:cNvPicPr>
          <p:nvPr/>
        </p:nvPicPr>
        <p:blipFill>
          <a:blip r:embed="rId3"/>
          <a:srcRect t="6781"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mr-IN" sz="4400" dirty="0">
                <a:solidFill>
                  <a:srgbClr val="FF0000"/>
                </a:solidFill>
              </a:rPr>
              <a:t>सिंधू </a:t>
            </a:r>
            <a:br>
              <a:rPr lang="mr-IN" sz="4400" dirty="0">
                <a:solidFill>
                  <a:srgbClr val="FF0000"/>
                </a:solidFill>
              </a:rPr>
            </a:br>
            <a:r>
              <a:rPr lang="mr-IN" sz="4400" dirty="0">
                <a:solidFill>
                  <a:srgbClr val="FF0000"/>
                </a:solidFill>
              </a:rPr>
              <a:t>नदिप्रणाली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unil\Desktop\MPSC Question\भारतीय नादिप्रणाली\New Doc 9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62" t="1163" b="2326"/>
          <a:stretch>
            <a:fillRect/>
          </a:stretch>
        </p:blipFill>
        <p:spPr bwMode="auto">
          <a:xfrm>
            <a:off x="0" y="0"/>
            <a:ext cx="5067759" cy="3657600"/>
          </a:xfrm>
          <a:prstGeom prst="rect">
            <a:avLst/>
          </a:prstGeom>
          <a:noFill/>
        </p:spPr>
      </p:pic>
      <p:pic>
        <p:nvPicPr>
          <p:cNvPr id="4099" name="Picture 3" descr="C:\Documents and Settings\Sunil\Desktop\MPSC Question\भारतीय नादिप्रणाली\New Doc 9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43200"/>
            <a:ext cx="8686800" cy="4001788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57800" y="304800"/>
            <a:ext cx="4419600" cy="1143000"/>
          </a:xfrm>
          <a:prstGeom prst="rect">
            <a:avLst/>
          </a:prstGeom>
        </p:spPr>
        <p:txBody>
          <a:bodyPr vert="horz" anchor="ctr">
            <a:normAutofit fontScale="9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4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गंगा  </a:t>
            </a:r>
            <a:br>
              <a:rPr kumimoji="0" lang="mr-IN" sz="44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r-IN" sz="44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नदिप्रणाली 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unil\Desktop\MPSC Question\भारतीय नादिप्रणाली\New Doc 9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62" t="1163" b="2326"/>
          <a:stretch>
            <a:fillRect/>
          </a:stretch>
        </p:blipFill>
        <p:spPr bwMode="auto">
          <a:xfrm>
            <a:off x="228600" y="304800"/>
            <a:ext cx="8763000" cy="63246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09800" y="228600"/>
            <a:ext cx="4419600" cy="1143000"/>
          </a:xfrm>
          <a:prstGeom prst="rect">
            <a:avLst/>
          </a:prstGeom>
        </p:spPr>
        <p:txBody>
          <a:bodyPr vert="horz" anchor="ctr">
            <a:normAutofit fontScale="9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4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गंगा  </a:t>
            </a:r>
            <a:br>
              <a:rPr kumimoji="0" lang="mr-IN" sz="44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r-IN" sz="44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नदिप्रणाली 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unil\Desktop\MPSC Question\भारतीय नादिप्रणाली\New Doc 9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305800" cy="65532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43400" y="0"/>
            <a:ext cx="4419600" cy="1143000"/>
          </a:xfrm>
          <a:prstGeom prst="rect">
            <a:avLst/>
          </a:prstGeom>
        </p:spPr>
        <p:txBody>
          <a:bodyPr vert="horz" anchor="ctr">
            <a:normAutofit fontScale="9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4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गंगा  </a:t>
            </a:r>
            <a:br>
              <a:rPr kumimoji="0" lang="mr-IN" sz="44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r-IN" sz="44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नदिप्रणाली 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unil\Desktop\MPSC Question\भारतीय नादिप्रणाली\New Doc 9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263"/>
          <a:stretch>
            <a:fillRect/>
          </a:stretch>
        </p:blipFill>
        <p:spPr bwMode="auto">
          <a:xfrm>
            <a:off x="304800" y="152400"/>
            <a:ext cx="8586556" cy="65532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4419600"/>
            <a:ext cx="3962400" cy="1143000"/>
          </a:xfrm>
          <a:prstGeom prst="rect">
            <a:avLst/>
          </a:prstGeom>
        </p:spPr>
        <p:txBody>
          <a:bodyPr vert="horz" anchor="ctr">
            <a:normAutofit fontScale="9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4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ब्रम्हपुत्रा   </a:t>
            </a:r>
            <a:br>
              <a:rPr kumimoji="0" lang="mr-IN" sz="44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r-IN" sz="44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नदिप्रणाली 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unil\Desktop\MPSC Question\भारतीय नादिप्रणाली\New Doc 9_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87"/>
          <a:stretch>
            <a:fillRect/>
          </a:stretch>
        </p:blipFill>
        <p:spPr bwMode="auto">
          <a:xfrm>
            <a:off x="152401" y="1447800"/>
            <a:ext cx="8839200" cy="487680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76400" y="304800"/>
            <a:ext cx="60960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4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गोदावरी</a:t>
            </a:r>
            <a:r>
              <a:rPr kumimoji="0" lang="mr-IN" sz="4400" b="1" i="0" u="none" strike="noStrike" kern="1200" cap="none" spc="0" normalizeH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mr-IN" sz="44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नदिप्रणाली 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676400" y="-228600"/>
            <a:ext cx="60960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400" b="1" i="0" u="none" strike="noStrike" kern="1200" cap="none" spc="0" normalizeH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द्वीपकल्पीय </a:t>
            </a:r>
            <a:r>
              <a:rPr kumimoji="0" lang="mr-IN" sz="44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नदिप्रणाली 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Documents and Settings\Sunil\Desktop\MPSC Question\भारतीय नादिप्रणाली\New Doc 9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93"/>
          <a:stretch>
            <a:fillRect/>
          </a:stretch>
        </p:blipFill>
        <p:spPr bwMode="auto">
          <a:xfrm>
            <a:off x="990600" y="685800"/>
            <a:ext cx="7391400" cy="607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600200" y="152400"/>
            <a:ext cx="6096000" cy="685800"/>
          </a:xfrm>
          <a:prstGeom prst="rect">
            <a:avLst/>
          </a:prstGeom>
        </p:spPr>
        <p:txBody>
          <a:bodyPr vert="horz" anchor="ctr">
            <a:normAutofit fontScale="97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400" b="1" i="0" u="none" strike="noStrike" kern="1200" cap="none" spc="0" normalizeH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नर्मदा, तापी </a:t>
            </a:r>
            <a:r>
              <a:rPr kumimoji="0" lang="mr-IN" sz="44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नदिप्रणाली 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Documents and Settings\Sunil\Desktop\MPSC Question\भारतीय नादिप्रणाली\New Doc 9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7848600" cy="5918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762000"/>
          </a:xfrm>
        </p:spPr>
        <p:txBody>
          <a:bodyPr/>
          <a:lstStyle/>
          <a:p>
            <a:r>
              <a:rPr lang="mr-IN" dirty="0">
                <a:solidFill>
                  <a:srgbClr val="FF0000"/>
                </a:solidFill>
                <a:effectLst/>
              </a:rPr>
              <a:t>भारतीय नदी प्रणालीचे प्रकार 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r-IN" sz="2000" dirty="0"/>
              <a:t>	</a:t>
            </a:r>
            <a:r>
              <a:rPr lang="mr-IN" sz="2000" dirty="0">
                <a:solidFill>
                  <a:srgbClr val="FFFF00"/>
                </a:solidFill>
              </a:rPr>
              <a:t>अस्वभावोद्भूभूत प्रवाहप्रणाली:</a:t>
            </a:r>
          </a:p>
          <a:p>
            <a:pPr lvl="1">
              <a:buNone/>
            </a:pPr>
            <a:r>
              <a:rPr lang="mr-IN" sz="1800" dirty="0"/>
              <a:t>- हिमालय उचलला जाण्यापूर्वी ज्या नद्या अस्तित्वात होत्या त्यानी पर्वत खनून आपला मार्ग निर्माण केला </a:t>
            </a:r>
          </a:p>
          <a:p>
            <a:pPr lvl="1">
              <a:buFontTx/>
              <a:buChar char="-"/>
            </a:pPr>
            <a:r>
              <a:rPr lang="mr-IN" sz="1800" dirty="0"/>
              <a:t>उदा: सिंधू, सतलज, गंगा, सर्जू (काली), अरुण (कोसीची उपनदी), तिस्ता व ब्रम्हपुत्रा </a:t>
            </a:r>
          </a:p>
          <a:p>
            <a:pPr lvl="1">
              <a:buNone/>
            </a:pPr>
            <a:endParaRPr lang="mr-IN" sz="1800" dirty="0">
              <a:solidFill>
                <a:srgbClr val="FFFF00"/>
              </a:solidFill>
            </a:endParaRPr>
          </a:p>
          <a:p>
            <a:pPr lvl="1">
              <a:buNone/>
            </a:pPr>
            <a:r>
              <a:rPr lang="mr-IN" sz="2000" dirty="0">
                <a:solidFill>
                  <a:srgbClr val="FFFF00"/>
                </a:solidFill>
              </a:rPr>
              <a:t>स्वभावोद्भूभूत प्रवाहप्रणाली:</a:t>
            </a:r>
          </a:p>
          <a:p>
            <a:pPr lvl="1">
              <a:buFontTx/>
              <a:buChar char="-"/>
            </a:pPr>
            <a:r>
              <a:rPr lang="mr-IN" sz="1800" dirty="0"/>
              <a:t>प्रदेशाच्या सर्वसाधारण उतरणे वाहणाऱ्या</a:t>
            </a:r>
          </a:p>
          <a:p>
            <a:pPr lvl="1">
              <a:buFontTx/>
              <a:buChar char="-"/>
            </a:pPr>
            <a:r>
              <a:rPr lang="mr-IN" sz="1800" dirty="0"/>
              <a:t>उदा: गोदावरी, कृष्णा, कावेरी </a:t>
            </a:r>
          </a:p>
          <a:p>
            <a:pPr lvl="1">
              <a:buNone/>
            </a:pPr>
            <a:endParaRPr lang="mr-IN" sz="2000" dirty="0">
              <a:solidFill>
                <a:srgbClr val="FFFF00"/>
              </a:solidFill>
            </a:endParaRPr>
          </a:p>
          <a:p>
            <a:pPr lvl="1">
              <a:buNone/>
            </a:pPr>
            <a:r>
              <a:rPr lang="mr-IN" sz="2000" dirty="0">
                <a:solidFill>
                  <a:srgbClr val="FFFF00"/>
                </a:solidFill>
              </a:rPr>
              <a:t>अनंतोदभूत नद्या</a:t>
            </a:r>
          </a:p>
          <a:p>
            <a:pPr lvl="1">
              <a:buFontTx/>
              <a:buChar char="-"/>
            </a:pPr>
            <a:r>
              <a:rPr lang="mr-IN" sz="1800" dirty="0"/>
              <a:t>नदीप्रनाली स्थापीत झाल्यावर उपनदी प्रतिकार क्षमता कमी असलेल्या खडकाचे क्षरण करते </a:t>
            </a:r>
          </a:p>
          <a:p>
            <a:pPr lvl="1">
              <a:buFontTx/>
              <a:buChar char="-"/>
            </a:pPr>
            <a:r>
              <a:rPr lang="mr-IN" sz="1800" dirty="0"/>
              <a:t>द्वीपकल्पीय भारताच्या (विंध्य व सातपुडा पर्वत रांगेतील) उत्तरेकडील सपाट प्रदेशात  गंगा व यमुना नदीकडे वाहणाऱ्या</a:t>
            </a:r>
          </a:p>
          <a:p>
            <a:pPr lvl="1">
              <a:buFontTx/>
              <a:buChar char="-"/>
            </a:pPr>
            <a:r>
              <a:rPr lang="mr-IN" sz="1800" dirty="0"/>
              <a:t>उदा: चंबळ, सिंद, केन, बेटवा, टोन्स, सोन  </a:t>
            </a:r>
          </a:p>
          <a:p>
            <a:pPr lvl="1">
              <a:buNone/>
            </a:pPr>
            <a:r>
              <a:rPr lang="mr-IN" sz="1800" dirty="0"/>
              <a:t>  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unil\Desktop\MPSC Question\भारतीय नादिप्रणाली\New Doc 1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4114800" cy="5909554"/>
          </a:xfrm>
          <a:prstGeom prst="rect">
            <a:avLst/>
          </a:prstGeom>
          <a:noFill/>
        </p:spPr>
      </p:pic>
      <p:pic>
        <p:nvPicPr>
          <p:cNvPr id="1027" name="Picture 3" descr="C:\Documents and Settings\Sunil\Desktop\MPSC Question\भारतीय नादिप्रणाली\New Doc 12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3400"/>
            <a:ext cx="4419600" cy="5842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r-IN" sz="2000" dirty="0">
                <a:solidFill>
                  <a:srgbClr val="FFFF00"/>
                </a:solidFill>
              </a:rPr>
              <a:t>पूर्वारोपीत: </a:t>
            </a:r>
          </a:p>
          <a:p>
            <a:pPr>
              <a:buNone/>
            </a:pPr>
            <a:r>
              <a:rPr lang="mr-IN" sz="1800" dirty="0"/>
              <a:t>	- पूर्वीचा (वरचा भाग) खडक मोठ्या प्रमाणात क्षरण होऊन नवीन (खालच्या) खडकाचे भाग उघडे पडतात.</a:t>
            </a:r>
          </a:p>
          <a:p>
            <a:pPr>
              <a:buNone/>
            </a:pPr>
            <a:r>
              <a:rPr lang="mr-IN" sz="1800" dirty="0">
                <a:solidFill>
                  <a:srgbClr val="FFFF00"/>
                </a:solidFill>
              </a:rPr>
              <a:t>	</a:t>
            </a:r>
            <a:r>
              <a:rPr lang="mr-IN" sz="1800" dirty="0"/>
              <a:t>-</a:t>
            </a:r>
            <a:r>
              <a:rPr lang="mr-IN" sz="2000" dirty="0"/>
              <a:t> </a:t>
            </a:r>
            <a:r>
              <a:rPr lang="mr-IN" sz="1800" dirty="0"/>
              <a:t>नदी आपला प्रवाह टिकवून ठेवत, पठारी प्रदेशावरून वाहणाऱ्या </a:t>
            </a:r>
          </a:p>
          <a:p>
            <a:pPr>
              <a:buNone/>
            </a:pPr>
            <a:r>
              <a:rPr lang="mr-IN" sz="1800" dirty="0"/>
              <a:t>	- उदा: सुवर्णरेखा चंबळ बनास रेवा</a:t>
            </a:r>
          </a:p>
          <a:p>
            <a:pPr>
              <a:buNone/>
            </a:pPr>
            <a:r>
              <a:rPr lang="mr-IN" sz="1800" dirty="0"/>
              <a:t>	</a:t>
            </a:r>
          </a:p>
          <a:p>
            <a:pPr>
              <a:buNone/>
            </a:pPr>
            <a:r>
              <a:rPr lang="mr-IN" sz="2000" dirty="0">
                <a:solidFill>
                  <a:srgbClr val="FFFF00"/>
                </a:solidFill>
              </a:rPr>
              <a:t>काटेरी प्रवाहप्रणाली:</a:t>
            </a:r>
          </a:p>
          <a:p>
            <a:pPr>
              <a:buNone/>
            </a:pPr>
            <a:r>
              <a:rPr lang="mr-IN" sz="2000" dirty="0">
                <a:solidFill>
                  <a:srgbClr val="FFFF00"/>
                </a:solidFill>
              </a:rPr>
              <a:t>	</a:t>
            </a:r>
            <a:r>
              <a:rPr lang="mr-IN" sz="2000" dirty="0"/>
              <a:t>- </a:t>
            </a:r>
            <a:r>
              <a:rPr lang="mr-IN" sz="1800" dirty="0"/>
              <a:t>मुख्य नदीच्या पाण्याचे वहन उपनदी काबीज करते.</a:t>
            </a:r>
          </a:p>
          <a:p>
            <a:pPr>
              <a:buNone/>
            </a:pPr>
            <a:r>
              <a:rPr lang="mr-IN" sz="1800" dirty="0">
                <a:solidFill>
                  <a:srgbClr val="FFFF00"/>
                </a:solidFill>
              </a:rPr>
              <a:t>	</a:t>
            </a:r>
            <a:r>
              <a:rPr lang="mr-IN" sz="1800" dirty="0"/>
              <a:t>- उपनदीच्या पात्राची दिशा तिच्या पूर्वीच्या वहनाचीच राहते</a:t>
            </a:r>
          </a:p>
          <a:p>
            <a:pPr>
              <a:buNone/>
            </a:pPr>
            <a:r>
              <a:rPr lang="mr-IN" sz="1800" dirty="0"/>
              <a:t>	- उदा: अरुण (कोसीची उपनदी) नेपाळ चित्तवेधक उदा.</a:t>
            </a:r>
          </a:p>
          <a:p>
            <a:pPr>
              <a:buNone/>
            </a:pPr>
            <a:endParaRPr lang="mr-IN" sz="20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mr-IN" sz="2000" dirty="0">
                <a:solidFill>
                  <a:srgbClr val="FFFF00"/>
                </a:solidFill>
              </a:rPr>
              <a:t>आयताकार: </a:t>
            </a:r>
          </a:p>
          <a:p>
            <a:pPr>
              <a:buNone/>
            </a:pPr>
            <a:r>
              <a:rPr lang="mr-IN" sz="2000" dirty="0">
                <a:solidFill>
                  <a:srgbClr val="FFFF00"/>
                </a:solidFill>
              </a:rPr>
              <a:t>	</a:t>
            </a:r>
            <a:r>
              <a:rPr lang="mr-IN" sz="1800" dirty="0"/>
              <a:t>- मुख्य व उपनद्या एकमेकांना काटकोनात मिळतात</a:t>
            </a:r>
          </a:p>
          <a:p>
            <a:pPr>
              <a:buNone/>
            </a:pPr>
            <a:endParaRPr lang="mr-IN" sz="20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mr-IN" sz="2000" dirty="0">
                <a:solidFill>
                  <a:srgbClr val="FFFF00"/>
                </a:solidFill>
              </a:rPr>
              <a:t>केद्रत्यागी:   </a:t>
            </a:r>
          </a:p>
          <a:p>
            <a:pPr>
              <a:buNone/>
            </a:pPr>
            <a:r>
              <a:rPr lang="mr-IN" sz="2000" dirty="0">
                <a:solidFill>
                  <a:srgbClr val="FFFF00"/>
                </a:solidFill>
              </a:rPr>
              <a:t>	</a:t>
            </a:r>
            <a:r>
              <a:rPr lang="mr-IN" sz="1800" dirty="0"/>
              <a:t>- केंद्रापासून दूर वाहणारी </a:t>
            </a:r>
          </a:p>
          <a:p>
            <a:pPr>
              <a:buNone/>
            </a:pPr>
            <a:r>
              <a:rPr lang="mr-IN" sz="1800" dirty="0"/>
              <a:t>	- अमरकंटक पर्वत रांगेत उगम पावणाऱ्या उदा: नर्मदा, सोन, महानदी. </a:t>
            </a:r>
            <a:r>
              <a:rPr lang="mr-IN" sz="1800" dirty="0">
                <a:solidFill>
                  <a:srgbClr val="FFFF00"/>
                </a:solidFill>
              </a:rPr>
              <a:t> 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r-IN" sz="2000" dirty="0">
                <a:solidFill>
                  <a:srgbClr val="FFFF00"/>
                </a:solidFill>
              </a:rPr>
              <a:t>समांतर प्रवाहप्रणाली:</a:t>
            </a:r>
          </a:p>
          <a:p>
            <a:pPr>
              <a:buNone/>
            </a:pPr>
            <a:r>
              <a:rPr lang="mr-IN" sz="2000" dirty="0">
                <a:solidFill>
                  <a:srgbClr val="FFFF00"/>
                </a:solidFill>
              </a:rPr>
              <a:t>	</a:t>
            </a:r>
            <a:r>
              <a:rPr lang="mr-IN" sz="1800" dirty="0"/>
              <a:t>- एकमेकांना समांतर वाहणाऱ्या, प. घाटातील अरबी समुद्रास मिळणाऱ्या उत्तम उदा. </a:t>
            </a:r>
          </a:p>
          <a:p>
            <a:pPr>
              <a:buNone/>
            </a:pPr>
            <a:r>
              <a:rPr lang="mr-IN" sz="1800" dirty="0"/>
              <a:t>	-  सूर्या, कालू, सावित्री (महाराष्ट्र)</a:t>
            </a:r>
          </a:p>
          <a:p>
            <a:pPr>
              <a:buNone/>
            </a:pPr>
            <a:r>
              <a:rPr lang="mr-IN" sz="1800" dirty="0"/>
              <a:t>	- झुवारी, साल, ताल्पोना (गोवा)</a:t>
            </a:r>
          </a:p>
          <a:p>
            <a:pPr>
              <a:buNone/>
            </a:pPr>
            <a:r>
              <a:rPr lang="mr-IN" sz="1800" dirty="0"/>
              <a:t>	- कालीनदी, शरावती (कर्नाटक)</a:t>
            </a:r>
          </a:p>
          <a:p>
            <a:pPr>
              <a:buNone/>
            </a:pPr>
            <a:r>
              <a:rPr lang="mr-IN" sz="1800" dirty="0"/>
              <a:t>	- पोन्नारी, पेरियार, पम्बा (केरळ)</a:t>
            </a:r>
          </a:p>
          <a:p>
            <a:pPr>
              <a:buNone/>
            </a:pPr>
            <a:endParaRPr lang="mr-IN" sz="18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mr-IN" sz="1800" dirty="0">
                <a:solidFill>
                  <a:srgbClr val="FFFF00"/>
                </a:solidFill>
              </a:rPr>
              <a:t>अपविन्यस्त प्रवाहप्रणाली: </a:t>
            </a:r>
          </a:p>
          <a:p>
            <a:pPr>
              <a:buNone/>
            </a:pPr>
            <a:r>
              <a:rPr lang="mr-IN" sz="1800" dirty="0">
                <a:solidFill>
                  <a:srgbClr val="FFFF00"/>
                </a:solidFill>
              </a:rPr>
              <a:t>	</a:t>
            </a:r>
            <a:r>
              <a:rPr lang="mr-IN" sz="1800" dirty="0"/>
              <a:t>- हिमाच्यादनातून दूर झाले आहे तेथे तयार होते उदा: घग्गर (दंतकथेतील सरस्वती) शिवालिक टेकड्या लगत पसरलेल्या पंख निक्षेपानातून उगम पावते. </a:t>
            </a:r>
          </a:p>
          <a:p>
            <a:pPr>
              <a:buNone/>
            </a:pPr>
            <a:endParaRPr lang="mr-IN" sz="18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mr-IN" sz="1800" dirty="0">
                <a:solidFill>
                  <a:srgbClr val="FFFF00"/>
                </a:solidFill>
              </a:rPr>
              <a:t>चक्राकार प्रवाहप्रणाली:</a:t>
            </a:r>
          </a:p>
          <a:p>
            <a:pPr>
              <a:buNone/>
            </a:pPr>
            <a:endParaRPr lang="mr-IN" sz="18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mr-IN" sz="1800" dirty="0">
                <a:solidFill>
                  <a:srgbClr val="FFFF00"/>
                </a:solidFill>
              </a:rPr>
              <a:t>पादपानुरप/वृक्षाकार:</a:t>
            </a:r>
          </a:p>
          <a:p>
            <a:pPr>
              <a:buNone/>
            </a:pPr>
            <a:endParaRPr lang="mr-IN" sz="18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mr-IN" sz="1800" dirty="0">
                <a:solidFill>
                  <a:srgbClr val="FFFF00"/>
                </a:solidFill>
              </a:rPr>
              <a:t>जाळीसदृश्य:</a:t>
            </a:r>
          </a:p>
          <a:p>
            <a:pPr>
              <a:buNone/>
            </a:pPr>
            <a:endParaRPr lang="mr-IN" sz="1800" dirty="0"/>
          </a:p>
          <a:p>
            <a:pPr>
              <a:buNone/>
            </a:pPr>
            <a:r>
              <a:rPr lang="mr-IN" sz="1800" dirty="0"/>
              <a:t>  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639762"/>
          </a:xfrm>
        </p:spPr>
        <p:txBody>
          <a:bodyPr>
            <a:normAutofit/>
          </a:bodyPr>
          <a:lstStyle/>
          <a:p>
            <a:r>
              <a:rPr lang="mr-IN" sz="2800" dirty="0">
                <a:solidFill>
                  <a:srgbClr val="FFFF00"/>
                </a:solidFill>
                <a:effectLst/>
              </a:rPr>
              <a:t>भारतातील नद्यांची खोरी </a:t>
            </a:r>
            <a:endParaRPr lang="en-US" sz="28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r-IN" sz="2000" dirty="0">
                <a:solidFill>
                  <a:srgbClr val="FFFF00"/>
                </a:solidFill>
              </a:rPr>
              <a:t>नदी खोरे: </a:t>
            </a:r>
          </a:p>
          <a:p>
            <a:pPr>
              <a:buNone/>
            </a:pPr>
            <a:r>
              <a:rPr lang="mr-IN" sz="1800" dirty="0">
                <a:solidFill>
                  <a:srgbClr val="FFFF00"/>
                </a:solidFill>
              </a:rPr>
              <a:t>	</a:t>
            </a:r>
            <a:r>
              <a:rPr lang="mr-IN" sz="1800" dirty="0"/>
              <a:t>“ज्या प्रदेशातून मुख्य नदी व तिच्या उपनद्या वाहतात, त्या प्रदेशाला नदीचे खोरे असे म्हणतात”</a:t>
            </a:r>
          </a:p>
          <a:p>
            <a:pPr>
              <a:buNone/>
            </a:pPr>
            <a:endParaRPr lang="mr-IN" sz="18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mr-IN" sz="1800" dirty="0">
                <a:solidFill>
                  <a:srgbClr val="FFFF00"/>
                </a:solidFill>
              </a:rPr>
              <a:t>भारतीय नदी खोरे वर्गीकरण:</a:t>
            </a:r>
          </a:p>
          <a:p>
            <a:pPr>
              <a:buNone/>
            </a:pPr>
            <a:endParaRPr lang="mr-IN" sz="1800" dirty="0"/>
          </a:p>
          <a:p>
            <a:pPr>
              <a:buNone/>
            </a:pPr>
            <a:r>
              <a:rPr lang="mr-IN" sz="1800" dirty="0"/>
              <a:t>भारतामध्ये ११३ नदी खोरे आहेत पैकी १४ महा, ४४ मध्यम, ५५ लघु  </a:t>
            </a:r>
          </a:p>
          <a:p>
            <a:pPr>
              <a:buNone/>
            </a:pPr>
            <a:r>
              <a:rPr lang="mr-IN" sz="1800" dirty="0">
                <a:solidFill>
                  <a:srgbClr val="FFFF00"/>
                </a:solidFill>
              </a:rPr>
              <a:t>	</a:t>
            </a:r>
          </a:p>
          <a:p>
            <a:pPr>
              <a:buNone/>
            </a:pPr>
            <a:r>
              <a:rPr lang="mr-IN" sz="1800" dirty="0">
                <a:solidFill>
                  <a:srgbClr val="FFFF00"/>
                </a:solidFill>
              </a:rPr>
              <a:t>१. २०००० चौ.कि.मी जास्त पाणलोट क्षेत्र (महाखोरे): </a:t>
            </a:r>
            <a:r>
              <a:rPr lang="mr-IN" sz="1800" dirty="0"/>
              <a:t>१४ महाखोरी ८३% भाग व्यापला आहे. </a:t>
            </a:r>
          </a:p>
          <a:p>
            <a:pPr>
              <a:buNone/>
            </a:pPr>
            <a:r>
              <a:rPr lang="mr-IN" sz="1800" dirty="0"/>
              <a:t>	</a:t>
            </a:r>
          </a:p>
          <a:p>
            <a:pPr>
              <a:buNone/>
            </a:pPr>
            <a:r>
              <a:rPr lang="mr-IN" sz="1800" dirty="0">
                <a:solidFill>
                  <a:srgbClr val="FFFF00"/>
                </a:solidFill>
              </a:rPr>
              <a:t>२. २००० ते २०००० चौ.कि.मी पाणलोट क्षेत्र (मध्यम खोरे): </a:t>
            </a:r>
            <a:r>
              <a:rPr lang="mr-IN" sz="1800" dirty="0"/>
              <a:t>४४ मध्यम</a:t>
            </a:r>
          </a:p>
          <a:p>
            <a:pPr>
              <a:buNone/>
            </a:pPr>
            <a:r>
              <a:rPr lang="mr-IN" sz="1800" dirty="0"/>
              <a:t>	</a:t>
            </a:r>
          </a:p>
          <a:p>
            <a:pPr>
              <a:buNone/>
            </a:pPr>
            <a:r>
              <a:rPr lang="mr-IN" sz="1800" dirty="0">
                <a:solidFill>
                  <a:srgbClr val="FFFF00"/>
                </a:solidFill>
              </a:rPr>
              <a:t>३. २००० पेक्ष्या कमी चौ.कि.मी पाणलोट क्षेत्र (लघु खोरे): </a:t>
            </a:r>
            <a:r>
              <a:rPr lang="mr-IN" sz="1800" dirty="0"/>
              <a:t>५५ लघु </a:t>
            </a:r>
          </a:p>
          <a:p>
            <a:pPr>
              <a:buNone/>
            </a:pPr>
            <a:endParaRPr lang="mr-IN" sz="1800" dirty="0"/>
          </a:p>
          <a:p>
            <a:pPr>
              <a:buFontTx/>
              <a:buChar char="-"/>
            </a:pPr>
            <a:r>
              <a:rPr lang="mr-IN" sz="1800" dirty="0"/>
              <a:t>२३.६% भाग मध्यम व लघु खोरे यांनी व्यापला आहे.</a:t>
            </a:r>
          </a:p>
          <a:p>
            <a:pPr>
              <a:buFontTx/>
              <a:buChar char="-"/>
            </a:pPr>
            <a:r>
              <a:rPr lang="mr-IN" sz="1800" dirty="0"/>
              <a:t>चंबळ, बेटवा, सिंद, केन, आणि सोन या नद्या वय व उगम या दृष्टीने हिमालयातील नद्यापेक्ष्या जुन्या आहेत.  </a:t>
            </a:r>
          </a:p>
          <a:p>
            <a:pPr>
              <a:buFontTx/>
              <a:buChar char="-"/>
            </a:pPr>
            <a:endParaRPr lang="mr-IN" sz="1800" dirty="0"/>
          </a:p>
          <a:p>
            <a:pPr>
              <a:buNone/>
            </a:pPr>
            <a:endParaRPr lang="mr-IN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unil\Desktop\MPSC Question\भारतीय नादिप्रणाली\New Doc 13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"/>
            <a:ext cx="5499483" cy="6398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unil\Desktop\MPSC Question\भारतीय नादिप्रणाली\New Doc 13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853" y="304800"/>
            <a:ext cx="8742547" cy="6375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unil\Desktop\MPSC Question\भारतीय नादिप्रणाली\New Doc 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028" y="1"/>
            <a:ext cx="7166772" cy="6830154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0" y="381000"/>
            <a:ext cx="4648200" cy="762000"/>
          </a:xfrm>
        </p:spPr>
        <p:txBody>
          <a:bodyPr>
            <a:noAutofit/>
          </a:bodyPr>
          <a:lstStyle/>
          <a:p>
            <a:r>
              <a:rPr lang="mr-IN" sz="4000" dirty="0">
                <a:solidFill>
                  <a:srgbClr val="FF0000"/>
                </a:solidFill>
              </a:rPr>
              <a:t>भारतीय </a:t>
            </a:r>
            <a:br>
              <a:rPr lang="mr-IN" sz="4000" dirty="0">
                <a:solidFill>
                  <a:srgbClr val="FF0000"/>
                </a:solidFill>
              </a:rPr>
            </a:br>
            <a:r>
              <a:rPr lang="mr-IN" sz="4000" dirty="0">
                <a:solidFill>
                  <a:srgbClr val="FF0000"/>
                </a:solidFill>
              </a:rPr>
              <a:t>नदिप्रणाली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819</TotalTime>
  <Words>495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Book Antiqua</vt:lpstr>
      <vt:lpstr>Lucida Sans</vt:lpstr>
      <vt:lpstr>Wingdings</vt:lpstr>
      <vt:lpstr>Wingdings 2</vt:lpstr>
      <vt:lpstr>Wingdings 3</vt:lpstr>
      <vt:lpstr>Apex</vt:lpstr>
      <vt:lpstr>PowerPoint Presentation</vt:lpstr>
      <vt:lpstr>भारतीय नदी प्रणालीचे प्रकार </vt:lpstr>
      <vt:lpstr>PowerPoint Presentation</vt:lpstr>
      <vt:lpstr>PowerPoint Presentation</vt:lpstr>
      <vt:lpstr>PowerPoint Presentation</vt:lpstr>
      <vt:lpstr>भारतातील नद्यांची खोरी </vt:lpstr>
      <vt:lpstr>PowerPoint Presentation</vt:lpstr>
      <vt:lpstr>PowerPoint Presentation</vt:lpstr>
      <vt:lpstr>भारतीय  नदिप्रणाली </vt:lpstr>
      <vt:lpstr>सिंधू  नदिप्रणाली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55</cp:revision>
  <dcterms:created xsi:type="dcterms:W3CDTF">2006-08-16T00:00:00Z</dcterms:created>
  <dcterms:modified xsi:type="dcterms:W3CDTF">2025-02-11T11:19:10Z</dcterms:modified>
</cp:coreProperties>
</file>