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60" r:id="rId4"/>
    <p:sldId id="277" r:id="rId5"/>
    <p:sldId id="261" r:id="rId6"/>
    <p:sldId id="275" r:id="rId7"/>
    <p:sldId id="270" r:id="rId8"/>
    <p:sldId id="271" r:id="rId9"/>
    <p:sldId id="278" r:id="rId10"/>
    <p:sldId id="274" r:id="rId11"/>
    <p:sldId id="272" r:id="rId12"/>
    <p:sldId id="279" r:id="rId13"/>
    <p:sldId id="276" r:id="rId14"/>
    <p:sldId id="280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1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1" autoAdjust="0"/>
    <p:restoredTop sz="86435" autoAdjust="0"/>
  </p:normalViewPr>
  <p:slideViewPr>
    <p:cSldViewPr>
      <p:cViewPr varScale="1">
        <p:scale>
          <a:sx n="64" d="100"/>
          <a:sy n="64" d="100"/>
        </p:scale>
        <p:origin x="121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Sunil\Desktop\MPSC%20Question\&#2349;&#2366;&#2352;&#2340;%20&#2346;&#2381;&#2352;&#2366;&#2325;&#2371;&#2340;&#2367;&#2325;\MSB%20Marathi%20&#2349;&#2370;&#2327;&#2379;&#2354;%20Std%2010%20_%20&#2313;&#2340;&#2381;&#2340;&#2352;&#2375;&#2325;&#2337;&#2368;&#2354;%20&#2346;&#2352;&#2381;&#2357;&#2340;&#2368;&#2351;%20&#2346;&#2381;&#2352;&#2342;&#2375;&#2358;.wmv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Sunil\Desktop\MPSC%20Question\&#2349;&#2366;&#2352;&#2340;%20&#2346;&#2381;&#2352;&#2366;&#2325;&#2371;&#2340;&#2367;&#2325;\Formation%20of%20Himalayas%20HD.wm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Sunil\Desktop\MPSC%20Question\&#2349;&#2366;&#2352;&#2340;%20&#2346;&#2381;&#2352;&#2366;&#2325;&#2371;&#2340;&#2367;&#2325;\Physical%20Features%20of%20India.wmv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381000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r-IN" sz="6000" dirty="0">
                <a:solidFill>
                  <a:srgbClr val="FFFF00"/>
                </a:solidFill>
              </a:rPr>
              <a:t>भारताचा भूगोल </a:t>
            </a:r>
            <a:endParaRPr lang="en-US" sz="6000" dirty="0"/>
          </a:p>
        </p:txBody>
      </p:sp>
      <p:pic>
        <p:nvPicPr>
          <p:cNvPr id="1026" name="Picture 2" descr="C:\Documents and Settings\Sunil\Desktop\MPSC Question\भारत प्राकृतिक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52400" y="3276600"/>
            <a:ext cx="8915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r-IN" sz="4400" dirty="0">
                <a:solidFill>
                  <a:srgbClr val="FF0000"/>
                </a:solidFill>
              </a:rPr>
              <a:t>डॉ.सुनिल भोसले </a:t>
            </a:r>
          </a:p>
          <a:p>
            <a:pPr algn="ctr"/>
            <a:r>
              <a:rPr lang="mr-IN" sz="2800" dirty="0">
                <a:solidFill>
                  <a:srgbClr val="B7198E"/>
                </a:solidFill>
              </a:rPr>
              <a:t>एम.ए(भूगोल), सेट, पीएच.डी</a:t>
            </a:r>
          </a:p>
          <a:p>
            <a:pPr algn="ctr"/>
            <a:r>
              <a:rPr lang="mr-IN" sz="3600" b="1" dirty="0">
                <a:solidFill>
                  <a:srgbClr val="FF0000"/>
                </a:solidFill>
              </a:rPr>
              <a:t>दत्ताजीराव कदम आर्टस्, सायन्स अॅण्ड कॉमर्स कॉलेज इचलकरंजी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0" name="Picture 2" descr="D:\My Documents\4x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0"/>
            <a:ext cx="1600200" cy="21388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SB Marathi भूगोल Std 10 _ उत्तरेकडील पर्वतीय प्रदेश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Sunil\Desktop\MPSC Question\भारत प्राकृतिक\New Doc 11_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5486400" cy="289756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791200" y="152400"/>
            <a:ext cx="32004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mr-IN" sz="2000" b="1" dirty="0">
                <a:solidFill>
                  <a:srgbClr val="FF0000"/>
                </a:solidFill>
              </a:rPr>
              <a:t>हिमालय पूर्व – पश्चिम विभाग  </a:t>
            </a:r>
          </a:p>
          <a:p>
            <a:pPr marL="342900" indent="-342900">
              <a:lnSpc>
                <a:spcPct val="150000"/>
              </a:lnSpc>
            </a:pPr>
            <a:r>
              <a:rPr lang="mr-IN" sz="2000" dirty="0">
                <a:solidFill>
                  <a:srgbClr val="FFFF00"/>
                </a:solidFill>
              </a:rPr>
              <a:t> </a:t>
            </a:r>
            <a:r>
              <a:rPr lang="mr-IN" dirty="0">
                <a:solidFill>
                  <a:srgbClr val="FFFF00"/>
                </a:solidFill>
              </a:rPr>
              <a:t>१. पश्चिम हिमालय: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mr-IN" dirty="0">
                <a:solidFill>
                  <a:srgbClr val="FFFF00"/>
                </a:solidFill>
              </a:rPr>
              <a:t>सिंधु नदी ते नेपाळ सीमेलगत काली नदी पर्यंत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mr-IN" dirty="0">
                <a:solidFill>
                  <a:srgbClr val="FFFF00"/>
                </a:solidFill>
              </a:rPr>
              <a:t>जम्मू कश्मीर, हिमाचल प्रदेश, उत्तराखंड राज्याचा समावेश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967335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mr-IN" dirty="0"/>
              <a:t>कश्मीर हिमालय, हिमाचल हिमालय, कुमाऊ हिमालय यांचा समावेश</a:t>
            </a:r>
          </a:p>
          <a:p>
            <a:pPr marL="342900" indent="-342900">
              <a:lnSpc>
                <a:spcPct val="150000"/>
              </a:lnSpc>
            </a:pPr>
            <a:r>
              <a:rPr lang="mr-IN" dirty="0">
                <a:solidFill>
                  <a:srgbClr val="FFFF00"/>
                </a:solidFill>
              </a:rPr>
              <a:t>२. मध्य हिमालय: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mr-IN" dirty="0"/>
              <a:t>काली नदीपासून तिस्ता नदीपर्यंत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mr-IN" dirty="0"/>
              <a:t>पूर्वेकडील सिक्कीम हिमालय, दार्जीलिंग हिमालय मुख्य भाग </a:t>
            </a:r>
          </a:p>
          <a:p>
            <a:pPr marL="342900" indent="-342900">
              <a:lnSpc>
                <a:spcPct val="150000"/>
              </a:lnSpc>
            </a:pPr>
            <a:r>
              <a:rPr lang="mr-IN" dirty="0">
                <a:solidFill>
                  <a:srgbClr val="FFFF00"/>
                </a:solidFill>
              </a:rPr>
              <a:t>३. पूर्व हिमालय-: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mr-IN" dirty="0"/>
              <a:t>तिस्ता नदीपासून ब्रम्हपुत्रा नदीपर्यंत, आसाम हिमालय असेही म्हणतात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mr-IN" dirty="0"/>
              <a:t>अरुणाचलप्रदेश व भूतान चा भाग व्यापला आहेत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mr-IN" dirty="0"/>
              <a:t>खिंडी १. सिक्कीम – जीप ला २. अरुणाचलप्रदेश – बाम ला या खिंडीतून तिबेटची राजधानी ल्हासाकडे जाणारे महत्वाचे रस्ते आहेत  </a:t>
            </a:r>
          </a:p>
          <a:p>
            <a:pPr marL="342900" indent="-342900">
              <a:lnSpc>
                <a:spcPct val="150000"/>
              </a:lnSpc>
            </a:pPr>
            <a:endParaRPr lang="mr-IN" dirty="0">
              <a:solidFill>
                <a:srgbClr val="FFFF00"/>
              </a:solidFill>
            </a:endParaRPr>
          </a:p>
          <a:p>
            <a:pPr marL="342900" indent="-342900">
              <a:lnSpc>
                <a:spcPct val="150000"/>
              </a:lnSpc>
            </a:pPr>
            <a:endParaRPr lang="mr-IN" dirty="0">
              <a:solidFill>
                <a:srgbClr val="FFFF00"/>
              </a:solidFill>
            </a:endParaRPr>
          </a:p>
          <a:p>
            <a:pPr marL="342900" indent="-342900">
              <a:lnSpc>
                <a:spcPct val="150000"/>
              </a:lnSpc>
            </a:pPr>
            <a:endParaRPr lang="mr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Sunil\Desktop\MPSC Question\भारत प्राकृतिक\New Doc 11_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86400" cy="289756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562600" y="0"/>
            <a:ext cx="3581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mr-IN" sz="2000" b="1" dirty="0">
                <a:solidFill>
                  <a:srgbClr val="FF0000"/>
                </a:solidFill>
              </a:rPr>
              <a:t>हिमालय बराड यांनी केलेले  विभाग  </a:t>
            </a:r>
          </a:p>
          <a:p>
            <a:pPr marL="342900" indent="-342900">
              <a:lnSpc>
                <a:spcPct val="150000"/>
              </a:lnSpc>
            </a:pPr>
            <a:r>
              <a:rPr lang="mr-IN" sz="2000" dirty="0">
                <a:solidFill>
                  <a:srgbClr val="FFFF00"/>
                </a:solidFill>
              </a:rPr>
              <a:t> </a:t>
            </a:r>
            <a:r>
              <a:rPr lang="mr-IN" dirty="0">
                <a:solidFill>
                  <a:srgbClr val="FFFF00"/>
                </a:solidFill>
              </a:rPr>
              <a:t>१. पंजाब व कश्मीर हिमालय: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mr-IN" dirty="0">
                <a:solidFill>
                  <a:srgbClr val="FFFF00"/>
                </a:solidFill>
              </a:rPr>
              <a:t>५६० कि .मी लांबीचा सतलज व सिंधु नदी दरम्यान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524000"/>
            <a:ext cx="914400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mr-IN" dirty="0">
                <a:solidFill>
                  <a:srgbClr val="FFFF00"/>
                </a:solidFill>
              </a:rPr>
              <a:t>२. कुमाऊ हिमालय: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mr-IN" dirty="0"/>
              <a:t>सुमारे ३२० </a:t>
            </a:r>
            <a:r>
              <a:rPr lang="mr-IN" dirty="0">
                <a:solidFill>
                  <a:srgbClr val="FFFF00"/>
                </a:solidFill>
              </a:rPr>
              <a:t>कि.मी लांबीचा सतलज व पूर्वेस </a:t>
            </a:r>
            <a:r>
              <a:rPr lang="mr-IN" dirty="0"/>
              <a:t>काली नदीर्यंत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mr-IN" dirty="0"/>
              <a:t>शिखरे: नंदादेवी ७८१७ मी, बद्रीनाथ ७०४० मी, केदारनाथ ६८४१ मी, त्रीसूल ६७०७ मी, गंगोत्री ६५०८ मी, जम्नोत्री ६५२७ मी. </a:t>
            </a:r>
          </a:p>
          <a:p>
            <a:pPr marL="342900" indent="-342900">
              <a:lnSpc>
                <a:spcPct val="150000"/>
              </a:lnSpc>
            </a:pPr>
            <a:r>
              <a:rPr lang="mr-IN" dirty="0">
                <a:solidFill>
                  <a:srgbClr val="FFFF00"/>
                </a:solidFill>
              </a:rPr>
              <a:t>३. नेपाळ हिमालय-:</a:t>
            </a:r>
          </a:p>
          <a:p>
            <a:pPr marL="342900" indent="-342900">
              <a:lnSpc>
                <a:spcPct val="150000"/>
              </a:lnSpc>
            </a:pPr>
            <a:r>
              <a:rPr lang="mr-IN" dirty="0"/>
              <a:t>- सुमारे ८०० </a:t>
            </a:r>
            <a:r>
              <a:rPr lang="mr-IN" dirty="0">
                <a:solidFill>
                  <a:srgbClr val="FFFF00"/>
                </a:solidFill>
              </a:rPr>
              <a:t>कि.मी लांबीचा </a:t>
            </a:r>
            <a:r>
              <a:rPr lang="mr-IN" dirty="0"/>
              <a:t>काली नदीपासून तिस्ता नदीपर्यंत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mr-IN" dirty="0">
                <a:solidFill>
                  <a:srgbClr val="FFFF00"/>
                </a:solidFill>
              </a:rPr>
              <a:t>शिखरे: माउंट एव्हरेस्ट ८८५० </a:t>
            </a:r>
            <a:r>
              <a:rPr lang="mr-IN" dirty="0"/>
              <a:t>मी, कांचनगंगा ८५९८ मी, मकालू ८४८१ मी, धवलगिरी ८१७२ मी, अन्नपूर्णा ८०५० मी. </a:t>
            </a:r>
          </a:p>
          <a:p>
            <a:pPr marL="342900" indent="-342900">
              <a:lnSpc>
                <a:spcPct val="150000"/>
              </a:lnSpc>
            </a:pPr>
            <a:r>
              <a:rPr lang="mr-IN" dirty="0">
                <a:solidFill>
                  <a:srgbClr val="FFFF00"/>
                </a:solidFill>
              </a:rPr>
              <a:t>४. आसाम हिमालय-: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mr-IN" dirty="0"/>
              <a:t>तिस्ता नदीचा प्रवाह पुढे त्सांगपो नावाने ओळखला जातो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mr-IN" dirty="0"/>
              <a:t>त्सांगपो नदी तिबेट मधून भारतीय हद्दीत प्रवेश करते तेव्हा या नदीस दिबांग व लोहित या नद्या मिळतात यांच्या एकत्रित प्रवाहास ब्रम्हपुत्रा असे म्हणत्तात.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mr-IN" dirty="0">
                <a:solidFill>
                  <a:srgbClr val="FFFF00"/>
                </a:solidFill>
              </a:rPr>
              <a:t>शिखरे: नामाचा बरवा ७७५६ </a:t>
            </a:r>
            <a:r>
              <a:rPr lang="mr-IN" dirty="0"/>
              <a:t>मी, कुला कांग्री ७२५० मी, चोमोल्हारी  ७३१४ मी. </a:t>
            </a:r>
            <a:endParaRPr lang="mr-IN" dirty="0">
              <a:solidFill>
                <a:srgbClr val="FFFF00"/>
              </a:solidFill>
            </a:endParaRPr>
          </a:p>
          <a:p>
            <a:pPr marL="342900" indent="-342900">
              <a:lnSpc>
                <a:spcPct val="150000"/>
              </a:lnSpc>
            </a:pPr>
            <a:endParaRPr lang="mr-IN" dirty="0">
              <a:solidFill>
                <a:srgbClr val="FFFF00"/>
              </a:solidFill>
            </a:endParaRPr>
          </a:p>
          <a:p>
            <a:pPr marL="342900" indent="-342900">
              <a:lnSpc>
                <a:spcPct val="150000"/>
              </a:lnSpc>
            </a:pPr>
            <a:endParaRPr lang="mr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90600"/>
          </a:xfrm>
        </p:spPr>
        <p:txBody>
          <a:bodyPr/>
          <a:lstStyle/>
          <a:p>
            <a:r>
              <a:rPr lang="mr-IN" sz="4000" dirty="0">
                <a:solidFill>
                  <a:srgbClr val="FFFF00"/>
                </a:solidFill>
                <a:effectLst/>
              </a:rPr>
              <a:t>पूर्वांचल</a:t>
            </a:r>
            <a:r>
              <a:rPr lang="mr-IN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mr-IN" sz="1800" dirty="0"/>
              <a:t>भारताच्या अतिपूर्व भागात म्यानमारच्या सीमेलगत उत्तर- दक्षिण दिशेने पसरलेल्या अनेक टेकड्या आहेत. या टेकड्यांना पूर्वांचल असे म्हणतात.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mr-IN" sz="1800" dirty="0"/>
              <a:t>विस्तार: अरुणाचल प्रदेश, नागालँड, मणिपूर व मिझोरम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mr-IN" sz="1800" dirty="0"/>
              <a:t>पूर्वांचल टेकड्या भारत-आँस्ट्रेलीय भूपट्ट पूर्वेकडे सरकण्याच्या परिणाममुळे गाळाच्या खडकापासून बनल्या असून या टेकड्यांची उंची पूर्वेकडे वाढत जाते.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mr-IN" sz="1800" dirty="0"/>
              <a:t>टेकड्यांची स्थानिक नावे – पत्कोई टेकड्या, नागा टेकड्या, मिझो टेकड्या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mr-IN" sz="1800" dirty="0"/>
              <a:t>नागा टेकड्यामध्ये ३८२६ मी.सारामती हे उंच शिखर  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Sunil\Desktop\MPSC Question\भारत प्राकृतिक\New Doc 12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2474954"/>
          </a:xfrm>
          <a:prstGeom prst="rect">
            <a:avLst/>
          </a:prstGeom>
          <a:noFill/>
        </p:spPr>
      </p:pic>
      <p:pic>
        <p:nvPicPr>
          <p:cNvPr id="2051" name="Picture 3" descr="C:\Documents and Settings\Sunil\Desktop\MPSC Question\भारत प्राकृतिक\New Doc 12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91440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Sunil\Desktop\MPSC Question\भारत प्राकृतिक\New Doc 12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990600"/>
            <a:ext cx="8763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mr-IN" dirty="0">
                <a:solidFill>
                  <a:srgbClr val="FFFF00"/>
                </a:solidFill>
              </a:rPr>
              <a:t>भारताचे प्रकृतीकदृष्ट्या अभ्यास </a:t>
            </a:r>
          </a:p>
          <a:p>
            <a:r>
              <a:rPr lang="mr-IN" dirty="0">
                <a:solidFill>
                  <a:srgbClr val="FFFF00"/>
                </a:solidFill>
              </a:rPr>
              <a:t>करता खालील विभाग पडतात.</a:t>
            </a:r>
          </a:p>
          <a:p>
            <a:endParaRPr lang="mr-IN" dirty="0">
              <a:solidFill>
                <a:srgbClr val="FFFF00"/>
              </a:solidFill>
            </a:endParaRPr>
          </a:p>
          <a:p>
            <a:pPr marL="342900" indent="-342900">
              <a:lnSpc>
                <a:spcPct val="150000"/>
              </a:lnSpc>
              <a:buAutoNum type="hindiNumPeriod"/>
            </a:pPr>
            <a:r>
              <a:rPr lang="mr-IN" dirty="0">
                <a:solidFill>
                  <a:srgbClr val="FF0000"/>
                </a:solidFill>
              </a:rPr>
              <a:t>उत्तरेकडील पर्वतीय प्रदेश </a:t>
            </a:r>
          </a:p>
          <a:p>
            <a:pPr marL="342900" indent="-342900">
              <a:lnSpc>
                <a:spcPct val="150000"/>
              </a:lnSpc>
              <a:buAutoNum type="hindiNumPeriod"/>
            </a:pPr>
            <a:r>
              <a:rPr lang="mr-IN" dirty="0">
                <a:solidFill>
                  <a:srgbClr val="FFFF00"/>
                </a:solidFill>
              </a:rPr>
              <a:t>उत्तर भारतीय मैदानी प्रदेश </a:t>
            </a:r>
          </a:p>
          <a:p>
            <a:pPr marL="342900" indent="-342900">
              <a:lnSpc>
                <a:spcPct val="150000"/>
              </a:lnSpc>
              <a:buAutoNum type="hindiNumPeriod"/>
            </a:pPr>
            <a:r>
              <a:rPr lang="mr-IN" dirty="0">
                <a:solidFill>
                  <a:srgbClr val="FFFF00"/>
                </a:solidFill>
              </a:rPr>
              <a:t>भारतीय द्वीपकल्पीय पठारी प्रदेश </a:t>
            </a:r>
          </a:p>
          <a:p>
            <a:pPr marL="342900" indent="-342900">
              <a:lnSpc>
                <a:spcPct val="150000"/>
              </a:lnSpc>
              <a:buAutoNum type="hindiNumPeriod"/>
            </a:pPr>
            <a:r>
              <a:rPr lang="mr-IN" dirty="0">
                <a:solidFill>
                  <a:srgbClr val="FFFF00"/>
                </a:solidFill>
              </a:rPr>
              <a:t>भारतीय किनारी मैदानी प्रदेश</a:t>
            </a:r>
          </a:p>
          <a:p>
            <a:pPr marL="342900" indent="-342900">
              <a:lnSpc>
                <a:spcPct val="150000"/>
              </a:lnSpc>
              <a:buAutoNum type="hindiNumPeriod"/>
            </a:pPr>
            <a:r>
              <a:rPr lang="mr-IN" dirty="0">
                <a:solidFill>
                  <a:srgbClr val="FFFF00"/>
                </a:solidFill>
              </a:rPr>
              <a:t>भारतीय बेटे  </a:t>
            </a:r>
          </a:p>
        </p:txBody>
      </p:sp>
      <p:pic>
        <p:nvPicPr>
          <p:cNvPr id="7" name="Picture 2" descr="C:\Documents and Settings\Sunil\Desktop\MPSC Question\भारत प्राकृतिक\New Doc 1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6993" y="228600"/>
            <a:ext cx="5427007" cy="6629399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04800" y="152400"/>
            <a:ext cx="8229600" cy="715962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r-IN" sz="4100" b="1" i="0" u="none" strike="noStrike" kern="1200" cap="none" spc="0" normalizeH="0" baseline="0" noProof="0" dirty="0">
                <a:ln w="6350"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भारत: प्राकृतिक रचना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marL="342900" indent="-342900">
              <a:lnSpc>
                <a:spcPct val="150000"/>
              </a:lnSpc>
            </a:pPr>
            <a:r>
              <a:rPr lang="mr-IN" dirty="0">
                <a:solidFill>
                  <a:srgbClr val="FFFF00"/>
                </a:solidFill>
                <a:effectLst/>
              </a:rPr>
              <a:t>भारत: उत्तरेकडील पर्वतीय प्रदेश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143000"/>
            <a:ext cx="8763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mr-IN" dirty="0">
                <a:solidFill>
                  <a:srgbClr val="FF0000"/>
                </a:solidFill>
              </a:rPr>
              <a:t>प्रस्तावना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dirty="0">
                <a:solidFill>
                  <a:srgbClr val="FFFF00"/>
                </a:solidFill>
              </a:rPr>
              <a:t>उत्तर आणि ईशान्य पसरलेल्या धनुष्याकृती प्रदेशात हिमालय आणि पतकोई या प्रमुख रंगांचा समावेश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dirty="0">
                <a:solidFill>
                  <a:srgbClr val="FFFF00"/>
                </a:solidFill>
              </a:rPr>
              <a:t>भारतीय उपखंड आणि तिबेटचे पठार हिमालयामुळे विभागले आहे.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dirty="0">
                <a:solidFill>
                  <a:srgbClr val="FFFF00"/>
                </a:solidFill>
              </a:rPr>
              <a:t>हिमालयाची प्रमुख पर्वतश्रेणी पश्चिमेकडून पूर्वेकडे सिंधू नदी ते ब्रम्हपुत्रा नदीपर्यंत विस्तारली आहे.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dirty="0">
                <a:solidFill>
                  <a:srgbClr val="FFFF00"/>
                </a:solidFill>
              </a:rPr>
              <a:t>हिमालयाची लांबी सुमारे २४०० कि.मी. तर रुंदी कश्मीर मध्ये ४०० कि.मी. व आसाम मध्ये पूर्वेकडे १५० कि.मी.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dirty="0">
                <a:solidFill>
                  <a:srgbClr val="FFFF00"/>
                </a:solidFill>
              </a:rPr>
              <a:t>दक्षिण आशियात सरकणारे अतीथंड कोरडे आरटीक वारे व दक्षिणेकडून येणारे मान्सून वारे अडवले जाते.</a:t>
            </a:r>
          </a:p>
          <a:p>
            <a:pPr>
              <a:lnSpc>
                <a:spcPct val="150000"/>
              </a:lnSpc>
            </a:pPr>
            <a:r>
              <a:rPr lang="mr-IN" dirty="0">
                <a:solidFill>
                  <a:srgbClr val="FF0000"/>
                </a:solidFill>
              </a:rPr>
              <a:t>निर्मिती</a:t>
            </a:r>
            <a:r>
              <a:rPr lang="mr-IN" dirty="0">
                <a:solidFill>
                  <a:srgbClr val="FFFF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mr-IN" dirty="0">
                <a:solidFill>
                  <a:srgbClr val="FFFF00"/>
                </a:solidFill>
              </a:rPr>
              <a:t>वेगनरचा भूखंड वहन सिद्धांत  </a:t>
            </a:r>
            <a:r>
              <a:rPr lang="mr-IN" dirty="0"/>
              <a:t> </a:t>
            </a:r>
          </a:p>
          <a:p>
            <a:endParaRPr lang="mr-IN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/>
          </a:bodyPr>
          <a:lstStyle/>
          <a:p>
            <a:r>
              <a:rPr lang="mr-IN" sz="4000" dirty="0">
                <a:solidFill>
                  <a:srgbClr val="FF0000"/>
                </a:solidFill>
                <a:effectLst/>
              </a:rPr>
              <a:t>हिमालय पर्वताची निर्मिती </a:t>
            </a:r>
            <a:endParaRPr lang="en-US" sz="4000" dirty="0">
              <a:solidFill>
                <a:srgbClr val="FF0000"/>
              </a:solidFill>
              <a:effectLst/>
            </a:endParaRPr>
          </a:p>
        </p:txBody>
      </p:sp>
      <p:pic>
        <p:nvPicPr>
          <p:cNvPr id="6" name="Formation of Himalayas HD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540774"/>
            <a:ext cx="9144000" cy="6317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Sunil\Desktop\MPSC Question\भारत प्राकृतिक\New Doc 1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8763000" cy="60198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715000" y="1219200"/>
            <a:ext cx="2743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dirty="0">
                <a:solidFill>
                  <a:srgbClr val="00B050"/>
                </a:solidFill>
              </a:rPr>
              <a:t>प्राकृतिक रचना</a:t>
            </a:r>
          </a:p>
          <a:p>
            <a:pPr>
              <a:lnSpc>
                <a:spcPct val="150000"/>
              </a:lnSpc>
            </a:pPr>
            <a:r>
              <a:rPr lang="mr-IN" dirty="0">
                <a:solidFill>
                  <a:srgbClr val="00B050"/>
                </a:solidFill>
              </a:rPr>
              <a:t>हिमालय पर्वताच्या चार समांतर पर्वत रांगा.</a:t>
            </a:r>
          </a:p>
          <a:p>
            <a:pPr marL="342900" indent="-342900">
              <a:lnSpc>
                <a:spcPct val="150000"/>
              </a:lnSpc>
              <a:buAutoNum type="hindiNumPeriod"/>
            </a:pPr>
            <a:r>
              <a:rPr lang="mr-IN" dirty="0">
                <a:solidFill>
                  <a:srgbClr val="00B050"/>
                </a:solidFill>
              </a:rPr>
              <a:t>शिवालिक रांगा </a:t>
            </a:r>
          </a:p>
          <a:p>
            <a:pPr marL="342900" indent="-342900">
              <a:lnSpc>
                <a:spcPct val="150000"/>
              </a:lnSpc>
              <a:buAutoNum type="hindiNumPeriod"/>
            </a:pPr>
            <a:r>
              <a:rPr lang="mr-IN" dirty="0">
                <a:solidFill>
                  <a:srgbClr val="00B050"/>
                </a:solidFill>
              </a:rPr>
              <a:t>लघु हिमालय किवा हिमाचल रांग </a:t>
            </a:r>
          </a:p>
          <a:p>
            <a:pPr marL="342900" indent="-342900">
              <a:lnSpc>
                <a:spcPct val="150000"/>
              </a:lnSpc>
              <a:buAutoNum type="hindiNumPeriod"/>
            </a:pPr>
            <a:r>
              <a:rPr lang="mr-IN" dirty="0">
                <a:solidFill>
                  <a:srgbClr val="00B050"/>
                </a:solidFill>
              </a:rPr>
              <a:t>बृहद हिमालय किवा हिमाद्री </a:t>
            </a:r>
          </a:p>
          <a:p>
            <a:pPr marL="342900" indent="-342900">
              <a:lnSpc>
                <a:spcPct val="150000"/>
              </a:lnSpc>
              <a:buAutoNum type="hindiNumPeriod"/>
            </a:pPr>
            <a:r>
              <a:rPr lang="mr-IN" dirty="0">
                <a:solidFill>
                  <a:srgbClr val="00B050"/>
                </a:solidFill>
              </a:rPr>
              <a:t>ट्रान्स हिमालय </a:t>
            </a:r>
          </a:p>
          <a:p>
            <a:pPr marL="342900" indent="-342900">
              <a:lnSpc>
                <a:spcPct val="150000"/>
              </a:lnSpc>
            </a:pPr>
            <a:endParaRPr lang="mr-IN" dirty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</a:pPr>
            <a:endParaRPr lang="mr-IN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0"/>
            <a:ext cx="8229600" cy="715962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r-IN" sz="4100" b="1" i="0" u="none" strike="noStrike" kern="1200" cap="none" spc="0" normalizeH="0" baseline="0" noProof="0" dirty="0">
                <a:ln w="6350"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उत्तरेकडील पर्वतीय प्रदेश</a:t>
            </a:r>
            <a:endParaRPr kumimoji="0" lang="en-US" sz="4100" b="1" i="0" u="none" strike="noStrike" kern="1200" cap="none" spc="0" normalizeH="0" baseline="0" noProof="0" dirty="0">
              <a:ln w="6350"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hysical Features of India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mr-IN" dirty="0">
                <a:solidFill>
                  <a:srgbClr val="FFFF00"/>
                </a:solidFill>
                <a:effectLst/>
              </a:rPr>
              <a:t>उत्तरेकडील पर्वतीय प्रदेश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914400"/>
            <a:ext cx="8839200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mr-IN" dirty="0">
                <a:solidFill>
                  <a:srgbClr val="FF0000"/>
                </a:solidFill>
              </a:rPr>
              <a:t>शिवालिक रांगा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mr-IN" dirty="0">
                <a:solidFill>
                  <a:srgbClr val="FFFF00"/>
                </a:solidFill>
              </a:rPr>
              <a:t>हिमालय प्रणालीच्या अतिदक्षिणेकडील पर्वत रांगेस शिवालिक टेकड्या म्हणतात.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mr-IN" dirty="0">
                <a:solidFill>
                  <a:srgbClr val="FFFF00"/>
                </a:solidFill>
              </a:rPr>
              <a:t>समुद्र सपाटीपासून उंची ९०० मी ते ११०० मीटर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mr-IN" dirty="0">
                <a:solidFill>
                  <a:srgbClr val="FFFF00"/>
                </a:solidFill>
              </a:rPr>
              <a:t>शिवालिक आणि लघु हिमालय दरम्यान अनेक खोलगट दऱ्या आहेत त्याना डून म्हणतात  उदा. डेहराडून, कोटलीडून, पाटलीडून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mr-IN" dirty="0">
                <a:solidFill>
                  <a:srgbClr val="FFFF00"/>
                </a:solidFill>
              </a:rPr>
              <a:t>जलोढ पंख हे डून आणि शिवालिक पर्वतरांगेचे लक्षणीय भूघडण स्वरूप आहे.  </a:t>
            </a:r>
          </a:p>
          <a:p>
            <a:pPr marL="342900" indent="-342900">
              <a:lnSpc>
                <a:spcPct val="150000"/>
              </a:lnSpc>
            </a:pPr>
            <a:r>
              <a:rPr lang="mr-IN" dirty="0">
                <a:solidFill>
                  <a:srgbClr val="FFFF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mr-IN" dirty="0">
                <a:solidFill>
                  <a:srgbClr val="FF0000"/>
                </a:solidFill>
              </a:rPr>
              <a:t>लघु हिमालय किवा हिमाचल रांग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mr-IN" dirty="0">
                <a:solidFill>
                  <a:srgbClr val="FFFF00"/>
                </a:solidFill>
              </a:rPr>
              <a:t>शिवालिक पर्वत रांगेच्या उत्तरेस व हिमाद्री पर्वत रांगेच्या दक्षिण बाजूस ४५०० मी. पर्यतच्या रांगेस लघु हिमालय म्हणतात.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mr-IN" dirty="0">
                <a:solidFill>
                  <a:srgbClr val="FFFF00"/>
                </a:solidFill>
              </a:rPr>
              <a:t> या रांगेत कश्मीर पीरपंजाल व हिमाचल मधील धौलधार रांगेचा समावेस होतो.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mr-IN" dirty="0">
                <a:solidFill>
                  <a:srgbClr val="FFFF00"/>
                </a:solidFill>
              </a:rPr>
              <a:t> कुलुमनाली, कश्मीर खोरे, कांग्रा व्ह्याँली प्रमुख पर्यत ठिकाण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mr-IN" dirty="0">
                <a:solidFill>
                  <a:srgbClr val="FFFF00"/>
                </a:solidFill>
              </a:rPr>
              <a:t>  पूर्वेकडे ही रांग अनेक नद्यांनी छेदलेली आहे. त्यामुळे ही रांग पुष्कळशी तुटक आहे. 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mr-IN" dirty="0">
                <a:solidFill>
                  <a:srgbClr val="FF0000"/>
                </a:solidFill>
              </a:rPr>
              <a:t>बृहद हिमालय किवा हिमाद्री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mr-IN" dirty="0">
                <a:solidFill>
                  <a:srgbClr val="FFFF00"/>
                </a:solidFill>
              </a:rPr>
              <a:t>हिमालयाची सर्वात सलग लांब, अतिउच्य आणि अति उत्तरेकडील पर्वत रांग.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mr-IN" dirty="0">
                <a:solidFill>
                  <a:srgbClr val="FFFF00"/>
                </a:solidFill>
              </a:rPr>
              <a:t>६००० ते ८००० मी पर्यंतची पर्वत शिखरे, अनेक हिमनद्यांचा उगम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mr-IN" dirty="0">
                <a:solidFill>
                  <a:srgbClr val="FFFF00"/>
                </a:solidFill>
              </a:rPr>
              <a:t>इतर रांगेच्या तुलनेत प्रचंड व सलग आहे.</a:t>
            </a:r>
          </a:p>
          <a:p>
            <a:pPr marL="342900" indent="-342900">
              <a:lnSpc>
                <a:spcPct val="150000"/>
              </a:lnSpc>
            </a:pPr>
            <a:r>
              <a:rPr lang="mr-IN" dirty="0">
                <a:solidFill>
                  <a:srgbClr val="FFFF00"/>
                </a:solidFill>
              </a:rPr>
              <a:t> </a:t>
            </a:r>
            <a:endParaRPr lang="mr-IN" dirty="0"/>
          </a:p>
        </p:txBody>
      </p:sp>
      <p:pic>
        <p:nvPicPr>
          <p:cNvPr id="1026" name="Picture 2" descr="C:\Documents and Settings\Sunil\Desktop\MPSC Question\भारत प्राकृतिक\New Doc 11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mr-IN" dirty="0">
                <a:solidFill>
                  <a:srgbClr val="FF0000"/>
                </a:solidFill>
              </a:rPr>
              <a:t>बृहद हिमालय किवा हिमाद्री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mr-IN" dirty="0">
                <a:solidFill>
                  <a:srgbClr val="FFFF00"/>
                </a:solidFill>
              </a:rPr>
              <a:t>हिमालयाची सर्वात सलग लांब, अतिउच्य आणि अति उत्तरेकडील पर्वत रांग.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mr-IN" dirty="0">
                <a:solidFill>
                  <a:srgbClr val="FFFF00"/>
                </a:solidFill>
              </a:rPr>
              <a:t>६००० ते ८००० मी पर्यंतची पर्वत शिखरे.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mr-IN" dirty="0">
                <a:solidFill>
                  <a:srgbClr val="FFFF00"/>
                </a:solidFill>
              </a:rPr>
              <a:t>अनेक हिमनद्यांचा उगम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mr-IN" dirty="0">
                <a:solidFill>
                  <a:srgbClr val="FFFF00"/>
                </a:solidFill>
              </a:rPr>
              <a:t>इतर रांगेच्या तुलनेत प्रचंड व सलग आहे.</a:t>
            </a:r>
          </a:p>
          <a:p>
            <a:pPr marL="342900" indent="-342900">
              <a:lnSpc>
                <a:spcPct val="150000"/>
              </a:lnSpc>
            </a:pPr>
            <a:r>
              <a:rPr lang="mr-IN" dirty="0">
                <a:solidFill>
                  <a:srgbClr val="FFFF00"/>
                </a:solidFill>
              </a:rPr>
              <a:t> </a:t>
            </a:r>
            <a:r>
              <a:rPr lang="mr-IN" dirty="0">
                <a:solidFill>
                  <a:srgbClr val="FF0000"/>
                </a:solidFill>
              </a:rPr>
              <a:t>ट्रान्स हिमालय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mr-IN" dirty="0"/>
              <a:t>हिमालय पर्वतरांग व तिबेट पठार याच्या दरम्यान असणाऱ्या रांगेस ट्रान्स हिमालय म्हणतात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mr-IN" dirty="0"/>
              <a:t>ही रांग ४० कि.मी. रुंद व सुमारे ९६५ कि.मी लांब आहे. या पर्वत रांगेत १. काराकोरम पर्वत रांग २. लढाख ३. कैलास पर्वत रांगेचा समावेश होतो.</a:t>
            </a:r>
          </a:p>
          <a:p>
            <a:pPr marL="342900" indent="-342900">
              <a:lnSpc>
                <a:spcPct val="150000"/>
              </a:lnSpc>
              <a:buAutoNum type="hindiNumPeriod"/>
            </a:pPr>
            <a:r>
              <a:rPr lang="mr-IN" dirty="0">
                <a:solidFill>
                  <a:srgbClr val="FFFF00"/>
                </a:solidFill>
              </a:rPr>
              <a:t>काराकोरम पर्वत: </a:t>
            </a:r>
            <a:r>
              <a:rPr lang="mr-IN" dirty="0"/>
              <a:t>- प्रमुक रांग, - ५०० कि.मी. पसरली आहे – हिमाच्यादित पर्वत रांग – ८६११ मी भारतातील सर्वात उंच शिखर या रांगेत आहे. </a:t>
            </a:r>
          </a:p>
          <a:p>
            <a:pPr marL="342900" indent="-342900">
              <a:lnSpc>
                <a:spcPct val="150000"/>
              </a:lnSpc>
              <a:buAutoNum type="hindiNumPeriod"/>
            </a:pPr>
            <a:r>
              <a:rPr lang="mr-IN" dirty="0">
                <a:solidFill>
                  <a:srgbClr val="FFFF00"/>
                </a:solidFill>
              </a:rPr>
              <a:t>लढाख रांग:</a:t>
            </a:r>
            <a:r>
              <a:rPr lang="mr-IN" dirty="0"/>
              <a:t> काराकोरम रांग व हिमालय रांग यामध्ये समुद्रसपाटी पासून अतिउंचावर असलेला पठारासारखा सपाट प्रदेश, पर्जन्य छायेचा प्रदेश, जगातील अतिउंचावर असलेले शीत वाळवंट.</a:t>
            </a:r>
          </a:p>
          <a:p>
            <a:pPr marL="342900" indent="-342900">
              <a:lnSpc>
                <a:spcPct val="150000"/>
              </a:lnSpc>
              <a:buAutoNum type="hindiNumPeriod"/>
            </a:pPr>
            <a:r>
              <a:rPr lang="mr-IN" dirty="0">
                <a:solidFill>
                  <a:srgbClr val="FFFF00"/>
                </a:solidFill>
              </a:rPr>
              <a:t>कैलास पर्वत रांग: </a:t>
            </a:r>
            <a:r>
              <a:rPr lang="mr-IN" dirty="0"/>
              <a:t>पूर्णपणे भारतीय क्षेत्राच्या बाहेर तिबेट प्रदेशात, या रांगेत कैलास शिखर व मानसरोहर महत्वाची ठिकाणे.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449</TotalTime>
  <Words>812</Words>
  <Application>Microsoft Office PowerPoint</Application>
  <PresentationFormat>On-screen Show (4:3)</PresentationFormat>
  <Paragraphs>91</Paragraphs>
  <Slides>15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Book Antiqua</vt:lpstr>
      <vt:lpstr>Lucida Sans</vt:lpstr>
      <vt:lpstr>Wingdings</vt:lpstr>
      <vt:lpstr>Wingdings 2</vt:lpstr>
      <vt:lpstr>Wingdings 3</vt:lpstr>
      <vt:lpstr>Apex</vt:lpstr>
      <vt:lpstr>PowerPoint Presentation</vt:lpstr>
      <vt:lpstr>PowerPoint Presentation</vt:lpstr>
      <vt:lpstr>भारत: उत्तरेकडील पर्वतीय प्रदेश </vt:lpstr>
      <vt:lpstr>हिमालय पर्वताची निर्मिती </vt:lpstr>
      <vt:lpstr>PowerPoint Presentation</vt:lpstr>
      <vt:lpstr>PowerPoint Presentation</vt:lpstr>
      <vt:lpstr>उत्तरेकडील पर्वतीय प्रदेश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पूर्वांचल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33</cp:revision>
  <dcterms:created xsi:type="dcterms:W3CDTF">2006-08-16T00:00:00Z</dcterms:created>
  <dcterms:modified xsi:type="dcterms:W3CDTF">2025-02-11T12:22:11Z</dcterms:modified>
</cp:coreProperties>
</file>