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70" r:id="rId5"/>
    <p:sldId id="282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CCFF"/>
    <a:srgbClr val="00FFFF"/>
    <a:srgbClr val="FF7C80"/>
    <a:srgbClr val="00FF00"/>
    <a:srgbClr val="FF9966"/>
    <a:srgbClr val="FFFF66"/>
    <a:srgbClr val="FF00FF"/>
    <a:srgbClr val="FF66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B87E-4591-47A1-9046-CF63F17215EF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517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021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4736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266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03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064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E70B-B772-416E-A790-995760B1742E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0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5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9161-23B8-4738-9069-73EBE8884FDD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162C-A7C1-4263-9453-1BAFF8C39559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6793-3458-4587-8168-65F0C37A92D2}" type="datetime2">
              <a:rPr lang="en-US" smtClean="0"/>
              <a:pPr/>
              <a:t>Saturday, December 14,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3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Saturday, December 14,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79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ryptocrew.com/2013/03/a-list-of-questionable-publisher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B13A-DE11-4E80-907A-E8D40C90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12" y="373224"/>
            <a:ext cx="10259002" cy="6119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DATTAJIRAO KADAM ARTS, SCIENCE AND COMMERCE COLLEGE, ICHALKARANJI</a:t>
            </a:r>
            <a:br>
              <a:rPr lang="en-IN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Physics</a:t>
            </a:r>
            <a:br>
              <a:rPr lang="en-IN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 part Iii</a:t>
            </a:r>
            <a:br>
              <a:rPr lang="en-IN" sz="4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  <a:t>Paper-XI: DSE-E3, Classical Mechanics and Classical Electrodynamics</a:t>
            </a:r>
            <a:br>
              <a:rPr lang="en-US" sz="2400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</a:br>
            <a:br>
              <a:rPr lang="en-US" sz="2400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MOTION OF A RIGID BODY IN SPACE</a:t>
            </a:r>
            <a:endParaRPr lang="en-US" sz="4800" dirty="0">
              <a:solidFill>
                <a:srgbClr val="FFFF0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302965-633C-4D63-BB14-48B3B32D81A9}"/>
                  </a:ext>
                </a:extLst>
              </p:cNvPr>
              <p:cNvSpPr txBox="1"/>
              <p:nvPr/>
            </p:nvSpPr>
            <p:spPr>
              <a:xfrm>
                <a:off x="350292" y="612688"/>
                <a:ext cx="11841708" cy="5663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 using the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which are true </a:t>
                </a:r>
                <a:r>
                  <a:rPr lang="en-US" sz="2400" dirty="0" err="1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principal axes, 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8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8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8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These equations are called </a:t>
                </a:r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Euler’s Dynamical Equations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They describe the motion of a rigid body fixed at a point.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6302965-633C-4D63-BB14-48B3B32D8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92" y="612688"/>
                <a:ext cx="11841708" cy="5663153"/>
              </a:xfrm>
              <a:prstGeom prst="rect">
                <a:avLst/>
              </a:prstGeom>
              <a:blipFill>
                <a:blip r:embed="rId2" cstate="print"/>
                <a:stretch>
                  <a:fillRect l="-772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58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B431E-43C1-4609-B90A-A1DA686985F6}"/>
              </a:ext>
            </a:extLst>
          </p:cNvPr>
          <p:cNvSpPr txBox="1"/>
          <p:nvPr/>
        </p:nvSpPr>
        <p:spPr>
          <a:xfrm>
            <a:off x="518615" y="980348"/>
            <a:ext cx="11154770" cy="489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400"/>
            </a:pPr>
            <a:r>
              <a:rPr lang="en-US" sz="7200" b="1" dirty="0">
                <a:solidFill>
                  <a:srgbClr val="FFFF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DEDUCTIONS FROM EULER’S EQUATIONS</a:t>
            </a:r>
            <a:endParaRPr lang="en-US" sz="6000" dirty="0">
              <a:solidFill>
                <a:srgbClr val="FFFF00"/>
              </a:solidFill>
              <a:latin typeface="Snap ITC" panose="04040A07060A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A50E6-941B-476D-9557-792D836C0507}"/>
                  </a:ext>
                </a:extLst>
              </p:cNvPr>
              <p:cNvSpPr txBox="1"/>
              <p:nvPr/>
            </p:nvSpPr>
            <p:spPr>
              <a:xfrm>
                <a:off x="391236" y="599667"/>
                <a:ext cx="11800764" cy="5658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will discuss some results which follow directly from the Euler dynamical equations.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absence of external forces, G=0, and the Euler equations (</a:t>
                </a:r>
                <a:r>
                  <a:rPr lang="en-US" sz="2400" b="1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reduce to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996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996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𝒅𝑳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996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996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996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FF996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1" i="1">
                          <a:solidFill>
                            <a:srgbClr val="FF996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n-US" sz="2400" b="1" i="1">
                          <a:solidFill>
                            <a:srgbClr val="FF996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996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𝒄𝒐𝒏𝒔𝒕𝒂𝒏𝒕</m:t>
                      </m:r>
                    </m:oMath>
                  </m:oMathPara>
                </a14:m>
                <a:endParaRPr lang="en-US" sz="2400" b="1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 smtClean="0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----- 1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 smtClean="0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----- 2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2400" b="1" i="1" smtClean="0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----- 3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Multiply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1,2,3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respectively and adding, we have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96A50E6-941B-476D-9557-792D836C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6" y="599667"/>
                <a:ext cx="11800764" cy="5658665"/>
              </a:xfrm>
              <a:prstGeom prst="rect">
                <a:avLst/>
              </a:prstGeom>
              <a:blipFill>
                <a:blip r:embed="rId2" cstate="print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2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9FC1D-D496-4669-86DD-CD3DD933B80C}"/>
                  </a:ext>
                </a:extLst>
              </p:cNvPr>
              <p:cNvSpPr txBox="1"/>
              <p:nvPr/>
            </p:nvSpPr>
            <p:spPr>
              <a:xfrm>
                <a:off x="193343" y="341061"/>
                <a:ext cx="11805314" cy="6533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sz="2400" b="1" dirty="0">
                    <a:solidFill>
                      <a:srgbClr val="00FF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𝒄𝒐𝒏𝒔𝒕𝒂𝒏𝒕</m:t>
                    </m:r>
                  </m:oMath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for the </a:t>
                </a:r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kinetic of a rigid body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the relation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</m:acc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when referred to the principal axes reduces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i="1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view of this formula we find that in this case T=constant, i.e., the kinetic energy in the absence of external forces is a constant of motion.</a:t>
                </a: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is so because no work is being done by the external forces, and therefore the potential energy is a constant.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9A9FC1D-D496-4669-86DD-CD3DD933B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3" y="341061"/>
                <a:ext cx="11805314" cy="6533327"/>
              </a:xfrm>
              <a:prstGeom prst="rect">
                <a:avLst/>
              </a:prstGeom>
              <a:blipFill>
                <a:blip r:embed="rId2" cstate="print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24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CB87C2-2A09-4A2D-82C5-BB0AA537DFFB}"/>
                  </a:ext>
                </a:extLst>
              </p:cNvPr>
              <p:cNvSpPr txBox="1"/>
              <p:nvPr/>
            </p:nvSpPr>
            <p:spPr>
              <a:xfrm>
                <a:off x="166047" y="89315"/>
                <a:ext cx="11859905" cy="6978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Another integral of the force-free equations can be obtained by multiplying 1, 2, 3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 and adding. We get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sz="2400" b="1" dirty="0">
                    <a:solidFill>
                      <a:srgbClr val="00FF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den>
                    </m:f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sz="2400" b="1" dirty="0">
                    <a:solidFill>
                      <a:srgbClr val="00FF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𝒄𝒐𝒏𝒔𝒕𝒂𝒏𝒕</m:t>
                    </m:r>
                  </m:oMath>
                </a14:m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------4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the angular momentum L </a:t>
                </a:r>
                <a:r>
                  <a:rPr lang="en-US" sz="2400" dirty="0" err="1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triad of principal axes is given by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therefore</a:t>
                </a:r>
                <a:r>
                  <a:rPr lang="en-US" sz="2400" b="1" dirty="0">
                    <a:solidFill>
                      <a:srgbClr val="00FF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0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eq.4 expresses the fact that the magnitude of L is a constant of motion.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can be related to the absence of the external torque about the point O.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BCB87C2-2A09-4A2D-82C5-BB0AA537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7" y="89315"/>
                <a:ext cx="11859905" cy="6978705"/>
              </a:xfrm>
              <a:prstGeom prst="rect">
                <a:avLst/>
              </a:prstGeom>
              <a:blipFill>
                <a:blip r:embed="rId2" cstate="print"/>
                <a:stretch>
                  <a:fillRect l="-771" t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59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15B3CC-9499-46F7-9E04-EEFA7BC6CE3E}"/>
              </a:ext>
            </a:extLst>
          </p:cNvPr>
          <p:cNvSpPr txBox="1"/>
          <p:nvPr/>
        </p:nvSpPr>
        <p:spPr>
          <a:xfrm>
            <a:off x="1177119" y="680042"/>
            <a:ext cx="9837762" cy="549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</a:pPr>
            <a:r>
              <a:rPr lang="en-US" sz="80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GENERAL MOTION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</a:pPr>
            <a:r>
              <a:rPr lang="en-US" sz="80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OF A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</a:pPr>
            <a:r>
              <a:rPr lang="en-US" sz="80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RIGID BODY</a:t>
            </a:r>
            <a:endParaRPr lang="en-US" sz="6600" dirty="0">
              <a:solidFill>
                <a:srgbClr val="FFFF00"/>
              </a:solidFill>
              <a:effectLst/>
              <a:latin typeface="Snap ITC" panose="04040A07060A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77A2D-CB73-475E-870B-3016A353C5D5}"/>
              </a:ext>
            </a:extLst>
          </p:cNvPr>
          <p:cNvSpPr txBox="1"/>
          <p:nvPr/>
        </p:nvSpPr>
        <p:spPr>
          <a:xfrm>
            <a:off x="377153" y="253878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+mj-lt"/>
              </a:rPr>
              <a:t>General Motion = Translational Motion + Rotational 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455BD-CC7B-45EA-A774-EEBBF572509C}"/>
              </a:ext>
            </a:extLst>
          </p:cNvPr>
          <p:cNvSpPr txBox="1"/>
          <p:nvPr/>
        </p:nvSpPr>
        <p:spPr>
          <a:xfrm>
            <a:off x="377153" y="1056842"/>
            <a:ext cx="7626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5050"/>
                </a:solidFill>
                <a:effectLst/>
                <a:latin typeface="+mj-lt"/>
              </a:rPr>
              <a:t>TRANSLATIONAL MOTION</a:t>
            </a:r>
            <a:r>
              <a:rPr lang="en-US" sz="2200" b="0" i="1" dirty="0">
                <a:solidFill>
                  <a:srgbClr val="FF5050"/>
                </a:solidFill>
                <a:effectLst/>
                <a:latin typeface="+mj-lt"/>
              </a:rPr>
              <a:t> </a:t>
            </a:r>
          </a:p>
          <a:p>
            <a:pPr algn="ctr"/>
            <a:r>
              <a:rPr lang="en-US" sz="2200" b="0" i="1" dirty="0">
                <a:solidFill>
                  <a:srgbClr val="00CCFF"/>
                </a:solidFill>
                <a:effectLst/>
                <a:latin typeface="+mj-lt"/>
              </a:rPr>
              <a:t> “</a:t>
            </a:r>
            <a:r>
              <a:rPr lang="en-US" sz="2200" i="1" dirty="0">
                <a:solidFill>
                  <a:srgbClr val="00CCFF"/>
                </a:solidFill>
                <a:latin typeface="+mj-lt"/>
              </a:rPr>
              <a:t>T</a:t>
            </a:r>
            <a:r>
              <a:rPr lang="en-US" sz="2200" b="0" i="1" dirty="0">
                <a:solidFill>
                  <a:srgbClr val="00CCFF"/>
                </a:solidFill>
                <a:effectLst/>
                <a:latin typeface="+mj-lt"/>
              </a:rPr>
              <a:t>he </a:t>
            </a:r>
            <a:r>
              <a:rPr lang="en-US" sz="2200" b="1" i="1" dirty="0">
                <a:solidFill>
                  <a:srgbClr val="00CCFF"/>
                </a:solidFill>
                <a:effectLst/>
                <a:latin typeface="+mj-lt"/>
              </a:rPr>
              <a:t>motion</a:t>
            </a:r>
            <a:r>
              <a:rPr lang="en-US" sz="2200" b="0" i="1" dirty="0">
                <a:solidFill>
                  <a:srgbClr val="00CCFF"/>
                </a:solidFill>
                <a:effectLst/>
                <a:latin typeface="+mj-lt"/>
              </a:rPr>
              <a:t> by which a body shifts from one point in space to another.”</a:t>
            </a:r>
            <a:r>
              <a:rPr lang="en-US" sz="2200" b="0" i="0" dirty="0">
                <a:solidFill>
                  <a:srgbClr val="00CCFF"/>
                </a:solidFill>
                <a:effectLst/>
                <a:latin typeface="+mj-lt"/>
              </a:rPr>
              <a:t>  Or </a:t>
            </a:r>
            <a:endParaRPr lang="en-US" sz="2200" dirty="0">
              <a:solidFill>
                <a:srgbClr val="00CCFF"/>
              </a:solidFill>
              <a:latin typeface="+mj-lt"/>
            </a:endParaRPr>
          </a:p>
          <a:p>
            <a:r>
              <a:rPr lang="en-US" sz="2200" b="0" i="1" dirty="0">
                <a:solidFill>
                  <a:srgbClr val="00CCFF"/>
                </a:solidFill>
                <a:effectLst/>
                <a:latin typeface="+mj-lt"/>
              </a:rPr>
              <a:t>“A body moves along a line without any rotation. The line may be straight or curved.”</a:t>
            </a:r>
          </a:p>
          <a:p>
            <a:endParaRPr lang="en-US" sz="2200" dirty="0">
              <a:solidFill>
                <a:srgbClr val="00CCFF"/>
              </a:solidFill>
              <a:latin typeface="+mj-lt"/>
            </a:endParaRPr>
          </a:p>
          <a:p>
            <a:r>
              <a:rPr lang="en-US" sz="2200" dirty="0">
                <a:solidFill>
                  <a:srgbClr val="00CCFF"/>
                </a:solidFill>
                <a:latin typeface="+mj-lt"/>
              </a:rPr>
              <a:t>E</a:t>
            </a:r>
            <a:r>
              <a:rPr lang="en-US" sz="2200" b="0" i="0" dirty="0">
                <a:solidFill>
                  <a:srgbClr val="00CCFF"/>
                </a:solidFill>
                <a:effectLst/>
                <a:latin typeface="+mj-lt"/>
              </a:rPr>
              <a:t>xample</a:t>
            </a:r>
            <a:r>
              <a:rPr lang="en-US" sz="2200" dirty="0">
                <a:solidFill>
                  <a:srgbClr val="00CCFF"/>
                </a:solidFill>
                <a:latin typeface="+mj-lt"/>
              </a:rPr>
              <a:t>: A</a:t>
            </a:r>
            <a:r>
              <a:rPr lang="en-US" sz="2200" b="0" i="0" dirty="0">
                <a:solidFill>
                  <a:srgbClr val="00CCFF"/>
                </a:solidFill>
                <a:effectLst/>
                <a:latin typeface="+mj-lt"/>
              </a:rPr>
              <a:t> bullet fired from a gun, Ferris wheel etc.</a:t>
            </a:r>
            <a:endParaRPr lang="en-US" sz="2200" dirty="0">
              <a:solidFill>
                <a:srgbClr val="00CC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C21A4-CEAC-44D2-A08A-D9D890D86406}"/>
              </a:ext>
            </a:extLst>
          </p:cNvPr>
          <p:cNvSpPr txBox="1"/>
          <p:nvPr/>
        </p:nvSpPr>
        <p:spPr>
          <a:xfrm>
            <a:off x="377153" y="3843016"/>
            <a:ext cx="73259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5050"/>
                </a:solidFill>
                <a:effectLst/>
                <a:latin typeface="+mj-lt"/>
              </a:rPr>
              <a:t>ROTATIONAL MOTION</a:t>
            </a:r>
          </a:p>
          <a:p>
            <a:r>
              <a:rPr lang="en-US" sz="2200" b="0" i="1" dirty="0">
                <a:solidFill>
                  <a:srgbClr val="FF5050"/>
                </a:solidFill>
                <a:effectLst/>
                <a:latin typeface="+mj-lt"/>
              </a:rPr>
              <a:t> </a:t>
            </a:r>
            <a:r>
              <a:rPr lang="en-US" sz="2200" b="0" i="1" dirty="0">
                <a:solidFill>
                  <a:srgbClr val="00CCFF"/>
                </a:solidFill>
                <a:effectLst/>
                <a:latin typeface="+mj-lt"/>
              </a:rPr>
              <a:t> “ A kind of </a:t>
            </a:r>
            <a:r>
              <a:rPr lang="en-US" sz="2200" b="1" i="1" dirty="0">
                <a:solidFill>
                  <a:srgbClr val="00CCFF"/>
                </a:solidFill>
                <a:effectLst/>
                <a:latin typeface="+mj-lt"/>
              </a:rPr>
              <a:t>motion</a:t>
            </a:r>
            <a:r>
              <a:rPr lang="en-US" sz="2200" b="0" i="1" dirty="0">
                <a:solidFill>
                  <a:srgbClr val="00CCFF"/>
                </a:solidFill>
                <a:effectLst/>
                <a:latin typeface="+mj-lt"/>
              </a:rPr>
              <a:t> in which the body follows a curved path.” </a:t>
            </a:r>
          </a:p>
          <a:p>
            <a:endParaRPr lang="en-US" sz="2200" b="0" i="1" dirty="0">
              <a:solidFill>
                <a:srgbClr val="00CCFF"/>
              </a:solidFill>
              <a:effectLst/>
              <a:latin typeface="+mj-lt"/>
            </a:endParaRPr>
          </a:p>
          <a:p>
            <a:r>
              <a:rPr lang="en-US" sz="2200" i="1" dirty="0">
                <a:solidFill>
                  <a:srgbClr val="00CCFF"/>
                </a:solidFill>
                <a:latin typeface="+mj-lt"/>
              </a:rPr>
              <a:t>“The spinning motion of a body about its axis</a:t>
            </a:r>
            <a:r>
              <a:rPr lang="en-US" sz="2200" dirty="0">
                <a:solidFill>
                  <a:srgbClr val="00CCFF"/>
                </a:solidFill>
                <a:latin typeface="+mj-lt"/>
              </a:rPr>
              <a:t>”</a:t>
            </a:r>
            <a:endParaRPr lang="en-US" sz="2200" b="0" i="0" dirty="0">
              <a:solidFill>
                <a:srgbClr val="00CCFF"/>
              </a:solidFill>
              <a:effectLst/>
              <a:latin typeface="+mj-lt"/>
            </a:endParaRPr>
          </a:p>
          <a:p>
            <a:endParaRPr lang="en-US" sz="2200" b="0" i="0" dirty="0">
              <a:solidFill>
                <a:srgbClr val="00CCFF"/>
              </a:solidFill>
              <a:effectLst/>
              <a:latin typeface="+mj-lt"/>
            </a:endParaRPr>
          </a:p>
          <a:p>
            <a:r>
              <a:rPr lang="en-US" sz="2200" b="1" dirty="0">
                <a:solidFill>
                  <a:srgbClr val="00CCFF"/>
                </a:solidFill>
                <a:latin typeface="+mj-lt"/>
              </a:rPr>
              <a:t>E</a:t>
            </a:r>
            <a:r>
              <a:rPr lang="en-US" sz="2200" b="1" i="0" dirty="0">
                <a:solidFill>
                  <a:srgbClr val="00CCFF"/>
                </a:solidFill>
                <a:effectLst/>
                <a:latin typeface="+mj-lt"/>
              </a:rPr>
              <a:t>xample</a:t>
            </a:r>
            <a:r>
              <a:rPr lang="en-US" sz="2200" b="0" i="0" dirty="0">
                <a:solidFill>
                  <a:srgbClr val="00CCFF"/>
                </a:solidFill>
                <a:effectLst/>
                <a:latin typeface="+mj-lt"/>
              </a:rPr>
              <a:t>, the wheel of the car , Earth etc.</a:t>
            </a:r>
            <a:endParaRPr lang="en-US" sz="2200" dirty="0">
              <a:solidFill>
                <a:srgbClr val="00CCFF"/>
              </a:solidFill>
              <a:latin typeface="+mj-lt"/>
            </a:endParaRPr>
          </a:p>
        </p:txBody>
      </p:sp>
      <p:pic>
        <p:nvPicPr>
          <p:cNvPr id="1030" name="Picture 6" descr="Types of motion">
            <a:extLst>
              <a:ext uri="{FF2B5EF4-FFF2-40B4-BE49-F238E27FC236}">
                <a16:creationId xmlns:a16="http://schemas.microsoft.com/office/drawing/2014/main" id="{AE7374C6-F50A-419E-AD3D-AEC107152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5"/>
          <a:stretch/>
        </p:blipFill>
        <p:spPr bwMode="auto">
          <a:xfrm>
            <a:off x="9579865" y="3347723"/>
            <a:ext cx="2234982" cy="31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ypes Of Motion With Measurement - Rectilinear, Circular, Periodic Motion">
            <a:extLst>
              <a:ext uri="{FF2B5EF4-FFF2-40B4-BE49-F238E27FC236}">
                <a16:creationId xmlns:a16="http://schemas.microsoft.com/office/drawing/2014/main" id="{0EDBC665-E503-409E-B243-29C78EA1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1135253"/>
            <a:ext cx="2629870" cy="19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2C7408-4F92-487F-ACB6-96357E6BE70C}"/>
                  </a:ext>
                </a:extLst>
              </p:cNvPr>
              <p:cNvSpPr txBox="1"/>
              <p:nvPr/>
            </p:nvSpPr>
            <p:spPr>
              <a:xfrm>
                <a:off x="165940" y="78889"/>
                <a:ext cx="11942929" cy="6633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general motion of a body (i.e., no point of the body is fixed in space).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𝒆𝒙𝒕</m:t>
                        </m:r>
                      </m:sup>
                    </m:sSubSup>
                  </m:oMath>
                </a14:m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total external force on the rigid body</a:t>
                </a:r>
                <a:r>
                  <a:rPr lang="en-US" sz="2400" b="1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𝒆𝒙𝒕</m:t>
                        </m:r>
                      </m:sup>
                    </m:sSubSup>
                  </m:oMath>
                </a14:m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total external torque about is mass </a:t>
                </a:r>
                <a:r>
                  <a:rPr lang="en-US" sz="24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(i.e., centroid).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the equations of motion are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66FF33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66FF33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𝒆𝒙𝒕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66FF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66FF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66FF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66FF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66FF33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acceleration of the </a:t>
                </a:r>
                <a:r>
                  <a:rPr lang="en-US" sz="2400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mass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total angular momentum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about it. Now we resolve the vectors</a:t>
                </a:r>
                <a:r>
                  <a:rPr lang="en-US" sz="2400" dirty="0">
                    <a:solidFill>
                      <a:srgbClr val="FF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L along the unit vector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taken along the principal axes at the mass </a:t>
                </a:r>
                <a:r>
                  <a:rPr lang="en-US" sz="2400" dirty="0" err="1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 triad of vectors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may be referred to as a 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principal triad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It will be assumed to be permanently a principal triad.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angular velocity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If the triad is fixed in the body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  <m:r>
                      <a:rPr lang="en-US" sz="2400" i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the angular velocity of the body.  Now using the relation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𝒅𝑭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𝒅𝑭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>
                  <a:solidFill>
                    <a:srgbClr val="66FF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52C7408-4F92-487F-ACB6-96357E6B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0" y="78889"/>
                <a:ext cx="11942929" cy="6633996"/>
              </a:xfrm>
              <a:prstGeom prst="rect">
                <a:avLst/>
              </a:prstGeom>
              <a:blipFill>
                <a:blip r:embed="rId2" cstate="print"/>
                <a:stretch>
                  <a:fillRect l="-766" t="-73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529684F-B291-4277-A023-3256BCA43797}"/>
              </a:ext>
            </a:extLst>
          </p:cNvPr>
          <p:cNvSpPr txBox="1"/>
          <p:nvPr/>
        </p:nvSpPr>
        <p:spPr>
          <a:xfrm>
            <a:off x="7378476" y="1898216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66"/>
                </a:solidFill>
              </a:rPr>
              <a:t>------------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B0B4B-32EE-4C2E-8299-6E928EB8D3E0}"/>
              </a:ext>
            </a:extLst>
          </p:cNvPr>
          <p:cNvSpPr txBox="1"/>
          <p:nvPr/>
        </p:nvSpPr>
        <p:spPr>
          <a:xfrm>
            <a:off x="7378475" y="257378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66"/>
                </a:solidFill>
              </a:rPr>
              <a:t>------------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ADD3C4-D2AE-4EFE-BD31-9DDA5FEBB6B0}"/>
                  </a:ext>
                </a:extLst>
              </p:cNvPr>
              <p:cNvSpPr txBox="1"/>
              <p:nvPr/>
            </p:nvSpPr>
            <p:spPr>
              <a:xfrm>
                <a:off x="9473930" y="2359881"/>
                <a:ext cx="2552130" cy="473206"/>
              </a:xfrm>
              <a:prstGeom prst="rect">
                <a:avLst/>
              </a:prstGeom>
              <a:noFill/>
              <a:ln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𝑻𝒐𝒓𝒒𝒖𝒆</m:t>
                      </m:r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en-US" sz="2400" b="1" i="1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5FADD3C4-D2AE-4EFE-BD31-9DDA5FEB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30" y="2359881"/>
                <a:ext cx="2552130" cy="473206"/>
              </a:xfrm>
              <a:prstGeom prst="rect">
                <a:avLst/>
              </a:prstGeom>
              <a:blipFill>
                <a:blip r:embed="rId3" cstate="print"/>
                <a:stretch>
                  <a:fillRect l="-713" t="-1250" r="-1188" b="-16250"/>
                </a:stretch>
              </a:blipFill>
              <a:ln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B926B-B7B3-468E-8D09-5A3AA34A429B}"/>
                  </a:ext>
                </a:extLst>
              </p:cNvPr>
              <p:cNvSpPr txBox="1"/>
              <p:nvPr/>
            </p:nvSpPr>
            <p:spPr>
              <a:xfrm>
                <a:off x="10263115" y="1183623"/>
                <a:ext cx="1540434" cy="461665"/>
              </a:xfrm>
              <a:prstGeom prst="rect">
                <a:avLst/>
              </a:prstGeom>
              <a:noFill/>
              <a:ln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𝒎𝒂</m:t>
                      </m:r>
                    </m:oMath>
                  </m:oMathPara>
                </a14:m>
                <a:endParaRPr lang="en-US" sz="2400" b="1" i="1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1FB926B-B7B3-468E-8D09-5A3AA34A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115" y="1183623"/>
                <a:ext cx="1540434" cy="4616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6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299353-0A5F-45E9-8595-643050C66BBD}"/>
                  </a:ext>
                </a:extLst>
              </p:cNvPr>
              <p:cNvSpPr txBox="1"/>
              <p:nvPr/>
            </p:nvSpPr>
            <p:spPr>
              <a:xfrm>
                <a:off x="241110" y="599860"/>
                <a:ext cx="11709779" cy="5658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relates the rate of change of a vector in a fixed (i.e., inertial) frame and a rotating frame, we have (on dropping the suffix r)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𝒅𝒗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𝝂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𝝂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velocity of the mass </a:t>
                </a:r>
                <a:r>
                  <a:rPr lang="en-US" sz="2400" dirty="0" err="1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(in the rotating coordinate system).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299353-0A5F-45E9-8595-643050C6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0" y="599860"/>
                <a:ext cx="11709779" cy="5658280"/>
              </a:xfrm>
              <a:prstGeom prst="rect">
                <a:avLst/>
              </a:prstGeom>
              <a:blipFill>
                <a:blip r:embed="rId2" cstate="print"/>
                <a:stretch>
                  <a:fillRect l="-833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5AC439-82D7-4B8C-9EBB-F436D0EF6710}"/>
                  </a:ext>
                </a:extLst>
              </p:cNvPr>
              <p:cNvSpPr txBox="1"/>
              <p:nvPr/>
            </p:nvSpPr>
            <p:spPr>
              <a:xfrm>
                <a:off x="9573904" y="2442611"/>
                <a:ext cx="2224586" cy="496674"/>
              </a:xfrm>
              <a:prstGeom prst="rect">
                <a:avLst/>
              </a:prstGeom>
              <a:noFill/>
              <a:ln w="38100"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𝝂</m:t>
                      </m:r>
                    </m:oMath>
                  </m:oMathPara>
                </a14:m>
                <a:endParaRPr lang="en-US" sz="2400" dirty="0">
                  <a:solidFill>
                    <a:srgbClr val="FF6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85AC439-82D7-4B8C-9EBB-F436D0EF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904" y="2442611"/>
                <a:ext cx="2224586" cy="496674"/>
              </a:xfrm>
              <a:prstGeom prst="rect">
                <a:avLst/>
              </a:prstGeom>
              <a:blipFill>
                <a:blip r:embed="rId3" cstate="print"/>
                <a:stretch>
                  <a:fillRect b="-8046"/>
                </a:stretch>
              </a:blipFill>
              <a:ln w="38100"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FB8033-E7A7-4632-848B-5FA4EE8F07A2}"/>
              </a:ext>
            </a:extLst>
          </p:cNvPr>
          <p:cNvSpPr txBox="1"/>
          <p:nvPr/>
        </p:nvSpPr>
        <p:spPr>
          <a:xfrm>
            <a:off x="8134067" y="378444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66"/>
                </a:solidFill>
              </a:rPr>
              <a:t>------------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7D4DA-13D6-4224-A441-B3A42AAA1379}"/>
              </a:ext>
            </a:extLst>
          </p:cNvPr>
          <p:cNvSpPr txBox="1"/>
          <p:nvPr/>
        </p:nvSpPr>
        <p:spPr>
          <a:xfrm>
            <a:off x="10235925" y="1673353"/>
            <a:ext cx="930839" cy="461665"/>
          </a:xfrm>
          <a:prstGeom prst="rect">
            <a:avLst/>
          </a:prstGeom>
          <a:noFill/>
          <a:ln w="28575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66FF"/>
                </a:solidFill>
              </a:rPr>
              <a:t>F = v</a:t>
            </a:r>
          </a:p>
        </p:txBody>
      </p:sp>
    </p:spTree>
    <p:extLst>
      <p:ext uri="{BB962C8B-B14F-4D97-AF65-F5344CB8AC3E}">
        <p14:creationId xmlns:p14="http://schemas.microsoft.com/office/powerpoint/2010/main" val="188930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AB453E-118A-4DA5-8D2E-A3E8A46FCFC6}"/>
                  </a:ext>
                </a:extLst>
              </p:cNvPr>
              <p:cNvSpPr txBox="1"/>
              <p:nvPr/>
            </p:nvSpPr>
            <p:spPr>
              <a:xfrm>
                <a:off x="266984" y="204716"/>
                <a:ext cx="11658031" cy="6086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Substituting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 (3) into (1), we obtain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𝒆𝒙𝒕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𝒅𝒗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i="1" dirty="0">
                  <a:solidFill>
                    <a:srgbClr val="00FF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𝜴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𝜴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𝜴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𝒋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𝜴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𝜴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𝜴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𝜴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𝜴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𝜴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FF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1AB453E-118A-4DA5-8D2E-A3E8A46F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4" y="204716"/>
                <a:ext cx="11658031" cy="6086603"/>
              </a:xfrm>
              <a:prstGeom prst="rect">
                <a:avLst/>
              </a:prstGeom>
              <a:blipFill>
                <a:blip r:embed="rId2" cstate="print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92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B3C-2985-4523-9575-49A2A6B0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13" y="-63388"/>
            <a:ext cx="10353761" cy="1326321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RIGID BODY: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DFB-9526-42DE-AE91-42887E75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33" y="930926"/>
            <a:ext cx="11361333" cy="2905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 rigid body is a solid body in which deformation is zero or so small it can be neglected. The distance between any two given points on a rigid body remains constant in time regardless of external forces or moments exerted on it. A rigid body is usually considered as a continuous distribution of mass.”</a:t>
            </a:r>
            <a:endParaRPr lang="en-US" sz="2800" dirty="0">
              <a:solidFill>
                <a:srgbClr val="66FF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4777E-D426-4EE3-92F4-A1882AF29C7B}"/>
              </a:ext>
            </a:extLst>
          </p:cNvPr>
          <p:cNvSpPr txBox="1"/>
          <p:nvPr/>
        </p:nvSpPr>
        <p:spPr>
          <a:xfrm>
            <a:off x="3131130" y="6249241"/>
            <a:ext cx="210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6600"/>
                </a:solidFill>
                <a:latin typeface="Book Antiqua" panose="02040602050305030304" pitchFamily="18" charset="0"/>
              </a:rPr>
              <a:t>Rigid body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274898-30E5-4063-B287-C452AFF6C0BD}"/>
              </a:ext>
            </a:extLst>
          </p:cNvPr>
          <p:cNvGrpSpPr/>
          <p:nvPr/>
        </p:nvGrpSpPr>
        <p:grpSpPr>
          <a:xfrm>
            <a:off x="3435931" y="3435923"/>
            <a:ext cx="5403269" cy="2767191"/>
            <a:chOff x="3435931" y="3435923"/>
            <a:chExt cx="5403269" cy="2767191"/>
          </a:xfrm>
        </p:grpSpPr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5A8D9244-78D0-47A4-AED6-3A4D036E456F}"/>
                </a:ext>
              </a:extLst>
            </p:cNvPr>
            <p:cNvSpPr/>
            <p:nvPr/>
          </p:nvSpPr>
          <p:spPr>
            <a:xfrm>
              <a:off x="3435931" y="4876793"/>
              <a:ext cx="1496291" cy="1326321"/>
            </a:xfrm>
            <a:prstGeom prst="smileyFace">
              <a:avLst/>
            </a:prstGeom>
            <a:solidFill>
              <a:srgbClr val="FFC000"/>
            </a:solidFill>
            <a:ln w="28575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DEFB1EBA-436B-4989-BF57-D256554131EF}"/>
                </a:ext>
              </a:extLst>
            </p:cNvPr>
            <p:cNvSpPr/>
            <p:nvPr/>
          </p:nvSpPr>
          <p:spPr>
            <a:xfrm>
              <a:off x="7342909" y="5264727"/>
              <a:ext cx="1496291" cy="799848"/>
            </a:xfrm>
            <a:prstGeom prst="smileyFace">
              <a:avLst>
                <a:gd name="adj" fmla="val -4653"/>
              </a:avLst>
            </a:prstGeom>
            <a:solidFill>
              <a:srgbClr val="FFC000"/>
            </a:solidFill>
            <a:ln w="28575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76504A-FBA5-4DE4-88D7-475D83CE1007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94495" y="4149209"/>
              <a:ext cx="1440870" cy="790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324674-0A6F-4269-A1F5-C217FE495947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38946" y="3761275"/>
              <a:ext cx="1440870" cy="7901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523337-44BC-4652-B76E-E0AC0E3485F4}"/>
              </a:ext>
            </a:extLst>
          </p:cNvPr>
          <p:cNvSpPr txBox="1"/>
          <p:nvPr/>
        </p:nvSpPr>
        <p:spPr>
          <a:xfrm>
            <a:off x="6549926" y="6249241"/>
            <a:ext cx="293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6600"/>
                </a:solidFill>
                <a:latin typeface="Book Antiqua" panose="02040602050305030304" pitchFamily="18" charset="0"/>
              </a:rPr>
              <a:t>Non-Rigid body </a:t>
            </a:r>
          </a:p>
        </p:txBody>
      </p:sp>
    </p:spTree>
    <p:extLst>
      <p:ext uri="{BB962C8B-B14F-4D97-AF65-F5344CB8AC3E}">
        <p14:creationId xmlns:p14="http://schemas.microsoft.com/office/powerpoint/2010/main" val="37819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973B4-F954-4CAD-A382-53935E6AD399}"/>
                  </a:ext>
                </a:extLst>
              </p:cNvPr>
              <p:cNvSpPr txBox="1"/>
              <p:nvPr/>
            </p:nvSpPr>
            <p:spPr>
              <a:xfrm>
                <a:off x="332510" y="378220"/>
                <a:ext cx="10668000" cy="5773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</a:rPr>
                  <a:t>Which is equivalent to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2, on using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𝑑𝐿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sz="2400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𝑑𝐿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sz="2400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the relation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obtain the equation</a:t>
                </a:r>
                <a:endParaRPr lang="en-US" sz="2400" dirty="0">
                  <a:solidFill>
                    <a:srgbClr val="66FF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6C973B4-F954-4CAD-A382-53935E6AD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378220"/>
                <a:ext cx="10668000" cy="5773119"/>
              </a:xfrm>
              <a:prstGeom prst="rect">
                <a:avLst/>
              </a:prstGeom>
              <a:blipFill>
                <a:blip r:embed="rId2" cstate="print"/>
                <a:stretch>
                  <a:fillRect l="-914" t="-950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9C78CE-254B-4A90-9BBE-09FFEF4D4F52}"/>
                  </a:ext>
                </a:extLst>
              </p:cNvPr>
              <p:cNvSpPr txBox="1"/>
              <p:nvPr/>
            </p:nvSpPr>
            <p:spPr>
              <a:xfrm>
                <a:off x="9271896" y="3028176"/>
                <a:ext cx="2460010" cy="473206"/>
              </a:xfrm>
              <a:prstGeom prst="rect">
                <a:avLst/>
              </a:prstGeom>
              <a:noFill/>
              <a:ln w="28575"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∴ 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6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F9C78CE-254B-4A90-9BBE-09FFEF4D4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896" y="3028176"/>
                <a:ext cx="2460010" cy="473206"/>
              </a:xfrm>
              <a:prstGeom prst="rect">
                <a:avLst/>
              </a:prstGeom>
              <a:blipFill>
                <a:blip r:embed="rId3" cstate="print"/>
                <a:stretch>
                  <a:fillRect t="-1220"/>
                </a:stretch>
              </a:blipFill>
              <a:ln w="28575"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1FE292-5BD5-4837-90FA-BD10EE48CE06}"/>
              </a:ext>
            </a:extLst>
          </p:cNvPr>
          <p:cNvSpPr txBox="1"/>
          <p:nvPr/>
        </p:nvSpPr>
        <p:spPr>
          <a:xfrm>
            <a:off x="8628488" y="1334708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66"/>
                </a:solidFill>
              </a:rPr>
              <a:t>------------ (4)</a:t>
            </a:r>
          </a:p>
        </p:txBody>
      </p:sp>
    </p:spTree>
    <p:extLst>
      <p:ext uri="{BB962C8B-B14F-4D97-AF65-F5344CB8AC3E}">
        <p14:creationId xmlns:p14="http://schemas.microsoft.com/office/powerpoint/2010/main" val="228981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0B06B4-A2B9-4F49-B860-B998A8991D64}"/>
                  </a:ext>
                </a:extLst>
              </p:cNvPr>
              <p:cNvSpPr txBox="1"/>
              <p:nvPr/>
            </p:nvSpPr>
            <p:spPr>
              <a:xfrm>
                <a:off x="0" y="11714"/>
                <a:ext cx="12192000" cy="6836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𝒅𝑳</m:t>
                                  </m:r>
                                </m:num>
                                <m:den>
                                  <m:r>
                                    <a:rPr lang="en-US" sz="2100" b="1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21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𝑮</m:t>
                      </m:r>
                      <m:r>
                        <a:rPr lang="en-US" sz="2100" b="1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100" b="1" dirty="0">
                  <a:solidFill>
                    <a:srgbClr val="00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b="1" i="1" dirty="0">
                  <a:solidFill>
                    <a:srgbClr val="00FF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𝒋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From this vector equation we obtain the following three scalar equations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we have used the results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             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             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0B06B4-A2B9-4F49-B860-B998A8991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4"/>
                <a:ext cx="12192000" cy="6836167"/>
              </a:xfrm>
              <a:prstGeom prst="rect">
                <a:avLst/>
              </a:prstGeom>
              <a:blipFill>
                <a:blip r:embed="rId2" cstate="print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05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C02FB-F499-4D10-B00D-DBD5A1524FC6}"/>
                  </a:ext>
                </a:extLst>
              </p:cNvPr>
              <p:cNvSpPr txBox="1"/>
              <p:nvPr/>
            </p:nvSpPr>
            <p:spPr>
              <a:xfrm>
                <a:off x="208547" y="152336"/>
                <a:ext cx="11758864" cy="5842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are the same as for a rigid body with a fixed point.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these equations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denote </a:t>
                </a:r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principal moments of inertia at the centroid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body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set of equations 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constitute six equations for the </a:t>
                </a:r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components of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velocity of the mass </a:t>
                </a:r>
                <a:r>
                  <a:rPr lang="en-US" sz="2400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components of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angular velocity of the body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62C02FB-F499-4D10-B00D-DBD5A1524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" y="152336"/>
                <a:ext cx="11758864" cy="5842818"/>
              </a:xfrm>
              <a:prstGeom prst="rect">
                <a:avLst/>
              </a:prstGeom>
              <a:blipFill>
                <a:blip r:embed="rId2" cstate="print"/>
                <a:stretch>
                  <a:fillRect l="-778" t="-835" r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6F41DEC-C1DF-43D1-A267-53AC9F6A4BFF}"/>
              </a:ext>
            </a:extLst>
          </p:cNvPr>
          <p:cNvSpPr txBox="1"/>
          <p:nvPr/>
        </p:nvSpPr>
        <p:spPr>
          <a:xfrm>
            <a:off x="9030269" y="1182308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66"/>
                </a:solidFill>
              </a:rPr>
              <a:t>------------ (5)</a:t>
            </a:r>
          </a:p>
        </p:txBody>
      </p:sp>
    </p:spTree>
    <p:extLst>
      <p:ext uri="{BB962C8B-B14F-4D97-AF65-F5344CB8AC3E}">
        <p14:creationId xmlns:p14="http://schemas.microsoft.com/office/powerpoint/2010/main" val="386151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70563-F981-410A-9AEC-87BCD3DFC6E5}"/>
                  </a:ext>
                </a:extLst>
              </p:cNvPr>
              <p:cNvSpPr txBox="1"/>
              <p:nvPr/>
            </p:nvSpPr>
            <p:spPr>
              <a:xfrm>
                <a:off x="325582" y="561899"/>
                <a:ext cx="11540836" cy="426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any these six equations, we can substitute the </a:t>
                </a:r>
                <a:r>
                  <a:rPr lang="en-US" sz="24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law of conservation of energy,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viz.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100" dirty="0">
                  <a:solidFill>
                    <a:srgbClr val="66FF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66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2400" dirty="0">
                    <a:solidFill>
                      <a:srgbClr val="FF99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provided the external forces are conservative.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last equation is equivalent to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𝑬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1770563-F981-410A-9AEC-87BCD3DF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561899"/>
                <a:ext cx="11540836" cy="4260397"/>
              </a:xfrm>
              <a:prstGeom prst="rect">
                <a:avLst/>
              </a:prstGeom>
              <a:blipFill>
                <a:blip r:embed="rId2" cstate="print"/>
                <a:stretch>
                  <a:fillRect l="-792"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B1F7F5-1E9F-434D-9478-A279770CAACA}"/>
              </a:ext>
            </a:extLst>
          </p:cNvPr>
          <p:cNvSpPr txBox="1"/>
          <p:nvPr/>
        </p:nvSpPr>
        <p:spPr>
          <a:xfrm>
            <a:off x="8361218" y="1343891"/>
            <a:ext cx="3505200" cy="40011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66FF"/>
                </a:solidFill>
              </a:rPr>
              <a:t>K.E + P.E = Total 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8746E-E17D-47DE-9AB7-1CEC8E46A798}"/>
                  </a:ext>
                </a:extLst>
              </p:cNvPr>
              <p:cNvSpPr txBox="1"/>
              <p:nvPr/>
            </p:nvSpPr>
            <p:spPr>
              <a:xfrm>
                <a:off x="8562109" y="2382982"/>
                <a:ext cx="3172691" cy="400110"/>
              </a:xfrm>
              <a:prstGeom prst="rect">
                <a:avLst/>
              </a:prstGeom>
              <a:noFill/>
              <a:ln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𝑪𝒐𝒏𝒔𝒆𝒓𝒗𝒂𝒕𝒊𝒗𝒆</m:t>
                      </m:r>
                      <m:r>
                        <a:rPr lang="en-US" sz="2000" b="1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en-US" sz="2000" b="1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258746E-E17D-47DE-9AB7-1CEC8E46A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09" y="2382982"/>
                <a:ext cx="3172691" cy="4001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D2A77C-4D96-494F-BD83-0D54D8648433}"/>
                  </a:ext>
                </a:extLst>
              </p:cNvPr>
              <p:cNvSpPr txBox="1"/>
              <p:nvPr/>
            </p:nvSpPr>
            <p:spPr>
              <a:xfrm>
                <a:off x="8264236" y="5031868"/>
                <a:ext cx="3602182" cy="1148135"/>
              </a:xfrm>
              <a:prstGeom prst="rect">
                <a:avLst/>
              </a:prstGeom>
              <a:noFill/>
              <a:ln w="28575"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66FF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66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𝒓𝒐𝒕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66FF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FF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FF66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66F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66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66F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66F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FF66FF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4D2A77C-4D96-494F-BD83-0D54D8648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236" y="5031868"/>
                <a:ext cx="3602182" cy="114813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28575"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518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66178-4980-4B32-B565-BCD182B77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2779" y="2950059"/>
            <a:ext cx="3406441" cy="3633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A61AD0-1CDE-462D-B844-C42FBEBE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568" y="653714"/>
            <a:ext cx="3406441" cy="3633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507172-B592-4184-B172-1A54FFCE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8190" y="653713"/>
            <a:ext cx="3406441" cy="3633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F18B2F-7FD3-404C-9946-9ECAB0700F32}"/>
              </a:ext>
            </a:extLst>
          </p:cNvPr>
          <p:cNvSpPr txBox="1"/>
          <p:nvPr/>
        </p:nvSpPr>
        <p:spPr>
          <a:xfrm>
            <a:off x="3721769" y="433138"/>
            <a:ext cx="5050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ANY QUESTION</a:t>
            </a:r>
          </a:p>
        </p:txBody>
      </p:sp>
    </p:spTree>
    <p:extLst>
      <p:ext uri="{BB962C8B-B14F-4D97-AF65-F5344CB8AC3E}">
        <p14:creationId xmlns:p14="http://schemas.microsoft.com/office/powerpoint/2010/main" val="118222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 Lettered Multicolored Thank You Text With Decorative Frame.. Royalty  Free Cliparts, Vectors, And Stock Illustration. Image 88036014.">
            <a:extLst>
              <a:ext uri="{FF2B5EF4-FFF2-40B4-BE49-F238E27FC236}">
                <a16:creationId xmlns:a16="http://schemas.microsoft.com/office/drawing/2014/main" id="{0CA6D315-C89E-4FCD-93AF-D79BADBF2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10" y="64510"/>
            <a:ext cx="6728980" cy="67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0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FF-3CD4-490A-BBA0-93E98499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95702"/>
            <a:ext cx="10353761" cy="1326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</a:rPr>
              <a:t>CHARACTERISTICS OF RIGID BODY MOTION</a:t>
            </a:r>
            <a:endParaRPr lang="en-US" sz="6000" dirty="0">
              <a:solidFill>
                <a:srgbClr val="FFFF00"/>
              </a:solidFill>
              <a:latin typeface="Snap ITC" panose="04040A07060A020202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2AACE-D6AC-468C-B2AA-876FF8D1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191598"/>
            <a:ext cx="10353762" cy="36951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lines on a rigid body have the same angular velocity and the same angular acceleration.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200" dirty="0">
              <a:solidFill>
                <a:srgbClr val="66FF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Rigid motion can be decomposed into the translation of an arbitrary point, followed by a rotation about the point.</a:t>
            </a:r>
            <a:endParaRPr lang="en-US" sz="2800" dirty="0">
              <a:solidFill>
                <a:srgbClr val="66FF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4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7CD225-15C3-4C75-A596-6A61C87E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52" y="524301"/>
            <a:ext cx="10572296" cy="58093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8000" b="1" dirty="0">
                <a:solidFill>
                  <a:srgbClr val="FFFF00"/>
                </a:solidFill>
                <a:effectLst/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EULER’S DYNAMICAL EQUATIONS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535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>
                <a:solidFill>
                  <a:srgbClr val="FFFF00"/>
                </a:solidFill>
                <a:latin typeface="Goudy Stout" pitchFamily="18" charset="0"/>
              </a:rPr>
              <a:t>Leonhard Euler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658983"/>
            <a:ext cx="5460274" cy="4807132"/>
          </a:xfrm>
        </p:spPr>
        <p:txBody>
          <a:bodyPr>
            <a:normAutofit/>
          </a:bodyPr>
          <a:lstStyle/>
          <a:p>
            <a:r>
              <a:rPr lang="en-US" b="1" dirty="0"/>
              <a:t>Leonhard Euler</a:t>
            </a:r>
            <a:r>
              <a:rPr lang="en-US" dirty="0"/>
              <a:t>15 April 1707 – 18 September 1783) was a Swiss mathematician, physicist, astronomer, geographer, logician and engineer who made important and influential discoveries in many branches of mathematics.</a:t>
            </a:r>
          </a:p>
          <a:p>
            <a:endParaRPr lang="en-US" dirty="0"/>
          </a:p>
          <a:p>
            <a:r>
              <a:rPr lang="en-US" dirty="0"/>
              <a:t>Amongst his many discoveries and developments, Euler is credited for introducing the Greek letter pi.</a:t>
            </a:r>
            <a:endParaRPr lang="en-US" b="1" dirty="0"/>
          </a:p>
        </p:txBody>
      </p:sp>
      <p:pic>
        <p:nvPicPr>
          <p:cNvPr id="1026" name="Picture 2" descr="Leonhard Eu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303" y="1698171"/>
            <a:ext cx="3611615" cy="46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94737-4204-4370-9915-103158E9D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780" y="220944"/>
                <a:ext cx="11643402" cy="6133537"/>
              </a:xfrm>
            </p:spPr>
            <p:txBody>
              <a:bodyPr>
                <a:noAutofit/>
              </a:bodyPr>
              <a:lstStyle/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the rigid body be rotating with angular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about a point O fixed both in space and in the body. Let OX, OY, OZ be principal axes at O. If L,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66FF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66FF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66FF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angular momentum, M.I. matrix and angular velocity at O, then</a:t>
                </a: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b="1" dirty="0">
                  <a:solidFill>
                    <a:srgbClr val="FF99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𝒙𝒚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𝒙𝒚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𝒚𝒚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900" b="1" dirty="0">
                  <a:solidFill>
                    <a:srgbClr val="FF99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∵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axes OX, OY, OZ are principal axes,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dirty="0">
                  <a:solidFill>
                    <a:srgbClr val="66FF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7D494737-4204-4370-9915-103158E9D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780" y="220944"/>
                <a:ext cx="11643402" cy="6133537"/>
              </a:xfrm>
              <a:blipFill>
                <a:blip r:embed="rId2" cstate="print"/>
                <a:stretch>
                  <a:fillRect b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78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76C46-4203-478B-9113-FF76EC404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912" y="157515"/>
                <a:ext cx="11650470" cy="6542970"/>
              </a:xfrm>
            </p:spPr>
            <p:txBody>
              <a:bodyPr>
                <a:noAutofit/>
              </a:bodyPr>
              <a:lstStyle/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sub>
                    </m:sSub>
                    <m:r>
                      <a:rPr lang="en-US" sz="2400" b="1" i="1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𝒙𝒛</m:t>
                        </m:r>
                      </m:sub>
                    </m:sSub>
                    <m:r>
                      <a:rPr lang="en-US" sz="2400" b="1" i="1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99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𝒚𝒛</m:t>
                        </m:r>
                      </m:sub>
                    </m:sSub>
                    <m:r>
                      <a:rPr lang="en-US" sz="2400" b="1" i="1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996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99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∵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the </a:t>
                </a:r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product of inertia </a:t>
                </a: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about these axis will be </a:t>
                </a:r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zero</a:t>
                </a:r>
                <a:endParaRPr lang="en-US" sz="2400" b="1" i="1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can write 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𝒙𝒙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𝒚𝒚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>
                                    <a:solidFill>
                                      <a:srgbClr val="00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bar>
                        <m:bar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principal moments</a:t>
                </a:r>
                <a:endParaRPr lang="en-US" sz="2400" b="1" i="1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66FF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76C46-4203-478B-9113-FF76EC404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912" y="157515"/>
                <a:ext cx="11650470" cy="6542970"/>
              </a:xfr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27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462E2-59EC-449C-A91C-CA56EB4B6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13" y="133632"/>
                <a:ext cx="12050973" cy="6590736"/>
              </a:xfrm>
            </p:spPr>
            <p:txBody>
              <a:bodyPr>
                <a:normAutofit fontScale="92500" lnSpcReduction="20000"/>
              </a:bodyPr>
              <a:lstStyle/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 the rate of change of any vector function F in fixed and rotating coordinate systems is related by</a:t>
                </a:r>
                <a:endParaRPr lang="en-US" sz="26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𝒅𝑭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𝒅𝑭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</m:oMath>
                  </m:oMathPara>
                </a14:m>
                <a:endParaRPr lang="en-US" sz="26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sz="2600" b="1" i="1" smtClean="0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sz="2600" b="1" i="1" smtClean="0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</m:oMath>
                  </m:oMathPara>
                </a14:m>
                <a:endParaRPr lang="en-US" sz="26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bar>
                            <m:bar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</m:bar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bar>
                            <m:bar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e>
                          </m:bar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bar>
                            <m:bar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bar>
                        </m:e>
                      </m:d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</m:oMath>
                  </m:oMathPara>
                </a14:m>
                <a:endParaRPr lang="en-US" sz="26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bar>
                        <m:bar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ba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bar>
                        <m:bar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ba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bar>
                        <m:barPr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ba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6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</m:oMath>
                  </m:oMathPara>
                </a14:m>
                <a:endParaRPr lang="en-US" sz="26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the symbols on the R.H.S refer to the rotating coordinate system. 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66FF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6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66FF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6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total external torque (in the fixed or inertial coordinate system).</a:t>
                </a:r>
                <a:endParaRPr lang="en-US" sz="26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66FF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7F462E2-59EC-449C-A91C-CA56EB4B6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13" y="133632"/>
                <a:ext cx="12050973" cy="6590736"/>
              </a:xfrm>
              <a:blipFill>
                <a:blip r:embed="rId2" cstate="print"/>
                <a:stretch>
                  <a:fillRect l="-810" t="-1480" b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30B79F-9DCB-4513-A4EC-263DB4F350F8}"/>
                  </a:ext>
                </a:extLst>
              </p:cNvPr>
              <p:cNvSpPr txBox="1"/>
              <p:nvPr/>
            </p:nvSpPr>
            <p:spPr>
              <a:xfrm>
                <a:off x="9075761" y="4006038"/>
                <a:ext cx="2852382" cy="1200329"/>
              </a:xfrm>
              <a:prstGeom prst="rect">
                <a:avLst/>
              </a:prstGeom>
              <a:noFill/>
              <a:ln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7C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∵</m:t>
                    </m:r>
                  </m:oMath>
                </a14:m>
                <a:r>
                  <a:rPr lang="en-US" sz="2400" i="1" dirty="0">
                    <a:solidFill>
                      <a:srgbClr val="FF7C8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rotating, only derivative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FF7C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400" i="1" dirty="0">
                    <a:solidFill>
                      <a:srgbClr val="FF7C8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in fixed derivative </a:t>
                </a:r>
                <a:r>
                  <a:rPr lang="en-US" sz="2400" i="1" dirty="0">
                    <a:solidFill>
                      <a:srgbClr val="FF7C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i="1" dirty="0">
                    <a:solidFill>
                      <a:srgbClr val="FF7C8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i="1" dirty="0">
                  <a:solidFill>
                    <a:srgbClr val="FF7C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F30B79F-9DCB-4513-A4EC-263DB4F35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61" y="4006038"/>
                <a:ext cx="2852382" cy="1200329"/>
              </a:xfrm>
              <a:prstGeom prst="rect">
                <a:avLst/>
              </a:prstGeom>
              <a:blipFill>
                <a:blip r:embed="rId3" cstate="print"/>
                <a:stretch>
                  <a:fillRect l="-2979" t="-3518" r="-5106" b="-9548"/>
                </a:stretch>
              </a:blipFill>
              <a:ln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58956-D3E5-46A1-88F0-E202CF44C95C}"/>
                  </a:ext>
                </a:extLst>
              </p:cNvPr>
              <p:cNvSpPr txBox="1"/>
              <p:nvPr/>
            </p:nvSpPr>
            <p:spPr>
              <a:xfrm>
                <a:off x="8693624" y="2838313"/>
                <a:ext cx="2408673" cy="461665"/>
              </a:xfrm>
              <a:prstGeom prst="rect">
                <a:avLst/>
              </a:prstGeom>
              <a:noFill/>
              <a:ln>
                <a:solidFill>
                  <a:srgbClr val="FFFF66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7C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∵ </m:t>
                    </m:r>
                  </m:oMath>
                </a14:m>
                <a:r>
                  <a:rPr lang="en-US" sz="2400" i="1" dirty="0">
                    <a:solidFill>
                      <a:srgbClr val="FF7C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Replace F by L </a:t>
                </a:r>
                <a:endParaRPr lang="en-US" sz="2400" i="1" dirty="0">
                  <a:solidFill>
                    <a:srgbClr val="FF7C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1D58956-D3E5-46A1-88F0-E202CF44C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624" y="2838313"/>
                <a:ext cx="2408673" cy="461665"/>
              </a:xfrm>
              <a:prstGeom prst="rect">
                <a:avLst/>
              </a:prstGeom>
              <a:blipFill>
                <a:blip r:embed="rId4" cstate="print"/>
                <a:stretch>
                  <a:fillRect t="-10390" r="-1259" b="-27273"/>
                </a:stretch>
              </a:blipFill>
              <a:ln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86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05A6B-E93A-42C3-AE93-A49D3DBA67CC}"/>
                  </a:ext>
                </a:extLst>
              </p:cNvPr>
              <p:cNvSpPr txBox="1"/>
              <p:nvPr/>
            </p:nvSpPr>
            <p:spPr>
              <a:xfrm>
                <a:off x="275230" y="333375"/>
                <a:ext cx="11641540" cy="634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on the substitution,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</m:acc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bar>
                    <m:d>
                      <m:d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bar>
                    <m:d>
                      <m:d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bar>
                      <m:bar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bar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vector equation is equivalent to the following three scalar equations:</a:t>
                </a: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66FF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comparing</a:t>
                </a:r>
                <a:endParaRPr lang="en-US" sz="2400" dirty="0">
                  <a:solidFill>
                    <a:srgbClr val="66FF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B05A6B-E93A-42C3-AE93-A49D3DBA6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0" y="333375"/>
                <a:ext cx="11641540" cy="6346546"/>
              </a:xfrm>
              <a:prstGeom prst="rect">
                <a:avLst/>
              </a:prstGeom>
              <a:blipFill>
                <a:blip r:embed="rId2" cstate="print"/>
                <a:stretch>
                  <a:fillRect l="-785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6">
            <a:extLst>
              <a:ext uri="{FF2B5EF4-FFF2-40B4-BE49-F238E27FC236}">
                <a16:creationId xmlns:a16="http://schemas.microsoft.com/office/drawing/2014/main" id="{D892CA78-AA76-470B-B62E-E2B59E4712BB}"/>
              </a:ext>
            </a:extLst>
          </p:cNvPr>
          <p:cNvSpPr>
            <a:spLocks/>
          </p:cNvSpPr>
          <p:nvPr/>
        </p:nvSpPr>
        <p:spPr bwMode="auto">
          <a:xfrm>
            <a:off x="15875" y="14288"/>
            <a:ext cx="215900" cy="638175"/>
          </a:xfrm>
          <a:prstGeom prst="rightBrace">
            <a:avLst>
              <a:gd name="adj1" fmla="val 2463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DB866DC-3EC2-4BA3-9DE9-1B917A0E7361}"/>
              </a:ext>
            </a:extLst>
          </p:cNvPr>
          <p:cNvSpPr>
            <a:spLocks/>
          </p:cNvSpPr>
          <p:nvPr/>
        </p:nvSpPr>
        <p:spPr bwMode="auto">
          <a:xfrm>
            <a:off x="7912124" y="5208868"/>
            <a:ext cx="595999" cy="1146411"/>
          </a:xfrm>
          <a:prstGeom prst="rightBrace">
            <a:avLst>
              <a:gd name="adj1" fmla="val 24632"/>
              <a:gd name="adj2" fmla="val 50000"/>
            </a:avLst>
          </a:prstGeom>
          <a:noFill/>
          <a:ln w="38100">
            <a:solidFill>
              <a:srgbClr val="66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FF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05F13D-4B47-4E81-896C-5B571F217D8D}"/>
              </a:ext>
            </a:extLst>
          </p:cNvPr>
          <p:cNvSpPr txBox="1"/>
          <p:nvPr/>
        </p:nvSpPr>
        <p:spPr>
          <a:xfrm>
            <a:off x="8698380" y="5551240"/>
            <a:ext cx="206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7C80"/>
                </a:solidFill>
              </a:rPr>
              <a:t>---------1</a:t>
            </a:r>
          </a:p>
        </p:txBody>
      </p:sp>
    </p:spTree>
    <p:extLst>
      <p:ext uri="{BB962C8B-B14F-4D97-AF65-F5344CB8AC3E}">
        <p14:creationId xmlns:p14="http://schemas.microsoft.com/office/powerpoint/2010/main" val="4059888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522</TotalTime>
  <Words>1841</Words>
  <Application>Microsoft Office PowerPoint</Application>
  <PresentationFormat>Widescreen</PresentationFormat>
  <Paragraphs>165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Cambria</vt:lpstr>
      <vt:lpstr>Cambria Math</vt:lpstr>
      <vt:lpstr>Goudy Stout</vt:lpstr>
      <vt:lpstr>Rockwell</vt:lpstr>
      <vt:lpstr>Snap ITC</vt:lpstr>
      <vt:lpstr>Times New Roman</vt:lpstr>
      <vt:lpstr>Damask</vt:lpstr>
      <vt:lpstr>DATTAJIRAO KADAM ARTS, SCIENCE AND COMMERCE COLLEGE, ICHALKARANJI Department of Physics Bachelor of Science part Iii Paper-XI: DSE-E3, Classical Mechanics and Classical Electrodynamics  MOTION OF A RIGID BODY IN SPACE</vt:lpstr>
      <vt:lpstr>RIGID BODY:</vt:lpstr>
      <vt:lpstr>CHARACTERISTICS OF RIGID BODY MOTION</vt:lpstr>
      <vt:lpstr>EULER’S DYNAMICAL EQUATIONS</vt:lpstr>
      <vt:lpstr>Leonhard Euler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MATH-(IV)</dc:title>
  <dc:creator>Sameen Fatima</dc:creator>
  <cp:lastModifiedBy>Vinayak Pawar</cp:lastModifiedBy>
  <cp:revision>44</cp:revision>
  <dcterms:created xsi:type="dcterms:W3CDTF">2021-01-02T09:04:41Z</dcterms:created>
  <dcterms:modified xsi:type="dcterms:W3CDTF">2024-12-14T06:24:15Z</dcterms:modified>
</cp:coreProperties>
</file>