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Montserrat Bold" panose="00000800000000000000" pitchFamily="2" charset="0"/>
      <p:bold r:id="rId16"/>
    </p:embeddedFont>
    <p:embeddedFont>
      <p:font typeface="Source Sans Pro" panose="020B0503030403020204" pitchFamily="3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6" d="100"/>
          <a:sy n="66" d="100"/>
        </p:scale>
        <p:origin x="79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96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CC9382-855F-00D2-3751-91E64A7DF9CC}"/>
              </a:ext>
            </a:extLst>
          </p:cNvPr>
          <p:cNvSpPr txBox="1"/>
          <p:nvPr/>
        </p:nvSpPr>
        <p:spPr>
          <a:xfrm>
            <a:off x="995423" y="726101"/>
            <a:ext cx="1232703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DATTAJIRAO KADAM ARTS, SCIENCE AND COMMERCE COLLEGE, ICHALKARANJI</a:t>
            </a:r>
          </a:p>
          <a:p>
            <a:pPr algn="ctr"/>
            <a:br>
              <a:rPr lang="en-IN" altLang="en-US" sz="5400" b="1" dirty="0">
                <a:solidFill>
                  <a:srgbClr val="FFFF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alt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Physics</a:t>
            </a:r>
            <a:br>
              <a:rPr lang="en-IN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altLang="en-US" sz="2400" b="1" dirty="0">
                <a:solidFill>
                  <a:srgbClr val="00B0F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Science </a:t>
            </a:r>
            <a:r>
              <a:rPr lang="en-IN" altLang="en-US" sz="2400" b="1">
                <a:solidFill>
                  <a:srgbClr val="00B0F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III</a:t>
            </a:r>
          </a:p>
          <a:p>
            <a:pPr algn="ctr"/>
            <a:br>
              <a:rPr lang="en-IN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accent6"/>
                </a:solidFill>
                <a:latin typeface="Cambria" panose="02040503050406030204" pitchFamily="18" charset="0"/>
              </a:rPr>
              <a:t>Paper-XVI: DSE-F4, Energy Studies and Material Science</a:t>
            </a:r>
            <a:br>
              <a:rPr lang="en-US" altLang="en-US" sz="3600" b="1" dirty="0">
                <a:solidFill>
                  <a:srgbClr val="00B0F0"/>
                </a:solidFill>
                <a:latin typeface="Cambria" panose="02040503050406030204" pitchFamily="18" charset="0"/>
              </a:rPr>
            </a:br>
            <a:br>
              <a:rPr lang="en-US" altLang="en-US" sz="3600" b="1" dirty="0">
                <a:solidFill>
                  <a:srgbClr val="00B0F0"/>
                </a:solidFill>
                <a:latin typeface="Cambria" panose="02040503050406030204" pitchFamily="18" charset="0"/>
              </a:rPr>
            </a:br>
            <a:r>
              <a:rPr lang="en-US" altLang="en-US" sz="4400" b="1" dirty="0">
                <a:solidFill>
                  <a:srgbClr val="00B0F0"/>
                </a:solidFill>
                <a:latin typeface="Cambria" panose="02040503050406030204" pitchFamily="18" charset="0"/>
              </a:rPr>
              <a:t>SOLAR ENERGY</a:t>
            </a:r>
            <a:br>
              <a:rPr lang="en-IN" altLang="en-US" sz="5400" b="1" dirty="0">
                <a:latin typeface="Cambria" panose="02040503050406030204" pitchFamily="18" charset="0"/>
                <a:cs typeface="Calibri" panose="020F0502020204030204" pitchFamily="34" charset="0"/>
              </a:rPr>
            </a:br>
            <a:endParaRPr lang="en-I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2606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825823"/>
            <a:ext cx="560974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Solar Energy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50198" y="2897267"/>
            <a:ext cx="7416403" cy="3506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Solar energy, a renewable and abundant resource with the potential to transform our energy landscape.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490668"/>
            <a:ext cx="10083403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Understanding the Solar Spectrum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3808928"/>
            <a:ext cx="3873103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Electromagnetic Radiation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63798" y="4406384"/>
            <a:ext cx="389894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sun emits a spectrum of electromagnetic radiation, encompassing various wavelengths.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576" y="3808928"/>
            <a:ext cx="3289816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Visible Light Spectrum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72576" y="4406384"/>
            <a:ext cx="389894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Visible light, a small portion of the spectrum, is what we see as colors.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808928"/>
            <a:ext cx="3346252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Infrared and Ultraviolet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81354" y="4406384"/>
            <a:ext cx="389894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Infrared radiation provides heat, while ultraviolet radiation is responsible for sunburns.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042868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Thermal Utilization of Solar Energy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50198" y="3093244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563558" y="3202543"/>
            <a:ext cx="12858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52323" y="3093244"/>
            <a:ext cx="278272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Harnessing Heat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152323" y="3591878"/>
            <a:ext cx="2782729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approach uses sunlight to generate heat for various applications.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10181868" y="3093244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10361890" y="3202543"/>
            <a:ext cx="195263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83992" y="3093244"/>
            <a:ext cx="2782729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Solar Water Heating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83992" y="3942517"/>
            <a:ext cx="2782729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Heating water for residential and commercial purposes using solar energy.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6350198" y="5947648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6529864" y="6056948"/>
            <a:ext cx="19585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52323" y="594764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Solar Cooking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52323" y="6446282"/>
            <a:ext cx="6614279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Utilizing solar concentrators to reach temperatures high enough for cooking.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012031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Solar Thermal Technologies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63798" y="2784753"/>
            <a:ext cx="3584853" cy="2453402"/>
          </a:xfrm>
          <a:prstGeom prst="roundRect">
            <a:avLst>
              <a:gd name="adj" fmla="val 1509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110615" y="3031569"/>
            <a:ext cx="2906911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Flat-Plate Collectors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10615" y="3530203"/>
            <a:ext cx="309122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These collectors absorb solar radiation and transfer heat to a working fluid.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4695468" y="2784753"/>
            <a:ext cx="3584853" cy="2453402"/>
          </a:xfrm>
          <a:prstGeom prst="roundRect">
            <a:avLst>
              <a:gd name="adj" fmla="val 1509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4942284" y="3031569"/>
            <a:ext cx="3091220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Evacuated Tube Collectors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42284" y="3880842"/>
            <a:ext cx="309122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Similar to flat-plate collectors, but with improved insulation and higher efficiency.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863798" y="5484971"/>
            <a:ext cx="7416403" cy="1732598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1110615" y="5731788"/>
            <a:ext cx="3971806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Parabolic Trough Collectors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110615" y="6230422"/>
            <a:ext cx="692277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parabolic mirrors to concentrate sunlight and heat a fluid to high temperatures.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8395" y="583049"/>
            <a:ext cx="7700010" cy="1172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650" b="1" kern="0" spc="-37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Photovoltaic Utilization of Solar Energy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395" y="2064544"/>
            <a:ext cx="515660" cy="5156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08395" y="2786420"/>
            <a:ext cx="2604492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Sunlight to Electricity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208395" y="3203138"/>
            <a:ext cx="7700010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Solar photovoltaic (PV) technology converts sunlight directly into electricity.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395" y="4131469"/>
            <a:ext cx="515660" cy="5156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08395" y="4853345"/>
            <a:ext cx="2344222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Photovoltaic Effect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6208395" y="5270063"/>
            <a:ext cx="7700010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effect occurs when photons from sunlight strike a semiconductor material.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395" y="6198394"/>
            <a:ext cx="515660" cy="5156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08395" y="6920270"/>
            <a:ext cx="4971931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Residential and Commercial Applications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6208395" y="7336988"/>
            <a:ext cx="7700010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Solar PV systems are widely used for generating electricity in homes and businesses.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2096" y="634603"/>
            <a:ext cx="7532608" cy="1307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b="1" kern="0" spc="-4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Solar Photovoltaic Technologies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622137" y="2287667"/>
            <a:ext cx="30480" cy="530733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6865858" y="2790349"/>
            <a:ext cx="805696" cy="3048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6378416" y="2546628"/>
            <a:ext cx="517922" cy="51792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6577370" y="2648545"/>
            <a:ext cx="119896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903488" y="2517815"/>
            <a:ext cx="2615922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Crystalline Silicon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903488" y="2982873"/>
            <a:ext cx="5921216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most common type of PV technology, using silicon crystals to generate electricity.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6865858" y="4636175"/>
            <a:ext cx="805696" cy="3048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6378416" y="4392454"/>
            <a:ext cx="517922" cy="51792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6546294" y="4494371"/>
            <a:ext cx="182047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903488" y="4363641"/>
            <a:ext cx="2732008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Thin-Film Solar Cells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903488" y="4828699"/>
            <a:ext cx="5921216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Uses thin layers of semiconductor materials, offering lower cost and flexibility.</a:t>
            </a:r>
            <a:endParaRPr lang="en-US" sz="1800" dirty="0"/>
          </a:p>
        </p:txBody>
      </p:sp>
      <p:sp>
        <p:nvSpPr>
          <p:cNvPr id="15" name="Shape 12"/>
          <p:cNvSpPr/>
          <p:nvPr/>
        </p:nvSpPr>
        <p:spPr>
          <a:xfrm>
            <a:off x="6865858" y="6482001"/>
            <a:ext cx="805696" cy="3048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6378416" y="6238280"/>
            <a:ext cx="517922" cy="51792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6545937" y="6340197"/>
            <a:ext cx="182761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903488" y="6209467"/>
            <a:ext cx="2975491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Organic Photovoltaics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903488" y="6674525"/>
            <a:ext cx="5921216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Utilizes organic materials to generate electricity, offering potential for lower-cost manufacturing.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4128" y="506968"/>
            <a:ext cx="11501080" cy="522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250" b="1" kern="0" spc="-33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Comparison of Thermal and Photovoltaic Approaches</a:t>
            </a:r>
            <a:endParaRPr lang="en-US" sz="3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238" y="1397794"/>
            <a:ext cx="1100614" cy="101584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35492" y="1857970"/>
            <a:ext cx="8798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4713803" y="1581745"/>
            <a:ext cx="1299329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kern="0" spc="-16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Thermal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713803" y="1953578"/>
            <a:ext cx="1299329" cy="276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Heat production.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575810" y="2427089"/>
            <a:ext cx="9364504" cy="11430"/>
          </a:xfrm>
          <a:prstGeom prst="roundRect">
            <a:avLst>
              <a:gd name="adj" fmla="val 241530"/>
            </a:avLst>
          </a:prstGeom>
          <a:solidFill>
            <a:srgbClr val="D8D4D4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931" y="2459593"/>
            <a:ext cx="2201347" cy="10158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12870" y="2794992"/>
            <a:ext cx="133469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5264229" y="2643545"/>
            <a:ext cx="1800344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kern="0" spc="-16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Applications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5264229" y="3015377"/>
            <a:ext cx="1800344" cy="276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Water heating, cooking.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5126236" y="3488888"/>
            <a:ext cx="8814078" cy="11430"/>
          </a:xfrm>
          <a:prstGeom prst="roundRect">
            <a:avLst>
              <a:gd name="adj" fmla="val 241530"/>
            </a:avLst>
          </a:prstGeom>
          <a:solidFill>
            <a:srgbClr val="D8D4D4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505" y="3521393"/>
            <a:ext cx="3302079" cy="101584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12513" y="3856792"/>
            <a:ext cx="133945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1800" dirty="0"/>
          </a:p>
        </p:txBody>
      </p:sp>
      <p:sp>
        <p:nvSpPr>
          <p:cNvPr id="15" name="Text 10"/>
          <p:cNvSpPr/>
          <p:nvPr/>
        </p:nvSpPr>
        <p:spPr>
          <a:xfrm>
            <a:off x="5814536" y="3705344"/>
            <a:ext cx="2091333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kern="0" spc="-16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Technologies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5814536" y="4077176"/>
            <a:ext cx="2996446" cy="276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Flat-plate collectors, parabolic troughs.</a:t>
            </a:r>
            <a:endParaRPr lang="en-US" sz="1400" dirty="0"/>
          </a:p>
        </p:txBody>
      </p:sp>
      <p:sp>
        <p:nvSpPr>
          <p:cNvPr id="17" name="Shape 12"/>
          <p:cNvSpPr/>
          <p:nvPr/>
        </p:nvSpPr>
        <p:spPr>
          <a:xfrm>
            <a:off x="5676543" y="4550688"/>
            <a:ext cx="8263771" cy="11430"/>
          </a:xfrm>
          <a:prstGeom prst="roundRect">
            <a:avLst>
              <a:gd name="adj" fmla="val 241530"/>
            </a:avLst>
          </a:prstGeom>
          <a:solidFill>
            <a:srgbClr val="D8D4D4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198" y="4583192"/>
            <a:ext cx="4402812" cy="1015841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01440" y="4918591"/>
            <a:ext cx="15621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4</a:t>
            </a:r>
            <a:endParaRPr lang="en-US" sz="1800" dirty="0"/>
          </a:p>
        </p:txBody>
      </p:sp>
      <p:sp>
        <p:nvSpPr>
          <p:cNvPr id="20" name="Text 14"/>
          <p:cNvSpPr/>
          <p:nvPr/>
        </p:nvSpPr>
        <p:spPr>
          <a:xfrm>
            <a:off x="6364962" y="4767143"/>
            <a:ext cx="1678781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kern="0" spc="-16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Photovoltaic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6364962" y="5138976"/>
            <a:ext cx="1678781" cy="276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Electricity generation.</a:t>
            </a:r>
            <a:endParaRPr lang="en-US" sz="1400" dirty="0"/>
          </a:p>
        </p:txBody>
      </p:sp>
      <p:sp>
        <p:nvSpPr>
          <p:cNvPr id="22" name="Shape 16"/>
          <p:cNvSpPr/>
          <p:nvPr/>
        </p:nvSpPr>
        <p:spPr>
          <a:xfrm>
            <a:off x="6226969" y="5612487"/>
            <a:ext cx="7713345" cy="11430"/>
          </a:xfrm>
          <a:prstGeom prst="roundRect">
            <a:avLst>
              <a:gd name="adj" fmla="val 241530"/>
            </a:avLst>
          </a:prstGeom>
          <a:solidFill>
            <a:srgbClr val="D8D4D4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773" y="5644991"/>
            <a:ext cx="5503545" cy="1015841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912156" y="5980390"/>
            <a:ext cx="13466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5</a:t>
            </a:r>
            <a:endParaRPr lang="en-US" sz="1800" dirty="0"/>
          </a:p>
        </p:txBody>
      </p:sp>
      <p:sp>
        <p:nvSpPr>
          <p:cNvPr id="25" name="Text 18"/>
          <p:cNvSpPr/>
          <p:nvPr/>
        </p:nvSpPr>
        <p:spPr>
          <a:xfrm>
            <a:off x="6915269" y="5828943"/>
            <a:ext cx="2091333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kern="0" spc="-16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Applications</a:t>
            </a:r>
            <a:endParaRPr lang="en-US" sz="1600" dirty="0"/>
          </a:p>
        </p:txBody>
      </p:sp>
      <p:sp>
        <p:nvSpPr>
          <p:cNvPr id="26" name="Text 19"/>
          <p:cNvSpPr/>
          <p:nvPr/>
        </p:nvSpPr>
        <p:spPr>
          <a:xfrm>
            <a:off x="6915269" y="6200775"/>
            <a:ext cx="2406372" cy="276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Residential, commercial power.</a:t>
            </a:r>
            <a:endParaRPr lang="en-US" sz="1400" dirty="0"/>
          </a:p>
        </p:txBody>
      </p:sp>
      <p:sp>
        <p:nvSpPr>
          <p:cNvPr id="27" name="Shape 20"/>
          <p:cNvSpPr/>
          <p:nvPr/>
        </p:nvSpPr>
        <p:spPr>
          <a:xfrm>
            <a:off x="6777276" y="6674287"/>
            <a:ext cx="7163038" cy="11430"/>
          </a:xfrm>
          <a:prstGeom prst="roundRect">
            <a:avLst>
              <a:gd name="adj" fmla="val 241530"/>
            </a:avLst>
          </a:prstGeom>
          <a:solidFill>
            <a:srgbClr val="D8D4D4"/>
          </a:solidFill>
          <a:ln/>
        </p:spPr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66" y="6706791"/>
            <a:ext cx="6604278" cy="1015841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3907393" y="7042190"/>
            <a:ext cx="144304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b="1" kern="0" spc="-18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</a:t>
            </a:r>
            <a:endParaRPr lang="en-US" sz="1800" dirty="0"/>
          </a:p>
        </p:txBody>
      </p:sp>
      <p:sp>
        <p:nvSpPr>
          <p:cNvPr id="30" name="Text 22"/>
          <p:cNvSpPr/>
          <p:nvPr/>
        </p:nvSpPr>
        <p:spPr>
          <a:xfrm>
            <a:off x="7465695" y="6890742"/>
            <a:ext cx="2091333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kern="0" spc="-16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Technologies</a:t>
            </a:r>
            <a:endParaRPr lang="en-US" sz="1600" dirty="0"/>
          </a:p>
        </p:txBody>
      </p:sp>
      <p:sp>
        <p:nvSpPr>
          <p:cNvPr id="31" name="Text 23"/>
          <p:cNvSpPr/>
          <p:nvPr/>
        </p:nvSpPr>
        <p:spPr>
          <a:xfrm>
            <a:off x="7465695" y="7262574"/>
            <a:ext cx="2118122" cy="276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Crystalline silicon, thin film.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2951" y="896183"/>
            <a:ext cx="12867084" cy="611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kern="0" spc="-39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Future of Solar Energy: Trends and Innovations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752951" y="1937623"/>
            <a:ext cx="1640562" cy="1187648"/>
          </a:xfrm>
          <a:prstGeom prst="roundRect">
            <a:avLst>
              <a:gd name="adj" fmla="val 2717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968097" y="2329696"/>
            <a:ext cx="102751" cy="403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210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2608659" y="2152769"/>
            <a:ext cx="2534126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Increased Efficiency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2608659" y="2587466"/>
            <a:ext cx="5537240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Continuous development of more efficient solar technologies.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2501027" y="3110032"/>
            <a:ext cx="11268908" cy="15240"/>
          </a:xfrm>
          <a:prstGeom prst="roundRect">
            <a:avLst>
              <a:gd name="adj" fmla="val 211768"/>
            </a:avLst>
          </a:prstGeom>
          <a:solidFill>
            <a:srgbClr val="D8D4D4"/>
          </a:solidFill>
          <a:ln/>
        </p:spPr>
      </p:sp>
      <p:sp>
        <p:nvSpPr>
          <p:cNvPr id="8" name="Shape 6"/>
          <p:cNvSpPr/>
          <p:nvPr/>
        </p:nvSpPr>
        <p:spPr>
          <a:xfrm>
            <a:off x="752951" y="3232785"/>
            <a:ext cx="3281124" cy="1187648"/>
          </a:xfrm>
          <a:prstGeom prst="roundRect">
            <a:avLst>
              <a:gd name="adj" fmla="val 2717"/>
            </a:avLst>
          </a:prstGeom>
          <a:solidFill>
            <a:srgbClr val="F2EEEE"/>
          </a:solidFill>
          <a:ln/>
        </p:spPr>
      </p:sp>
      <p:sp>
        <p:nvSpPr>
          <p:cNvPr id="9" name="Text 7"/>
          <p:cNvSpPr/>
          <p:nvPr/>
        </p:nvSpPr>
        <p:spPr>
          <a:xfrm>
            <a:off x="968097" y="3624858"/>
            <a:ext cx="155972" cy="403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210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4249222" y="3447931"/>
            <a:ext cx="2444948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Lower Costs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4249222" y="3882628"/>
            <a:ext cx="6807756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Solar energy is becoming increasingly affordable, making it more accessible.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4141589" y="4405193"/>
            <a:ext cx="9628346" cy="15240"/>
          </a:xfrm>
          <a:prstGeom prst="roundRect">
            <a:avLst>
              <a:gd name="adj" fmla="val 211768"/>
            </a:avLst>
          </a:prstGeom>
          <a:solidFill>
            <a:srgbClr val="D8D4D4"/>
          </a:solidFill>
          <a:ln/>
        </p:spPr>
      </p:sp>
      <p:sp>
        <p:nvSpPr>
          <p:cNvPr id="13" name="Shape 11"/>
          <p:cNvSpPr/>
          <p:nvPr/>
        </p:nvSpPr>
        <p:spPr>
          <a:xfrm>
            <a:off x="752951" y="4527947"/>
            <a:ext cx="4921687" cy="1187648"/>
          </a:xfrm>
          <a:prstGeom prst="roundRect">
            <a:avLst>
              <a:gd name="adj" fmla="val 2717"/>
            </a:avLst>
          </a:prstGeom>
          <a:solidFill>
            <a:srgbClr val="F2EEEE"/>
          </a:solidFill>
          <a:ln/>
        </p:spPr>
      </p:sp>
      <p:sp>
        <p:nvSpPr>
          <p:cNvPr id="14" name="Text 12"/>
          <p:cNvSpPr/>
          <p:nvPr/>
        </p:nvSpPr>
        <p:spPr>
          <a:xfrm>
            <a:off x="968097" y="4920020"/>
            <a:ext cx="156567" cy="403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210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5889784" y="4743093"/>
            <a:ext cx="2830830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Smart Grid Integration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5889784" y="5177790"/>
            <a:ext cx="5578316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Integrating solar energy into the grid to optimize its utilization.</a:t>
            </a:r>
            <a:endParaRPr lang="en-US" sz="1650" dirty="0"/>
          </a:p>
        </p:txBody>
      </p:sp>
      <p:sp>
        <p:nvSpPr>
          <p:cNvPr id="17" name="Shape 15"/>
          <p:cNvSpPr/>
          <p:nvPr/>
        </p:nvSpPr>
        <p:spPr>
          <a:xfrm>
            <a:off x="5782151" y="5700355"/>
            <a:ext cx="7987784" cy="15240"/>
          </a:xfrm>
          <a:prstGeom prst="roundRect">
            <a:avLst>
              <a:gd name="adj" fmla="val 211768"/>
            </a:avLst>
          </a:prstGeom>
          <a:solidFill>
            <a:srgbClr val="D8D4D4"/>
          </a:solidFill>
          <a:ln/>
        </p:spPr>
      </p:sp>
      <p:sp>
        <p:nvSpPr>
          <p:cNvPr id="18" name="Shape 16"/>
          <p:cNvSpPr/>
          <p:nvPr/>
        </p:nvSpPr>
        <p:spPr>
          <a:xfrm>
            <a:off x="752951" y="5823109"/>
            <a:ext cx="6562249" cy="1510308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</p:sp>
      <p:sp>
        <p:nvSpPr>
          <p:cNvPr id="19" name="Text 17"/>
          <p:cNvSpPr/>
          <p:nvPr/>
        </p:nvSpPr>
        <p:spPr>
          <a:xfrm>
            <a:off x="968097" y="6376511"/>
            <a:ext cx="182642" cy="403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210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4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7530346" y="6038255"/>
            <a:ext cx="2444948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kern="0" spc="-19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Solar Storage</a:t>
            </a:r>
            <a:endParaRPr lang="en-US" sz="1900" dirty="0"/>
          </a:p>
        </p:txBody>
      </p:sp>
      <p:sp>
        <p:nvSpPr>
          <p:cNvPr id="21" name="Text 19"/>
          <p:cNvSpPr/>
          <p:nvPr/>
        </p:nvSpPr>
        <p:spPr>
          <a:xfrm>
            <a:off x="7530346" y="6472952"/>
            <a:ext cx="6131957" cy="645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Developing technologies to store solar energy for use when the sun is not shining.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437</Words>
  <Application>Microsoft Office PowerPoint</Application>
  <PresentationFormat>Custom</PresentationFormat>
  <Paragraphs>86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Cambria</vt:lpstr>
      <vt:lpstr>Montserrat Bold</vt:lpstr>
      <vt:lpstr>Arial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Vinayak Pawar</cp:lastModifiedBy>
  <cp:revision>3</cp:revision>
  <dcterms:created xsi:type="dcterms:W3CDTF">2024-12-13T10:26:35Z</dcterms:created>
  <dcterms:modified xsi:type="dcterms:W3CDTF">2024-12-14T06:49:04Z</dcterms:modified>
</cp:coreProperties>
</file>